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notesMasterIdLst>
    <p:notesMasterId r:id="rId12"/>
  </p:notesMasterIdLst>
  <p:sldIdLst>
    <p:sldId id="256" r:id="rId2"/>
    <p:sldId id="263" r:id="rId3"/>
    <p:sldId id="262" r:id="rId4"/>
    <p:sldId id="259" r:id="rId5"/>
    <p:sldId id="260" r:id="rId6"/>
    <p:sldId id="261" r:id="rId7"/>
    <p:sldId id="264"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9693" autoAdjust="0"/>
  </p:normalViewPr>
  <p:slideViewPr>
    <p:cSldViewPr snapToGrid="0">
      <p:cViewPr varScale="1">
        <p:scale>
          <a:sx n="55" d="100"/>
          <a:sy n="55" d="100"/>
        </p:scale>
        <p:origin x="13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35F030-6580-4E0A-9E79-281BFE605F71}"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EC02F567-AB11-411E-93D0-C36446E9818E}">
      <dgm:prSet/>
      <dgm:spPr/>
      <dgm:t>
        <a:bodyPr/>
        <a:lstStyle/>
        <a:p>
          <a:r>
            <a:rPr lang="en-US" dirty="0"/>
            <a:t>The DDS establishes contracts with regional centers that include specific, measurable, performance objectives, which are reviewed by the public on an annual basis. In accordance with W&amp;I Code section 4629 (f)(1) Regional Centers must hold a public meeting, and we are happy to fulfill this requirement today.</a:t>
          </a:r>
        </a:p>
      </dgm:t>
    </dgm:pt>
    <dgm:pt modelId="{4A0522E4-3440-42D6-BD81-CD74E1720ABC}" type="parTrans" cxnId="{86546302-019D-4A4D-BA94-AB77C8DB1C92}">
      <dgm:prSet/>
      <dgm:spPr/>
      <dgm:t>
        <a:bodyPr/>
        <a:lstStyle/>
        <a:p>
          <a:endParaRPr lang="en-US"/>
        </a:p>
      </dgm:t>
    </dgm:pt>
    <dgm:pt modelId="{44DFD783-E0A9-4BB6-9905-A1646C518F46}" type="sibTrans" cxnId="{86546302-019D-4A4D-BA94-AB77C8DB1C92}">
      <dgm:prSet/>
      <dgm:spPr/>
      <dgm:t>
        <a:bodyPr/>
        <a:lstStyle/>
        <a:p>
          <a:endParaRPr lang="en-US"/>
        </a:p>
      </dgm:t>
    </dgm:pt>
    <dgm:pt modelId="{BA5F340B-11AF-4210-84FF-5CB26996632B}" type="pres">
      <dgm:prSet presAssocID="{3335F030-6580-4E0A-9E79-281BFE605F71}" presName="hierChild1" presStyleCnt="0">
        <dgm:presLayoutVars>
          <dgm:chPref val="1"/>
          <dgm:dir/>
          <dgm:animOne val="branch"/>
          <dgm:animLvl val="lvl"/>
          <dgm:resizeHandles/>
        </dgm:presLayoutVars>
      </dgm:prSet>
      <dgm:spPr/>
    </dgm:pt>
    <dgm:pt modelId="{153C98FE-36D0-43BE-8FB9-56D628DC51D8}" type="pres">
      <dgm:prSet presAssocID="{EC02F567-AB11-411E-93D0-C36446E9818E}" presName="hierRoot1" presStyleCnt="0"/>
      <dgm:spPr/>
    </dgm:pt>
    <dgm:pt modelId="{8D5DBBFE-DC80-4EF8-A6A8-E3252CE27578}" type="pres">
      <dgm:prSet presAssocID="{EC02F567-AB11-411E-93D0-C36446E9818E}" presName="composite" presStyleCnt="0"/>
      <dgm:spPr/>
    </dgm:pt>
    <dgm:pt modelId="{2AD5B995-BC0D-4C45-8DB1-DE16C3C73A30}" type="pres">
      <dgm:prSet presAssocID="{EC02F567-AB11-411E-93D0-C36446E9818E}" presName="background" presStyleLbl="node0" presStyleIdx="0" presStyleCnt="1"/>
      <dgm:spPr/>
    </dgm:pt>
    <dgm:pt modelId="{0B77E5C1-9FE2-47C5-AFC3-CDB46B479869}" type="pres">
      <dgm:prSet presAssocID="{EC02F567-AB11-411E-93D0-C36446E9818E}" presName="text" presStyleLbl="fgAcc0" presStyleIdx="0" presStyleCnt="1">
        <dgm:presLayoutVars>
          <dgm:chPref val="3"/>
        </dgm:presLayoutVars>
      </dgm:prSet>
      <dgm:spPr/>
    </dgm:pt>
    <dgm:pt modelId="{5F9E3877-06BF-4299-922D-67DD797774F4}" type="pres">
      <dgm:prSet presAssocID="{EC02F567-AB11-411E-93D0-C36446E9818E}" presName="hierChild2" presStyleCnt="0"/>
      <dgm:spPr/>
    </dgm:pt>
  </dgm:ptLst>
  <dgm:cxnLst>
    <dgm:cxn modelId="{86546302-019D-4A4D-BA94-AB77C8DB1C92}" srcId="{3335F030-6580-4E0A-9E79-281BFE605F71}" destId="{EC02F567-AB11-411E-93D0-C36446E9818E}" srcOrd="0" destOrd="0" parTransId="{4A0522E4-3440-42D6-BD81-CD74E1720ABC}" sibTransId="{44DFD783-E0A9-4BB6-9905-A1646C518F46}"/>
    <dgm:cxn modelId="{69112AED-EB7C-43B3-943E-87B021AD179D}" type="presOf" srcId="{EC02F567-AB11-411E-93D0-C36446E9818E}" destId="{0B77E5C1-9FE2-47C5-AFC3-CDB46B479869}" srcOrd="0" destOrd="0" presId="urn:microsoft.com/office/officeart/2005/8/layout/hierarchy1"/>
    <dgm:cxn modelId="{DA7E40FC-2659-49B4-ACC1-49DDDC24F94A}" type="presOf" srcId="{3335F030-6580-4E0A-9E79-281BFE605F71}" destId="{BA5F340B-11AF-4210-84FF-5CB26996632B}" srcOrd="0" destOrd="0" presId="urn:microsoft.com/office/officeart/2005/8/layout/hierarchy1"/>
    <dgm:cxn modelId="{AF61D9FC-989D-4F1E-B242-D1370C6C820D}" type="presParOf" srcId="{BA5F340B-11AF-4210-84FF-5CB26996632B}" destId="{153C98FE-36D0-43BE-8FB9-56D628DC51D8}" srcOrd="0" destOrd="0" presId="urn:microsoft.com/office/officeart/2005/8/layout/hierarchy1"/>
    <dgm:cxn modelId="{C98E7E6E-7D47-4727-AC9C-7163E45E9ED6}" type="presParOf" srcId="{153C98FE-36D0-43BE-8FB9-56D628DC51D8}" destId="{8D5DBBFE-DC80-4EF8-A6A8-E3252CE27578}" srcOrd="0" destOrd="0" presId="urn:microsoft.com/office/officeart/2005/8/layout/hierarchy1"/>
    <dgm:cxn modelId="{B81F9A3E-A956-474F-912B-46150602F322}" type="presParOf" srcId="{8D5DBBFE-DC80-4EF8-A6A8-E3252CE27578}" destId="{2AD5B995-BC0D-4C45-8DB1-DE16C3C73A30}" srcOrd="0" destOrd="0" presId="urn:microsoft.com/office/officeart/2005/8/layout/hierarchy1"/>
    <dgm:cxn modelId="{1A465B67-51E7-4320-89F1-A529480083EC}" type="presParOf" srcId="{8D5DBBFE-DC80-4EF8-A6A8-E3252CE27578}" destId="{0B77E5C1-9FE2-47C5-AFC3-CDB46B479869}" srcOrd="1" destOrd="0" presId="urn:microsoft.com/office/officeart/2005/8/layout/hierarchy1"/>
    <dgm:cxn modelId="{D55BC671-677A-42B8-8A33-7B49B47C44AA}" type="presParOf" srcId="{153C98FE-36D0-43BE-8FB9-56D628DC51D8}" destId="{5F9E3877-06BF-4299-922D-67DD797774F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5B995-BC0D-4C45-8DB1-DE16C3C73A30}">
      <dsp:nvSpPr>
        <dsp:cNvPr id="0" name=""/>
        <dsp:cNvSpPr/>
      </dsp:nvSpPr>
      <dsp:spPr>
        <a:xfrm>
          <a:off x="1505807" y="3168"/>
          <a:ext cx="7842796" cy="4980175"/>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77E5C1-9FE2-47C5-AFC3-CDB46B479869}">
      <dsp:nvSpPr>
        <dsp:cNvPr id="0" name=""/>
        <dsp:cNvSpPr/>
      </dsp:nvSpPr>
      <dsp:spPr>
        <a:xfrm>
          <a:off x="2377229" y="831018"/>
          <a:ext cx="7842796" cy="4980175"/>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The DDS establishes contracts with regional centers that include specific, measurable, performance objectives, which are reviewed by the public on an annual basis. In accordance with W&amp;I Code section 4629 (f)(1) Regional Centers must hold a public meeting, and we are happy to fulfill this requirement today.</a:t>
          </a:r>
        </a:p>
      </dsp:txBody>
      <dsp:txXfrm>
        <a:off x="2523093" y="976882"/>
        <a:ext cx="7551068" cy="46884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0D1E8-D813-4C64-A2EB-83672CDD71AC}" type="datetimeFigureOut">
              <a:rPr lang="en-US" smtClean="0"/>
              <a:t>10/3/2024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CD591-A783-4333-B64B-30DBD2987FB9}" type="slidenum">
              <a:rPr lang="en-US" smtClean="0"/>
              <a:t>‹#›</a:t>
            </a:fld>
            <a:endParaRPr lang="en-US"/>
          </a:p>
        </p:txBody>
      </p:sp>
    </p:spTree>
    <p:extLst>
      <p:ext uri="{BB962C8B-B14F-4D97-AF65-F5344CB8AC3E}">
        <p14:creationId xmlns:p14="http://schemas.microsoft.com/office/powerpoint/2010/main" val="3147892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&amp; Introductions</a:t>
            </a:r>
          </a:p>
        </p:txBody>
      </p:sp>
      <p:sp>
        <p:nvSpPr>
          <p:cNvPr id="4" name="Slide Number Placeholder 3"/>
          <p:cNvSpPr>
            <a:spLocks noGrp="1"/>
          </p:cNvSpPr>
          <p:nvPr>
            <p:ph type="sldNum" sz="quarter" idx="5"/>
          </p:nvPr>
        </p:nvSpPr>
        <p:spPr/>
        <p:txBody>
          <a:bodyPr/>
          <a:lstStyle/>
          <a:p>
            <a:fld id="{BEBCD591-A783-4333-B64B-30DBD2987FB9}" type="slidenum">
              <a:rPr lang="en-US" smtClean="0"/>
              <a:t>1</a:t>
            </a:fld>
            <a:endParaRPr lang="en-US"/>
          </a:p>
        </p:txBody>
      </p:sp>
    </p:spTree>
    <p:extLst>
      <p:ext uri="{BB962C8B-B14F-4D97-AF65-F5344CB8AC3E}">
        <p14:creationId xmlns:p14="http://schemas.microsoft.com/office/powerpoint/2010/main" val="3720715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 we will present and compare year-end 2022 and 2024 demographic, employment and Purchase of Service data as it relates to promoting service access and equity. The data is posted on ACRC’s website. Click the second link, if you would like to access during the meeting.</a:t>
            </a:r>
          </a:p>
        </p:txBody>
      </p:sp>
      <p:sp>
        <p:nvSpPr>
          <p:cNvPr id="4" name="Slide Number Placeholder 3"/>
          <p:cNvSpPr>
            <a:spLocks noGrp="1"/>
          </p:cNvSpPr>
          <p:nvPr>
            <p:ph type="sldNum" sz="quarter" idx="5"/>
          </p:nvPr>
        </p:nvSpPr>
        <p:spPr/>
        <p:txBody>
          <a:bodyPr/>
          <a:lstStyle/>
          <a:p>
            <a:fld id="{BEBCD591-A783-4333-B64B-30DBD2987FB9}" type="slidenum">
              <a:rPr lang="en-US" smtClean="0"/>
              <a:t>2</a:t>
            </a:fld>
            <a:endParaRPr lang="en-US"/>
          </a:p>
        </p:txBody>
      </p:sp>
    </p:spTree>
    <p:extLst>
      <p:ext uri="{BB962C8B-B14F-4D97-AF65-F5344CB8AC3E}">
        <p14:creationId xmlns:p14="http://schemas.microsoft.com/office/powerpoint/2010/main" val="619511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value and rely on your input!  The annual performance contracts are designed to help clients achieve quality of life, reach meaningful progress above current baselines, and develop services and supports to meet the needs of our clients. </a:t>
            </a:r>
          </a:p>
          <a:p>
            <a:endParaRPr lang="en-US" dirty="0"/>
          </a:p>
        </p:txBody>
      </p:sp>
      <p:sp>
        <p:nvSpPr>
          <p:cNvPr id="4" name="Slide Number Placeholder 3"/>
          <p:cNvSpPr>
            <a:spLocks noGrp="1"/>
          </p:cNvSpPr>
          <p:nvPr>
            <p:ph type="sldNum" sz="quarter" idx="5"/>
          </p:nvPr>
        </p:nvSpPr>
        <p:spPr/>
        <p:txBody>
          <a:bodyPr/>
          <a:lstStyle/>
          <a:p>
            <a:fld id="{BEBCD591-A783-4333-B64B-30DBD2987FB9}" type="slidenum">
              <a:rPr lang="en-US" smtClean="0"/>
              <a:t>3</a:t>
            </a:fld>
            <a:endParaRPr lang="en-US"/>
          </a:p>
        </p:txBody>
      </p:sp>
    </p:spTree>
    <p:extLst>
      <p:ext uri="{BB962C8B-B14F-4D97-AF65-F5344CB8AC3E}">
        <p14:creationId xmlns:p14="http://schemas.microsoft.com/office/powerpoint/2010/main" val="2391121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BCD591-A783-4333-B64B-30DBD2987FB9}" type="slidenum">
              <a:rPr lang="en-US" smtClean="0"/>
              <a:t>4</a:t>
            </a:fld>
            <a:endParaRPr lang="en-US"/>
          </a:p>
        </p:txBody>
      </p:sp>
    </p:spTree>
    <p:extLst>
      <p:ext uri="{BB962C8B-B14F-4D97-AF65-F5344CB8AC3E}">
        <p14:creationId xmlns:p14="http://schemas.microsoft.com/office/powerpoint/2010/main" val="3692349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dirty="0"/>
              <a:t>At ACRC, we want to improve every year, do better than the state average, and meet or exceed the DDS standard. As you can see in this report, ACRC has done well since the last reporting period. </a:t>
            </a:r>
          </a:p>
          <a:p>
            <a:pPr marL="342900" marR="0" lvl="0" indent="-342900">
              <a:lnSpc>
                <a:spcPct val="107000"/>
              </a:lnSpc>
              <a:spcBef>
                <a:spcPts val="0"/>
              </a:spcBef>
              <a:spcAft>
                <a:spcPts val="0"/>
              </a:spcAft>
              <a:buFont typeface="Symbol" panose="05050102010706020507" pitchFamily="18" charset="2"/>
              <a:buChar char=""/>
            </a:pPr>
            <a:endParaRPr lang="en-US" dirty="0"/>
          </a:p>
          <a:p>
            <a:pPr marL="342900" marR="0" lvl="0" indent="-342900">
              <a:lnSpc>
                <a:spcPct val="107000"/>
              </a:lnSpc>
              <a:spcBef>
                <a:spcPts val="0"/>
              </a:spcBef>
              <a:spcAft>
                <a:spcPts val="0"/>
              </a:spcAft>
              <a:buFont typeface="Symbol" panose="05050102010706020507" pitchFamily="18" charset="2"/>
              <a:buChar char=""/>
            </a:pPr>
            <a:r>
              <a:rPr lang="en-US" dirty="0"/>
              <a:t>Since 2022, fewer clients live in a developmental center, and more children and adults live at home with their families. We still need to decrease the number of clients living in developmental centers to meet the state average</a:t>
            </a:r>
          </a:p>
          <a:p>
            <a:pPr marL="0" marR="0" lvl="0" indent="0">
              <a:lnSpc>
                <a:spcPct val="107000"/>
              </a:lnSpc>
              <a:spcBef>
                <a:spcPts val="0"/>
              </a:spcBef>
              <a:spcAft>
                <a:spcPts val="0"/>
              </a:spcAft>
              <a:buFont typeface="Symbol" panose="05050102010706020507" pitchFamily="18" charset="2"/>
              <a:buNone/>
            </a:pPr>
            <a:endParaRPr lang="en-US" dirty="0"/>
          </a:p>
          <a:p>
            <a:pPr marL="171450" marR="0" lvl="0" indent="-1714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Developmental Center: ACRC Continues to develop resources in the community (CPP or CRDP Plan) to transition clients that need specialized supports such as, medical, behavioral, forensic supports. Six new (EBCH.CCH. ARFPSHN) homes in development.  Jordan Eller (how many clients transferred out of Long-Term Nursing to a community placement)</a:t>
            </a:r>
          </a:p>
          <a:p>
            <a:pPr marL="0" marR="0" lvl="0" indent="0">
              <a:lnSpc>
                <a:spcPct val="107000"/>
              </a:lnSpc>
              <a:spcBef>
                <a:spcPts val="0"/>
              </a:spcBef>
              <a:spcAft>
                <a:spcPts val="0"/>
              </a:spcAft>
              <a:buFont typeface="Courier New" panose="02070309020205020404" pitchFamily="49" charset="0"/>
              <a:buNone/>
            </a:pPr>
            <a:endParaRPr lang="en-US" sz="1200" kern="100" dirty="0">
              <a:effectLst/>
              <a:latin typeface="Arial" panose="020B06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Since 2022 </a:t>
            </a:r>
            <a:r>
              <a:rPr lang="en-US" sz="1100" dirty="0"/>
              <a:t>more children and adults live at home with their families</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ACRC is focused on providing services in the family home with the goal of keeping our clients at home with families, if this is their choice.</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For children, current and ongoing initiatives to support</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Person centered planning</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Coordinated Future Planning</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Crisis intervention</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Behavior services</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Collaboration with Education</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Partnership with Medi-Cal Managed Care Plans</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Child Welfare – AB2083 work</a:t>
            </a:r>
          </a:p>
          <a:p>
            <a:pPr marL="457200" marR="0" lvl="1" indent="0" algn="l">
              <a:lnSpc>
                <a:spcPct val="107000"/>
              </a:lnSpc>
              <a:spcBef>
                <a:spcPts val="0"/>
              </a:spcBef>
              <a:spcAft>
                <a:spcPts val="0"/>
              </a:spcAft>
              <a:buFontTx/>
              <a:buNone/>
            </a:pPr>
            <a:endParaRPr lang="en-US"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gn="l">
              <a:lnSpc>
                <a:spcPct val="107000"/>
              </a:lnSpc>
              <a:spcBef>
                <a:spcPts val="0"/>
              </a:spcBef>
              <a:spcAft>
                <a:spcPts val="0"/>
              </a:spcAft>
              <a:buFont typeface="Arial" panose="020B0604020202020204" pitchFamily="34" charset="0"/>
              <a:buChar char="•"/>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Since 2022 </a:t>
            </a:r>
            <a:r>
              <a:rPr lang="en-US" dirty="0"/>
              <a:t>Fewer children and adults live in large facilities. </a:t>
            </a:r>
          </a:p>
          <a:p>
            <a:pPr marL="457200" marR="0" lvl="1" indent="0" algn="l" defTabSz="914400" rtl="0" eaLnBrk="1" fontAlgn="auto" latinLnBrk="0" hangingPunct="1">
              <a:lnSpc>
                <a:spcPct val="107000"/>
              </a:lnSpc>
              <a:spcBef>
                <a:spcPts val="0"/>
              </a:spcBef>
              <a:spcAft>
                <a:spcPts val="0"/>
              </a:spcAft>
              <a:buClrTx/>
              <a:buSzTx/>
              <a:buFontTx/>
              <a:buNone/>
              <a:tabLst/>
              <a:defRPr/>
            </a:pPr>
            <a:r>
              <a:rPr lang="en-US"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ACRC has ONE child living in large (6+) facilities</a:t>
            </a:r>
          </a:p>
          <a:p>
            <a:pPr marL="628650" marR="0" lvl="1" indent="-17145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lang="en-US"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New GHFPSHN</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lvl="1" indent="0">
              <a:lnSpc>
                <a:spcPct val="107000"/>
              </a:lnSpc>
              <a:spcBef>
                <a:spcPts val="0"/>
              </a:spcBef>
              <a:spcAft>
                <a:spcPts val="0"/>
              </a:spcAft>
              <a:buFont typeface="Wingdings" panose="05000000000000000000" pitchFamily="2" charset="2"/>
              <a:buNone/>
            </a:pPr>
            <a:endParaRPr lang="en-US"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nSpc>
                <a:spcPct val="107000"/>
              </a:lnSpc>
              <a:spcBef>
                <a:spcPts val="0"/>
              </a:spcBef>
              <a:spcAft>
                <a:spcPts val="0"/>
              </a:spcAft>
              <a:buFont typeface="Arial" panose="020B0604020202020204" pitchFamily="34" charset="0"/>
              <a:buChar char="•"/>
            </a:pPr>
            <a:r>
              <a:rPr lang="en-US" sz="1100" kern="100" dirty="0">
                <a:effectLst/>
                <a:latin typeface="Aptos" panose="020B0004020202020204" pitchFamily="34" charset="0"/>
                <a:ea typeface="Aptos" panose="020B0004020202020204" pitchFamily="34" charset="0"/>
                <a:cs typeface="Times New Roman" panose="02020603050405020304" pitchFamily="18" charset="0"/>
              </a:rPr>
              <a:t>Since 2022 fewer adults live in large facilities. How many do we have?</a:t>
            </a:r>
          </a:p>
          <a:p>
            <a:pPr marL="342900" marR="0" lvl="0" indent="-342900">
              <a:lnSpc>
                <a:spcPct val="107000"/>
              </a:lnSpc>
              <a:spcBef>
                <a:spcPts val="0"/>
              </a:spcBef>
              <a:spcAft>
                <a:spcPts val="0"/>
              </a:spcAft>
              <a:buFont typeface="Symbol" panose="05050102010706020507" pitchFamily="18" charset="2"/>
              <a:buChar char=""/>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current and ongoing initiatives to support</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Person centered planning</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Technology pilot</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Housing Access Services</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Coordinated Future Planning</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Supported Living </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Crisis intervention services</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Behavior services</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Coordinated Family Supports to work with client and parent (explain designed to ease burden on families and help develop plan and connect with generic resources</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Partnership with Medi-Cal Managed Care Plans</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Initiatives for Aging Clients </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Advanced Care Planning</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DSP Collaborative</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Engagement with Community Stakeholders</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Disability Housing Alliance</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AAA Agencies</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sz="1200" kern="100" dirty="0">
                <a:effectLst/>
                <a:latin typeface="Arial" panose="020B0604020202020204" pitchFamily="34" charset="0"/>
                <a:ea typeface="Aptos" panose="020B0004020202020204" pitchFamily="34" charset="0"/>
                <a:cs typeface="Times New Roman" panose="02020603050405020304" pitchFamily="18" charset="0"/>
              </a:rPr>
              <a:t>Housing Developers</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BEBCD591-A783-4333-B64B-30DBD2987FB9}" type="slidenum">
              <a:rPr lang="en-US" smtClean="0"/>
              <a:t>5</a:t>
            </a:fld>
            <a:endParaRPr lang="en-US"/>
          </a:p>
        </p:txBody>
      </p:sp>
    </p:spTree>
    <p:extLst>
      <p:ext uri="{BB962C8B-B14F-4D97-AF65-F5344CB8AC3E}">
        <p14:creationId xmlns:p14="http://schemas.microsoft.com/office/powerpoint/2010/main" val="4262539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i="1" spc="-5" dirty="0">
                <a:effectLst/>
                <a:latin typeface="Arial" panose="020B0604020202020204" pitchFamily="34" charset="0"/>
                <a:ea typeface="Times New Roman" panose="02020603050405020304" pitchFamily="18" charset="0"/>
              </a:rPr>
              <a:t>In reviewing the breakdown of percentages, you will notice that there is no substantial increase or decrease in data represented.  Although there is no substantial increase nor decrease at this time, ACRC is continuously championing our efforts in reducing disparity, increasing access, and improving equity through the following measures: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i="1" spc="-5"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Arial" panose="020B0604020202020204" pitchFamily="34" charset="0"/>
              <a:buAutoNum type="arabicPeriod"/>
            </a:pPr>
            <a:r>
              <a:rPr lang="en-US" sz="1800" b="1" spc="-5" dirty="0">
                <a:effectLst/>
                <a:latin typeface="Arial" panose="020B0604020202020204" pitchFamily="34" charset="0"/>
                <a:ea typeface="Times New Roman" panose="02020603050405020304" pitchFamily="18" charset="0"/>
              </a:rPr>
              <a:t>Outreach:</a:t>
            </a:r>
            <a:r>
              <a:rPr lang="en-US" sz="1800" spc="-5" dirty="0">
                <a:effectLst/>
                <a:latin typeface="Arial" panose="020B0604020202020204" pitchFamily="34" charset="0"/>
                <a:ea typeface="Times New Roman" panose="02020603050405020304" pitchFamily="18" charset="0"/>
              </a:rPr>
              <a:t> ACRC recognized that it was necessary to engage more with our diverse communities across all 10 counties by engaging in more outreach events.  In 2022 ACRC participated in 37 events; in 2023 ACRC participated in 100 events; and as of September 2024, ACRC has engaged in 97 events.  Our outreach participation has been staffed by none other than our diversely represented ACRC staff.</a:t>
            </a:r>
            <a:endParaRPr lang="en-US" sz="1800" dirty="0">
              <a:effectLst/>
              <a:latin typeface="Times New Roman" panose="02020603050405020304" pitchFamily="18" charset="0"/>
              <a:ea typeface="Times New Roman" panose="02020603050405020304" pitchFamily="18" charset="0"/>
            </a:endParaRPr>
          </a:p>
          <a:p>
            <a:r>
              <a:rPr lang="en-US" sz="1800" b="1" spc="-5" dirty="0">
                <a:effectLst/>
                <a:latin typeface="Arial" panose="020B0604020202020204" pitchFamily="34" charset="0"/>
                <a:ea typeface="Times New Roman" panose="02020603050405020304" pitchFamily="18" charset="0"/>
              </a:rPr>
              <a:t>American Indian or Alaska Native/Native Hawaiian or Other Pacific Islander Target Population:</a:t>
            </a:r>
            <a:r>
              <a:rPr lang="en-US" sz="1800" spc="-5" dirty="0">
                <a:effectLst/>
                <a:latin typeface="Arial" panose="020B0604020202020204" pitchFamily="34" charset="0"/>
                <a:ea typeface="Times New Roman" panose="02020603050405020304" pitchFamily="18" charset="0"/>
              </a:rPr>
              <a:t> Upon reflection of our POS data from May 14</a:t>
            </a:r>
            <a:r>
              <a:rPr lang="en-US" sz="1800" spc="-5" baseline="30000" dirty="0">
                <a:effectLst/>
                <a:latin typeface="Arial" panose="020B0604020202020204" pitchFamily="34" charset="0"/>
                <a:ea typeface="Times New Roman" panose="02020603050405020304" pitchFamily="18" charset="0"/>
              </a:rPr>
              <a:t>th</a:t>
            </a:r>
            <a:r>
              <a:rPr lang="en-US" sz="1800" spc="-5" dirty="0">
                <a:effectLst/>
                <a:latin typeface="Arial" panose="020B0604020202020204" pitchFamily="34" charset="0"/>
                <a:ea typeface="Times New Roman" panose="02020603050405020304" pitchFamily="18" charset="0"/>
              </a:rPr>
              <a:t>, 2024 which states, “</a:t>
            </a:r>
            <a:r>
              <a:rPr lang="en-US" sz="1800" dirty="0">
                <a:effectLst/>
                <a:latin typeface="Arial" panose="020B0604020202020204" pitchFamily="34" charset="0"/>
                <a:ea typeface="Times New Roman" panose="02020603050405020304" pitchFamily="18" charset="0"/>
              </a:rPr>
              <a:t>the American Indian/Alaska Native and Native Hawaiian and other Pacific Islanders are both less than one percent of ACRC’s client populations and also spend less than one percent of POS budget,”  - we recognize that it is significant to delve further into our response as an organization to this targeted population, and increase our connection to serving these communities.  In addition to engaging in outreach, as of 2024, ACRC has begun to engage in such efforts as Tribal Coaching calls with California Tribal Families Coalition, in order to become educated in how to engage the population further, and our Cultural Diversity Specialist has conducted annual outreach visitations to Tribal TANF – Shingle Springs in Placer County. </a:t>
            </a:r>
            <a:endParaRPr lang="en-US" dirty="0"/>
          </a:p>
        </p:txBody>
      </p:sp>
      <p:sp>
        <p:nvSpPr>
          <p:cNvPr id="4" name="Slide Number Placeholder 3"/>
          <p:cNvSpPr>
            <a:spLocks noGrp="1"/>
          </p:cNvSpPr>
          <p:nvPr>
            <p:ph type="sldNum" sz="quarter" idx="5"/>
          </p:nvPr>
        </p:nvSpPr>
        <p:spPr/>
        <p:txBody>
          <a:bodyPr/>
          <a:lstStyle/>
          <a:p>
            <a:fld id="{BEBCD591-A783-4333-B64B-30DBD2987FB9}" type="slidenum">
              <a:rPr lang="en-US" smtClean="0"/>
              <a:t>6</a:t>
            </a:fld>
            <a:endParaRPr lang="en-US"/>
          </a:p>
        </p:txBody>
      </p:sp>
    </p:spTree>
    <p:extLst>
      <p:ext uri="{BB962C8B-B14F-4D97-AF65-F5344CB8AC3E}">
        <p14:creationId xmlns:p14="http://schemas.microsoft.com/office/powerpoint/2010/main" val="318349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b="1" dirty="0">
                <a:effectLst/>
                <a:latin typeface="Arial" panose="020B0604020202020204" pitchFamily="34" charset="0"/>
                <a:ea typeface="Times New Roman" panose="02020603050405020304" pitchFamily="18" charset="0"/>
              </a:rPr>
              <a:t>Enhanced Service Coordination Unit (In accordance with POS Data May 14</a:t>
            </a:r>
            <a:r>
              <a:rPr lang="en-US" sz="1800" b="1" baseline="30000" dirty="0">
                <a:effectLst/>
                <a:latin typeface="Arial" panose="020B0604020202020204" pitchFamily="34" charset="0"/>
                <a:ea typeface="Times New Roman" panose="02020603050405020304" pitchFamily="18" charset="0"/>
              </a:rPr>
              <a:t>th</a:t>
            </a:r>
            <a:r>
              <a:rPr lang="en-US" sz="1800" b="1" dirty="0">
                <a:effectLst/>
                <a:latin typeface="Arial" panose="020B0604020202020204" pitchFamily="34" charset="0"/>
                <a:ea typeface="Times New Roman" panose="02020603050405020304" pitchFamily="18" charset="0"/>
              </a:rPr>
              <a:t>, 2024) – Reiterate Outreach Efforts: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1800" dirty="0">
                <a:effectLst/>
                <a:latin typeface="Arial" panose="020B0604020202020204" pitchFamily="34" charset="0"/>
                <a:ea typeface="Times New Roman" panose="02020603050405020304" pitchFamily="18" charset="0"/>
              </a:rPr>
              <a:t>“ACRC has six enhanced service coordination caseloads. These specialized caseloads were created by legislation in 2021 and have a max ratio of 1 SC to 40 clients. Clients eligible for this caseload have Low to No POS which means the cost of their services is under 2,000 annually and clients serviced in this unit either speak Spanish, Punjabi or identify as Hmong, Russian or African American. These were the groups with the highest number of Low to No POS clients. The six Enhanced Service Coordination SCs represent the culture or community they serve. This means the Enhanced Service Coordination SCs who serve individuals who speak Spanish, also speaks Spanish. This slide depicts, by percentage, the languages of the clients and families receiving Enhanced Service Coordination.”</a:t>
            </a:r>
          </a:p>
          <a:p>
            <a:pPr marL="342900" marR="0" lvl="0" indent="-342900">
              <a:spcBef>
                <a:spcPts val="0"/>
              </a:spcBef>
              <a:spcAft>
                <a:spcPts val="0"/>
              </a:spcAft>
              <a:buFont typeface="+mj-lt"/>
              <a:buAutoNum type="arabicPeriod"/>
            </a:pPr>
            <a:endParaRPr lang="en-US" sz="1800" dirty="0">
              <a:effectLst/>
              <a:latin typeface="Arial" panose="020B0604020202020204" pitchFamily="34" charset="0"/>
              <a:ea typeface="Times New Roman" panose="02020603050405020304" pitchFamily="18" charset="0"/>
            </a:endParaRPr>
          </a:p>
          <a:p>
            <a:pPr marL="342900" marR="0" lvl="0" indent="-342900">
              <a:spcBef>
                <a:spcPts val="0"/>
              </a:spcBef>
              <a:spcAft>
                <a:spcPts val="0"/>
              </a:spcAft>
              <a:buFont typeface="+mj-lt"/>
              <a:buAutoNum type="arabicPeriod"/>
            </a:pPr>
            <a:r>
              <a:rPr lang="en-US" sz="1800" dirty="0">
                <a:effectLst/>
                <a:latin typeface="Arial" panose="020B0604020202020204" pitchFamily="34" charset="0"/>
                <a:ea typeface="Times New Roman" panose="02020603050405020304" pitchFamily="18" charset="0"/>
              </a:rPr>
              <a:t>“…The reduced caseloads allow SCs time to complete in-person, quarterly face-to-face visits, and time to build rapport and relationships. With Increased engagement, Enhanced Service Coordination SCs have time to educate and explore resources and navigate services. When individuals know more about services they ask for more services. To date, 293+ clients have been served on an Enhanced Service Coordination Caseload.”</a:t>
            </a:r>
          </a:p>
          <a:p>
            <a:pPr marL="342900" marR="0" lvl="0" indent="-342900">
              <a:spcBef>
                <a:spcPts val="0"/>
              </a:spcBef>
              <a:spcAft>
                <a:spcPts val="0"/>
              </a:spcAft>
              <a:buFont typeface="+mj-lt"/>
              <a:buAutoNum type="arabicPeriod"/>
            </a:pPr>
            <a:r>
              <a:rPr lang="en-US" sz="1800" spc="-5" dirty="0">
                <a:effectLst/>
                <a:latin typeface="Arial" panose="020B0604020202020204" pitchFamily="34" charset="0"/>
                <a:ea typeface="Times New Roman" panose="02020603050405020304" pitchFamily="18" charset="0"/>
                <a:cs typeface="Times New Roman" panose="02020603050405020304" pitchFamily="18" charset="0"/>
              </a:rPr>
              <a:t>ACRC also recognizes that there are instances in which some clients still request of SCs to be </a:t>
            </a:r>
            <a:r>
              <a:rPr lang="en-US" sz="1800" spc="-5" dirty="0">
                <a:effectLst/>
                <a:latin typeface="Arial" panose="020B0604020202020204" pitchFamily="34" charset="0"/>
                <a:ea typeface="Times New Roman" panose="02020603050405020304" pitchFamily="18" charset="0"/>
              </a:rPr>
              <a:t>“</a:t>
            </a:r>
            <a:r>
              <a:rPr lang="en-US" sz="1800" spc="-5" dirty="0">
                <a:effectLst/>
                <a:latin typeface="Arial" panose="020B0604020202020204" pitchFamily="34" charset="0"/>
                <a:ea typeface="Times New Roman" panose="02020603050405020304" pitchFamily="18" charset="0"/>
                <a:cs typeface="Times New Roman" panose="02020603050405020304" pitchFamily="18" charset="0"/>
              </a:rPr>
              <a:t>case management only.</a:t>
            </a:r>
            <a:r>
              <a:rPr lang="en-US" sz="1800" spc="-5" dirty="0">
                <a:effectLst/>
                <a:latin typeface="Arial" panose="020B0604020202020204" pitchFamily="34" charset="0"/>
                <a:ea typeface="Times New Roman" panose="02020603050405020304" pitchFamily="18" charset="0"/>
              </a:rPr>
              <a:t>”</a:t>
            </a:r>
            <a:r>
              <a:rPr lang="en-US" sz="1800" spc="-5" dirty="0">
                <a:effectLst/>
                <a:latin typeface="Arial" panose="020B0604020202020204" pitchFamily="34" charset="0"/>
                <a:ea typeface="Times New Roman" panose="02020603050405020304" pitchFamily="18" charset="0"/>
                <a:cs typeface="Times New Roman" panose="02020603050405020304" pitchFamily="18" charset="0"/>
              </a:rPr>
              <a:t> For reasons of being overseen by a case manager </a:t>
            </a:r>
            <a:r>
              <a:rPr lang="en-US" sz="1800" spc="-5" dirty="0">
                <a:effectLst/>
                <a:latin typeface="Arial" panose="020B0604020202020204" pitchFamily="34" charset="0"/>
                <a:ea typeface="Times New Roman" panose="02020603050405020304" pitchFamily="18" charset="0"/>
              </a:rPr>
              <a:t>“</a:t>
            </a:r>
            <a:r>
              <a:rPr lang="en-US" sz="1800" spc="-5" dirty="0">
                <a:effectLst/>
                <a:latin typeface="Arial" panose="020B0604020202020204" pitchFamily="34" charset="0"/>
                <a:ea typeface="Times New Roman" panose="02020603050405020304" pitchFamily="18" charset="0"/>
                <a:cs typeface="Times New Roman" panose="02020603050405020304" pitchFamily="18" charset="0"/>
              </a:rPr>
              <a:t>Just in case,</a:t>
            </a:r>
            <a:r>
              <a:rPr lang="en-US" sz="1800" spc="-5" dirty="0">
                <a:effectLst/>
                <a:latin typeface="Arial" panose="020B0604020202020204" pitchFamily="34" charset="0"/>
                <a:ea typeface="Times New Roman" panose="02020603050405020304" pitchFamily="18" charset="0"/>
              </a:rPr>
              <a:t>”</a:t>
            </a:r>
            <a:r>
              <a:rPr lang="en-US" sz="1800" spc="-5" dirty="0">
                <a:effectLst/>
                <a:latin typeface="Arial" panose="020B0604020202020204" pitchFamily="34" charset="0"/>
                <a:ea typeface="Times New Roman" panose="02020603050405020304" pitchFamily="18" charset="0"/>
                <a:cs typeface="Times New Roman" panose="02020603050405020304" pitchFamily="18" charset="0"/>
              </a:rPr>
              <a:t> and/or cultural customs and still needing additional education on what ACRC can do for said clients.</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BEBCD591-A783-4333-B64B-30DBD2987FB9}" type="slidenum">
              <a:rPr lang="en-US" smtClean="0"/>
              <a:t>7</a:t>
            </a:fld>
            <a:endParaRPr lang="en-US"/>
          </a:p>
        </p:txBody>
      </p:sp>
    </p:spTree>
    <p:extLst>
      <p:ext uri="{BB962C8B-B14F-4D97-AF65-F5344CB8AC3E}">
        <p14:creationId xmlns:p14="http://schemas.microsoft.com/office/powerpoint/2010/main" val="338635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Employment First was passed in 2013, ACRC has made Competitive Integrated Employment for clients a priority. We can see an increase in average annual wages, which can partially be attributed to raises in minimum wage.  Per EDD data, there was a decrease in total consumers with earned income. While we do not have access to where this data comes from, we are confident that the number of our consumers participating in employment continues to rise. </a:t>
            </a:r>
          </a:p>
          <a:p>
            <a:endParaRPr lang="en-US" dirty="0"/>
          </a:p>
          <a:p>
            <a:r>
              <a:rPr lang="en-US" dirty="0"/>
              <a:t>Will go into more info on next slide. </a:t>
            </a:r>
          </a:p>
        </p:txBody>
      </p:sp>
      <p:sp>
        <p:nvSpPr>
          <p:cNvPr id="4" name="Slide Number Placeholder 3"/>
          <p:cNvSpPr>
            <a:spLocks noGrp="1"/>
          </p:cNvSpPr>
          <p:nvPr>
            <p:ph type="sldNum" sz="quarter" idx="5"/>
          </p:nvPr>
        </p:nvSpPr>
        <p:spPr/>
        <p:txBody>
          <a:bodyPr/>
          <a:lstStyle/>
          <a:p>
            <a:fld id="{BEBCD591-A783-4333-B64B-30DBD2987FB9}" type="slidenum">
              <a:rPr lang="en-US" smtClean="0"/>
              <a:t>8</a:t>
            </a:fld>
            <a:endParaRPr lang="en-US"/>
          </a:p>
        </p:txBody>
      </p:sp>
    </p:spTree>
    <p:extLst>
      <p:ext uri="{BB962C8B-B14F-4D97-AF65-F5344CB8AC3E}">
        <p14:creationId xmlns:p14="http://schemas.microsoft.com/office/powerpoint/2010/main" val="2731857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22-23 Fiscal Year, ACRC saw increases in number of consumers accessing the Paid Internship Program, as well as an increase in consumer who achieved CIE positions following Paid Internships. There was an increase in the number of 6 month and 12 month CIE incentive payments paid out to providers. These payments are for providers who have helped consumers achieve CIE positions and maintain their jobs in the community for the stated milestone periods. </a:t>
            </a:r>
          </a:p>
          <a:p>
            <a:endParaRPr lang="en-US" b="1" dirty="0"/>
          </a:p>
          <a:p>
            <a:pPr marL="171450" indent="-171450">
              <a:buFont typeface="Arial" panose="020B0604020202020204" pitchFamily="34" charset="0"/>
              <a:buChar char="•"/>
            </a:pPr>
            <a:r>
              <a:rPr lang="en-US" b="1" dirty="0"/>
              <a:t>Barriers to address- </a:t>
            </a:r>
            <a:r>
              <a:rPr lang="en-US" dirty="0"/>
              <a:t>subminimum wage is officially ending as of Jan 1</a:t>
            </a:r>
            <a:r>
              <a:rPr lang="en-US" baseline="30000" dirty="0"/>
              <a:t>st</a:t>
            </a:r>
            <a:r>
              <a:rPr lang="en-US" dirty="0"/>
              <a:t>. 2025, however most of our programs in ACRC’s catchment area have been phasing it out for some time. There is concern that these clients are at risk of losing their employment, however ACRC is working diligently with planning teams to ensure that a transition plan is in place for all clients to ensure that clients continue to have paid employment. </a:t>
            </a:r>
          </a:p>
          <a:p>
            <a:endParaRPr lang="en-US" dirty="0"/>
          </a:p>
          <a:p>
            <a:pPr marL="171450" indent="-171450">
              <a:buFont typeface="Arial" panose="020B0604020202020204" pitchFamily="34" charset="0"/>
              <a:buChar char="•"/>
            </a:pPr>
            <a:r>
              <a:rPr lang="en-US" b="1" dirty="0"/>
              <a:t>Outreach efforts- </a:t>
            </a:r>
          </a:p>
          <a:p>
            <a:pPr marL="628650" lvl="1" indent="-171450">
              <a:buFont typeface="Arial" panose="020B0604020202020204" pitchFamily="34" charset="0"/>
              <a:buChar char="•"/>
            </a:pPr>
            <a:r>
              <a:rPr lang="en-US" dirty="0"/>
              <a:t>Regular trainings are provided Case Management on employment services so that they know how best to support their clients. </a:t>
            </a:r>
          </a:p>
          <a:p>
            <a:pPr marL="628650" lvl="1" indent="-171450">
              <a:buFont typeface="Arial" panose="020B0604020202020204" pitchFamily="34" charset="0"/>
              <a:buChar char="•"/>
            </a:pPr>
            <a:r>
              <a:rPr lang="en-US" dirty="0"/>
              <a:t>We hold yearly vendor fairs for day and employment vendors to meet with case management to share information about their services. </a:t>
            </a:r>
          </a:p>
          <a:p>
            <a:pPr marL="628650" lvl="1" indent="-171450">
              <a:buFont typeface="Arial" panose="020B0604020202020204" pitchFamily="34" charset="0"/>
              <a:buChar char="•"/>
            </a:pPr>
            <a:r>
              <a:rPr lang="en-US" dirty="0"/>
              <a:t>Local Partnership Agreements (LPA), in our catchment area, in which we connect with DOR, school districts, and other community partners to ensure that there is a seamless transition from school and into employment. </a:t>
            </a:r>
          </a:p>
          <a:p>
            <a:pPr marL="628650" lvl="1" indent="-171450">
              <a:buFont typeface="Arial" panose="020B0604020202020204" pitchFamily="34" charset="0"/>
              <a:buChar char="•"/>
            </a:pPr>
            <a:r>
              <a:rPr lang="en-US" dirty="0"/>
              <a:t>LIFE Project- Collaboration with Sierra College to identify barriers and create a more streamlined pipeline from school to education to employment. LPA Summit</a:t>
            </a:r>
          </a:p>
          <a:p>
            <a:pPr marL="628650" lvl="1" indent="-171450">
              <a:buFont typeface="Arial" panose="020B0604020202020204" pitchFamily="34" charset="0"/>
              <a:buChar char="•"/>
            </a:pPr>
            <a:r>
              <a:rPr lang="en-US" dirty="0"/>
              <a:t>Outreach to providers to increase CIE/PIP/TDS services- CIE/PIP-33, TDS- about 42</a:t>
            </a:r>
          </a:p>
          <a:p>
            <a:pPr marL="628650" lvl="1" indent="-171450">
              <a:buFont typeface="Arial" panose="020B0604020202020204" pitchFamily="34" charset="0"/>
              <a:buChar char="•"/>
            </a:pPr>
            <a:r>
              <a:rPr lang="en-US" dirty="0"/>
              <a:t>Partnerships with Chamber of Commerce to build more employ partnerships- </a:t>
            </a:r>
            <a:r>
              <a:rPr lang="en-US" dirty="0" err="1"/>
              <a:t>MealPro</a:t>
            </a:r>
            <a:r>
              <a:rPr lang="en-US" dirty="0"/>
              <a:t>, for example. </a:t>
            </a:r>
          </a:p>
          <a:p>
            <a:pPr marL="171450" indent="-171450">
              <a:buFont typeface="Arial" panose="020B0604020202020204" pitchFamily="34" charset="0"/>
              <a:buChar char="•"/>
            </a:pPr>
            <a:r>
              <a:rPr lang="en-US" b="1" dirty="0"/>
              <a:t>CCP-</a:t>
            </a:r>
            <a:r>
              <a:rPr lang="en-US" dirty="0"/>
              <a:t> new service designed to support clients within two years of graduating school or within 5 years of leaving a WAP or subminimum wage. Time limited- to support employment. </a:t>
            </a:r>
          </a:p>
          <a:p>
            <a:pPr marL="628650" lvl="1" indent="-171450">
              <a:buFont typeface="Arial" panose="020B0604020202020204" pitchFamily="34" charset="0"/>
              <a:buChar char="•"/>
            </a:pPr>
            <a:r>
              <a:rPr lang="en-US" dirty="0"/>
              <a:t>2 vendored, 6 in the process of being vendored. </a:t>
            </a:r>
          </a:p>
          <a:p>
            <a:pPr marL="171450" lvl="0" indent="-171450">
              <a:buFont typeface="Arial" panose="020B0604020202020204" pitchFamily="34" charset="0"/>
              <a:buChar char="•"/>
            </a:pPr>
            <a:r>
              <a:rPr lang="en-US" dirty="0"/>
              <a:t>In 2024, ACRC was one of two regional centers to receive extra funding for raising CIE numbers over a certain percentage (25%). Funding will be allocated to further outreach efforts</a:t>
            </a:r>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BEBCD591-A783-4333-B64B-30DBD2987FB9}" type="slidenum">
              <a:rPr lang="en-US" smtClean="0"/>
              <a:t>9</a:t>
            </a:fld>
            <a:endParaRPr lang="en-US"/>
          </a:p>
        </p:txBody>
      </p:sp>
    </p:spTree>
    <p:extLst>
      <p:ext uri="{BB962C8B-B14F-4D97-AF65-F5344CB8AC3E}">
        <p14:creationId xmlns:p14="http://schemas.microsoft.com/office/powerpoint/2010/main" val="70161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742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52693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310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76698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8322F6-1C60-46CF-968C-BC20E470F443}"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939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8322F6-1C60-46CF-968C-BC20E470F443}"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1799353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8322F6-1C60-46CF-968C-BC20E470F443}" type="datetimeFigureOut">
              <a:rPr lang="en-US" smtClean="0"/>
              <a:t>10/3/2024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383140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8322F6-1C60-46CF-968C-BC20E470F443}" type="datetimeFigureOut">
              <a:rPr lang="en-US" smtClean="0"/>
              <a:t>10/3/2024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350090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8322F6-1C60-46CF-968C-BC20E470F443}" type="datetimeFigureOut">
              <a:rPr lang="en-US" smtClean="0"/>
              <a:t>10/3/2024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79499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8322F6-1C60-46CF-968C-BC20E470F443}" type="datetimeFigureOut">
              <a:rPr lang="en-US" smtClean="0"/>
              <a:t>10/3/2024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EEB83C2-341F-4C28-A243-1C56DDDA54D3}" type="slidenum">
              <a:rPr lang="en-US" smtClean="0"/>
              <a:t>‹#›</a:t>
            </a:fld>
            <a:endParaRPr lang="en-US"/>
          </a:p>
        </p:txBody>
      </p:sp>
    </p:spTree>
    <p:extLst>
      <p:ext uri="{BB962C8B-B14F-4D97-AF65-F5344CB8AC3E}">
        <p14:creationId xmlns:p14="http://schemas.microsoft.com/office/powerpoint/2010/main" val="4094426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8322F6-1C60-46CF-968C-BC20E470F443}"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419786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8322F6-1C60-46CF-968C-BC20E470F443}" type="datetimeFigureOut">
              <a:rPr lang="en-US" smtClean="0"/>
              <a:t>10/3/2024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EEB83C2-341F-4C28-A243-1C56DDDA54D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119327"/>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hyperlink" Target="https://www.dds.ca.gov/transparency/monitoring-reports/regional-centers-annual-performance-and-performance-contract-year-end-reports/" TargetMode="External"/><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sv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hyperlink" Target="https://www.altaregional.org/transparency/contracts/performance" TargetMode="External"/><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83710B-2040-5405-E52B-62C39CB3C879}"/>
              </a:ext>
            </a:extLst>
          </p:cNvPr>
          <p:cNvSpPr>
            <a:spLocks noGrp="1"/>
          </p:cNvSpPr>
          <p:nvPr>
            <p:ph type="ctrTitle"/>
          </p:nvPr>
        </p:nvSpPr>
        <p:spPr>
          <a:xfrm>
            <a:off x="8141110" y="639097"/>
            <a:ext cx="3401961" cy="3686015"/>
          </a:xfrm>
        </p:spPr>
        <p:txBody>
          <a:bodyPr vert="horz" lIns="91440" tIns="45720" rIns="91440" bIns="45720" rtlCol="0">
            <a:normAutofit fontScale="90000"/>
          </a:bodyPr>
          <a:lstStyle/>
          <a:p>
            <a:br>
              <a:rPr lang="en-US" sz="3100" b="1" kern="1200" dirty="0">
                <a:latin typeface="+mj-lt"/>
                <a:ea typeface="+mj-ea"/>
                <a:cs typeface="+mj-cs"/>
              </a:rPr>
            </a:br>
            <a:r>
              <a:rPr lang="en-US" sz="3100" b="1" kern="1200" dirty="0">
                <a:latin typeface="+mj-lt"/>
                <a:ea typeface="+mj-ea"/>
                <a:cs typeface="+mj-cs"/>
              </a:rPr>
              <a:t>Alta California Regional Center</a:t>
            </a:r>
            <a:br>
              <a:rPr lang="en-US" sz="3100" b="1" kern="1200" dirty="0">
                <a:latin typeface="+mj-lt"/>
                <a:ea typeface="+mj-ea"/>
                <a:cs typeface="+mj-cs"/>
              </a:rPr>
            </a:br>
            <a:br>
              <a:rPr lang="en-US" sz="3100" b="1" kern="1200" dirty="0">
                <a:latin typeface="+mj-lt"/>
                <a:ea typeface="+mj-ea"/>
                <a:cs typeface="+mj-cs"/>
              </a:rPr>
            </a:br>
            <a:r>
              <a:rPr lang="en-US" sz="3100" b="1" dirty="0"/>
              <a:t>F</a:t>
            </a:r>
            <a:r>
              <a:rPr lang="en-US" sz="3100" b="1" kern="1200" dirty="0">
                <a:effectLst/>
                <a:latin typeface="+mj-lt"/>
                <a:ea typeface="+mj-ea"/>
                <a:cs typeface="+mj-cs"/>
              </a:rPr>
              <a:t>Y ’22-’24 Year-End</a:t>
            </a:r>
            <a:br>
              <a:rPr lang="en-US" sz="3100" b="1" kern="1200" dirty="0">
                <a:effectLst/>
                <a:latin typeface="+mj-lt"/>
                <a:ea typeface="+mj-ea"/>
                <a:cs typeface="+mj-cs"/>
              </a:rPr>
            </a:br>
            <a:r>
              <a:rPr lang="en-US" sz="3100" b="1" kern="1200" dirty="0">
                <a:effectLst/>
                <a:latin typeface="+mj-lt"/>
                <a:ea typeface="+mj-ea"/>
                <a:cs typeface="+mj-cs"/>
              </a:rPr>
              <a:t>Performance Contract Presentation</a:t>
            </a:r>
            <a:br>
              <a:rPr lang="en-US" sz="3100" kern="1200" dirty="0">
                <a:effectLst/>
                <a:latin typeface="+mj-lt"/>
                <a:ea typeface="+mj-ea"/>
                <a:cs typeface="+mj-cs"/>
              </a:rPr>
            </a:br>
            <a:endParaRPr lang="en-US" sz="3100" kern="1200" dirty="0">
              <a:latin typeface="+mj-lt"/>
              <a:ea typeface="+mj-ea"/>
              <a:cs typeface="+mj-cs"/>
            </a:endParaRPr>
          </a:p>
        </p:txBody>
      </p:sp>
      <p:pic>
        <p:nvPicPr>
          <p:cNvPr id="8" name="Picture 7" descr="A logo with a city and mountains in the background&#10;&#10;Description automatically generated">
            <a:extLst>
              <a:ext uri="{FF2B5EF4-FFF2-40B4-BE49-F238E27FC236}">
                <a16:creationId xmlns:a16="http://schemas.microsoft.com/office/drawing/2014/main" id="{70C763C6-6A4B-CDDC-198A-5E70656F23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435" y="640081"/>
            <a:ext cx="6089345" cy="5054156"/>
          </a:xfrm>
          <a:prstGeom prst="rect">
            <a:avLst/>
          </a:prstGeom>
        </p:spPr>
      </p:pic>
      <p:cxnSp>
        <p:nvCxnSpPr>
          <p:cNvPr id="11" name="Straight Connector 10">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949021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C8084-DA8E-09BD-260A-2FFD0D51AB5B}"/>
              </a:ext>
            </a:extLst>
          </p:cNvPr>
          <p:cNvSpPr>
            <a:spLocks noGrp="1"/>
          </p:cNvSpPr>
          <p:nvPr>
            <p:ph type="title"/>
          </p:nvPr>
        </p:nvSpPr>
        <p:spPr/>
        <p:txBody>
          <a:bodyPr/>
          <a:lstStyle/>
          <a:p>
            <a:r>
              <a:rPr lang="en-US" dirty="0"/>
              <a:t>Questions?</a:t>
            </a:r>
          </a:p>
        </p:txBody>
      </p:sp>
      <p:sp>
        <p:nvSpPr>
          <p:cNvPr id="9" name="TextBox 8">
            <a:extLst>
              <a:ext uri="{FF2B5EF4-FFF2-40B4-BE49-F238E27FC236}">
                <a16:creationId xmlns:a16="http://schemas.microsoft.com/office/drawing/2014/main" id="{307E184F-CDD6-4AF8-4E32-DB842214AECD}"/>
              </a:ext>
            </a:extLst>
          </p:cNvPr>
          <p:cNvSpPr txBox="1"/>
          <p:nvPr/>
        </p:nvSpPr>
        <p:spPr>
          <a:xfrm>
            <a:off x="1097280" y="2136338"/>
            <a:ext cx="4144191" cy="1292662"/>
          </a:xfrm>
          <a:prstGeom prst="rect">
            <a:avLst/>
          </a:prstGeom>
          <a:noFill/>
        </p:spPr>
        <p:txBody>
          <a:bodyPr wrap="square" rtlCol="0">
            <a:spAutoFit/>
          </a:bodyPr>
          <a:lstStyle/>
          <a:p>
            <a:r>
              <a:rPr lang="en-US" sz="2400" dirty="0"/>
              <a:t>Jennifer Bloom</a:t>
            </a:r>
          </a:p>
          <a:p>
            <a:r>
              <a:rPr lang="en-US" dirty="0"/>
              <a:t>Client Services Director</a:t>
            </a:r>
          </a:p>
          <a:p>
            <a:r>
              <a:rPr lang="en-US" dirty="0"/>
              <a:t>(916) 978-6572</a:t>
            </a:r>
          </a:p>
          <a:p>
            <a:r>
              <a:rPr lang="en-US" dirty="0"/>
              <a:t>jbloom@altaregional.org</a:t>
            </a:r>
          </a:p>
        </p:txBody>
      </p:sp>
      <p:sp>
        <p:nvSpPr>
          <p:cNvPr id="11" name="TextBox 10">
            <a:extLst>
              <a:ext uri="{FF2B5EF4-FFF2-40B4-BE49-F238E27FC236}">
                <a16:creationId xmlns:a16="http://schemas.microsoft.com/office/drawing/2014/main" id="{BC12EF54-FC6A-BF17-0742-082B6F9E31A3}"/>
              </a:ext>
            </a:extLst>
          </p:cNvPr>
          <p:cNvSpPr txBox="1"/>
          <p:nvPr/>
        </p:nvSpPr>
        <p:spPr>
          <a:xfrm>
            <a:off x="1097280" y="3827979"/>
            <a:ext cx="6098720" cy="1569660"/>
          </a:xfrm>
          <a:prstGeom prst="rect">
            <a:avLst/>
          </a:prstGeom>
          <a:noFill/>
        </p:spPr>
        <p:txBody>
          <a:bodyPr wrap="square">
            <a:spAutoFit/>
          </a:bodyPr>
          <a:lstStyle/>
          <a:p>
            <a:r>
              <a:rPr lang="en-US" sz="2400" dirty="0"/>
              <a:t>Dana Muccular</a:t>
            </a:r>
          </a:p>
          <a:p>
            <a:r>
              <a:rPr lang="en-US" dirty="0"/>
              <a:t>Client Services Manager, Enhanced Service</a:t>
            </a:r>
          </a:p>
          <a:p>
            <a:r>
              <a:rPr lang="en-US" dirty="0"/>
              <a:t>Coordination Unit</a:t>
            </a:r>
          </a:p>
          <a:p>
            <a:r>
              <a:rPr lang="en-US" dirty="0"/>
              <a:t>(916) 978-6667 </a:t>
            </a:r>
          </a:p>
          <a:p>
            <a:r>
              <a:rPr lang="en-US" dirty="0"/>
              <a:t>dmuccular@altaregional.org</a:t>
            </a:r>
          </a:p>
        </p:txBody>
      </p:sp>
      <p:sp>
        <p:nvSpPr>
          <p:cNvPr id="13" name="TextBox 12">
            <a:extLst>
              <a:ext uri="{FF2B5EF4-FFF2-40B4-BE49-F238E27FC236}">
                <a16:creationId xmlns:a16="http://schemas.microsoft.com/office/drawing/2014/main" id="{863A9573-2D4D-C26E-8987-5465A079EC18}"/>
              </a:ext>
            </a:extLst>
          </p:cNvPr>
          <p:cNvSpPr txBox="1"/>
          <p:nvPr/>
        </p:nvSpPr>
        <p:spPr>
          <a:xfrm>
            <a:off x="6126480" y="2136338"/>
            <a:ext cx="6098720" cy="1292662"/>
          </a:xfrm>
          <a:prstGeom prst="rect">
            <a:avLst/>
          </a:prstGeom>
          <a:noFill/>
        </p:spPr>
        <p:txBody>
          <a:bodyPr wrap="square">
            <a:spAutoFit/>
          </a:bodyPr>
          <a:lstStyle/>
          <a:p>
            <a:r>
              <a:rPr lang="en-US" sz="2400" dirty="0"/>
              <a:t>Mechelle Johnson</a:t>
            </a:r>
          </a:p>
          <a:p>
            <a:r>
              <a:rPr lang="en-US" dirty="0"/>
              <a:t>Client Services Director</a:t>
            </a:r>
          </a:p>
          <a:p>
            <a:r>
              <a:rPr lang="en-US" dirty="0"/>
              <a:t>(916) 978-6653</a:t>
            </a:r>
          </a:p>
          <a:p>
            <a:r>
              <a:rPr lang="en-US" dirty="0"/>
              <a:t>mjohnson@altaregional.org</a:t>
            </a:r>
          </a:p>
        </p:txBody>
      </p:sp>
      <p:sp>
        <p:nvSpPr>
          <p:cNvPr id="15" name="TextBox 14">
            <a:extLst>
              <a:ext uri="{FF2B5EF4-FFF2-40B4-BE49-F238E27FC236}">
                <a16:creationId xmlns:a16="http://schemas.microsoft.com/office/drawing/2014/main" id="{5A386589-5905-75FC-8A77-7DA0D23E9EDB}"/>
              </a:ext>
            </a:extLst>
          </p:cNvPr>
          <p:cNvSpPr txBox="1"/>
          <p:nvPr/>
        </p:nvSpPr>
        <p:spPr>
          <a:xfrm>
            <a:off x="6126480" y="4104977"/>
            <a:ext cx="6098720" cy="1292662"/>
          </a:xfrm>
          <a:prstGeom prst="rect">
            <a:avLst/>
          </a:prstGeom>
          <a:noFill/>
        </p:spPr>
        <p:txBody>
          <a:bodyPr wrap="square">
            <a:spAutoFit/>
          </a:bodyPr>
          <a:lstStyle/>
          <a:p>
            <a:r>
              <a:rPr lang="en-US" sz="2400" dirty="0"/>
              <a:t>Carly Moorman</a:t>
            </a:r>
          </a:p>
          <a:p>
            <a:r>
              <a:rPr lang="en-US" dirty="0"/>
              <a:t>Client Employment Specialist</a:t>
            </a:r>
          </a:p>
          <a:p>
            <a:r>
              <a:rPr lang="en-US" dirty="0"/>
              <a:t>(916) 290-4183</a:t>
            </a:r>
          </a:p>
          <a:p>
            <a:r>
              <a:rPr lang="en-US" dirty="0"/>
              <a:t>cmoorman@altaregional.org</a:t>
            </a:r>
          </a:p>
        </p:txBody>
      </p:sp>
    </p:spTree>
    <p:extLst>
      <p:ext uri="{BB962C8B-B14F-4D97-AF65-F5344CB8AC3E}">
        <p14:creationId xmlns:p14="http://schemas.microsoft.com/office/powerpoint/2010/main" val="362413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17F8F0ED-1919-4700-BC4E-DA7129783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5" name="Rectangle 24">
            <a:extLst>
              <a:ext uri="{FF2B5EF4-FFF2-40B4-BE49-F238E27FC236}">
                <a16:creationId xmlns:a16="http://schemas.microsoft.com/office/drawing/2014/main" id="{8FA924AF-6FB9-45D1-88E6-4DD5ECC66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7" name="Straight Connector 26">
            <a:extLst>
              <a:ext uri="{FF2B5EF4-FFF2-40B4-BE49-F238E27FC236}">
                <a16:creationId xmlns:a16="http://schemas.microsoft.com/office/drawing/2014/main" id="{6BE8B7C3-F34F-4AF7-B941-6C980F4BDF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9" name="Rectangle 28">
            <a:extLst>
              <a:ext uri="{FF2B5EF4-FFF2-40B4-BE49-F238E27FC236}">
                <a16:creationId xmlns:a16="http://schemas.microsoft.com/office/drawing/2014/main" id="{AD35C26D-04F3-493B-AA64-489C1AB2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045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159D48D-53BB-4801-8C97-EC08DF447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7547879"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TextBox 2">
            <a:extLst>
              <a:ext uri="{FF2B5EF4-FFF2-40B4-BE49-F238E27FC236}">
                <a16:creationId xmlns:a16="http://schemas.microsoft.com/office/drawing/2014/main" id="{881A5285-5049-1CAA-E16A-739242A683B6}"/>
              </a:ext>
            </a:extLst>
          </p:cNvPr>
          <p:cNvSpPr txBox="1"/>
          <p:nvPr/>
        </p:nvSpPr>
        <p:spPr>
          <a:xfrm>
            <a:off x="163566" y="484632"/>
            <a:ext cx="7257142" cy="6039260"/>
          </a:xfrm>
          <a:prstGeom prst="rect">
            <a:avLst/>
          </a:prstGeom>
        </p:spPr>
        <p:txBody>
          <a:bodyPr vert="horz" lIns="0" tIns="45720" rIns="0" bIns="45720" rtlCol="0">
            <a:normAutofit fontScale="92500"/>
          </a:bodyPr>
          <a:lstStyle/>
          <a:p>
            <a:pPr marL="0" indent="0" defTabSz="914400">
              <a:lnSpc>
                <a:spcPct val="90000"/>
              </a:lnSpc>
              <a:buClr>
                <a:schemeClr val="accent1"/>
              </a:buClr>
              <a:buFont typeface="Calibri" panose="020F0502020204030204" pitchFamily="34" charset="0"/>
              <a:buNone/>
            </a:pPr>
            <a:r>
              <a:rPr lang="en-US" sz="3200" dirty="0">
                <a:solidFill>
                  <a:srgbClr val="FFFFFF"/>
                </a:solidFill>
                <a:effectLst/>
              </a:rPr>
              <a:t>On a yearly basis, Alta California Regional Center (ACRC) releases a Performance Contract that provides data and measures on topics that include where our clients live, ACRC’s compliance with Department of Developmental Services (DDS) standards, how well ACRC is doing at getting consumers working, and how well ACRC is doing at promoting service access and equity.</a:t>
            </a:r>
          </a:p>
          <a:p>
            <a:pPr marL="0" indent="0" defTabSz="914400">
              <a:lnSpc>
                <a:spcPct val="90000"/>
              </a:lnSpc>
              <a:buClr>
                <a:schemeClr val="accent1"/>
              </a:buClr>
              <a:buFont typeface="Calibri" panose="020F0502020204030204" pitchFamily="34" charset="0"/>
              <a:buNone/>
            </a:pPr>
            <a:endParaRPr lang="en-US" dirty="0">
              <a:solidFill>
                <a:srgbClr val="FFFFFF"/>
              </a:solidFill>
            </a:endParaRPr>
          </a:p>
          <a:p>
            <a:pPr marL="0" indent="0" defTabSz="914400">
              <a:lnSpc>
                <a:spcPct val="90000"/>
              </a:lnSpc>
              <a:buClr>
                <a:schemeClr val="accent1"/>
              </a:buClr>
              <a:buFont typeface="Calibri" panose="020F0502020204030204" pitchFamily="34" charset="0"/>
              <a:buNone/>
            </a:pPr>
            <a:endParaRPr lang="en-US" dirty="0">
              <a:solidFill>
                <a:srgbClr val="FFFFFF"/>
              </a:solidFill>
            </a:endParaRPr>
          </a:p>
          <a:p>
            <a:pPr marL="0" marR="0" defTabSz="914400">
              <a:lnSpc>
                <a:spcPct val="90000"/>
              </a:lnSpc>
              <a:spcBef>
                <a:spcPts val="0"/>
              </a:spcBef>
              <a:spcAft>
                <a:spcPts val="800"/>
              </a:spcAft>
              <a:buClr>
                <a:schemeClr val="accent1"/>
              </a:buClr>
              <a:buFont typeface="Calibri" panose="020F0502020204030204" pitchFamily="34" charset="0"/>
            </a:pPr>
            <a:r>
              <a:rPr lang="en-US" sz="3000" u="sng" dirty="0">
                <a:effectLst/>
                <a:hlinkClick r:id="rId3">
                  <a:extLst>
                    <a:ext uri="{A12FA001-AC4F-418D-AE19-62706E023703}">
                      <ahyp:hlinkClr xmlns:ahyp="http://schemas.microsoft.com/office/drawing/2018/hyperlinkcolor" val="tx"/>
                    </a:ext>
                  </a:extLst>
                </a:hlinkClick>
              </a:rPr>
              <a:t>Regional Center Performance Contract Reports : CA Department of Developmental Services</a:t>
            </a:r>
            <a:endParaRPr lang="en-US" sz="3000" dirty="0">
              <a:effectLst/>
            </a:endParaRPr>
          </a:p>
          <a:p>
            <a:pPr marL="0" marR="0" defTabSz="914400">
              <a:lnSpc>
                <a:spcPct val="90000"/>
              </a:lnSpc>
              <a:spcBef>
                <a:spcPts val="0"/>
              </a:spcBef>
              <a:spcAft>
                <a:spcPts val="800"/>
              </a:spcAft>
              <a:buClr>
                <a:schemeClr val="accent1"/>
              </a:buClr>
              <a:buFont typeface="Calibri" panose="020F0502020204030204" pitchFamily="34" charset="0"/>
            </a:pPr>
            <a:r>
              <a:rPr lang="en-US" sz="3000" u="sng" dirty="0">
                <a:effectLst/>
                <a:hlinkClick r:id="rId4">
                  <a:extLst>
                    <a:ext uri="{A12FA001-AC4F-418D-AE19-62706E023703}">
                      <ahyp:hlinkClr xmlns:ahyp="http://schemas.microsoft.com/office/drawing/2018/hyperlinkcolor" val="tx"/>
                    </a:ext>
                  </a:extLst>
                </a:hlinkClick>
              </a:rPr>
              <a:t>Performance Contract and Year End Reports - Alta California Regional Center (altaregional.org)</a:t>
            </a:r>
            <a:endParaRPr lang="en-US" sz="3000" dirty="0">
              <a:effectLst/>
            </a:endParaRPr>
          </a:p>
          <a:p>
            <a:pPr marL="0" indent="0" defTabSz="914400">
              <a:lnSpc>
                <a:spcPct val="90000"/>
              </a:lnSpc>
              <a:buClr>
                <a:schemeClr val="accent1"/>
              </a:buClr>
              <a:buFont typeface="Calibri" panose="020F0502020204030204" pitchFamily="34" charset="0"/>
              <a:buNone/>
            </a:pPr>
            <a:endParaRPr lang="en-US" dirty="0">
              <a:solidFill>
                <a:srgbClr val="FFFFFF"/>
              </a:solidFill>
              <a:effectLst/>
            </a:endParaRPr>
          </a:p>
        </p:txBody>
      </p:sp>
      <p:sp>
        <p:nvSpPr>
          <p:cNvPr id="33" name="Rectangle 32">
            <a:extLst>
              <a:ext uri="{FF2B5EF4-FFF2-40B4-BE49-F238E27FC236}">
                <a16:creationId xmlns:a16="http://schemas.microsoft.com/office/drawing/2014/main" id="{1969FBEB-B982-49E2-92D1-734B6F7A92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7" name="Graphic 6" descr="Scales of justice with solid fill">
            <a:extLst>
              <a:ext uri="{FF2B5EF4-FFF2-40B4-BE49-F238E27FC236}">
                <a16:creationId xmlns:a16="http://schemas.microsoft.com/office/drawing/2014/main" id="{A28C5508-E8CF-C812-0076-5F839B523A3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15015" y="484631"/>
            <a:ext cx="1748422" cy="1748422"/>
          </a:xfrm>
          <a:prstGeom prst="rect">
            <a:avLst/>
          </a:prstGeom>
        </p:spPr>
      </p:pic>
      <p:sp>
        <p:nvSpPr>
          <p:cNvPr id="35" name="Rectangle 34">
            <a:extLst>
              <a:ext uri="{FF2B5EF4-FFF2-40B4-BE49-F238E27FC236}">
                <a16:creationId xmlns:a16="http://schemas.microsoft.com/office/drawing/2014/main" id="{0E59FA4E-9E80-4AA0-B323-4711DA37E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2361916"/>
            <a:ext cx="464256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Graphic 10" descr="Cheers with solid fill">
            <a:extLst>
              <a:ext uri="{FF2B5EF4-FFF2-40B4-BE49-F238E27FC236}">
                <a16:creationId xmlns:a16="http://schemas.microsoft.com/office/drawing/2014/main" id="{35C72F45-7845-D973-7F9F-A8524A27425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015015" y="2554787"/>
            <a:ext cx="1748422" cy="1748422"/>
          </a:xfrm>
          <a:prstGeom prst="rect">
            <a:avLst/>
          </a:prstGeom>
        </p:spPr>
      </p:pic>
      <p:sp>
        <p:nvSpPr>
          <p:cNvPr id="37" name="Rectangle 36">
            <a:extLst>
              <a:ext uri="{FF2B5EF4-FFF2-40B4-BE49-F238E27FC236}">
                <a16:creationId xmlns:a16="http://schemas.microsoft.com/office/drawing/2014/main" id="{843D9602-3254-40BA-B292-5BB9CA5B5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4432072"/>
            <a:ext cx="464256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Office worker male with solid fill">
            <a:extLst>
              <a:ext uri="{FF2B5EF4-FFF2-40B4-BE49-F238E27FC236}">
                <a16:creationId xmlns:a16="http://schemas.microsoft.com/office/drawing/2014/main" id="{5F4739A4-BAAE-B163-51D1-3E6518EFCDB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15014" y="4624943"/>
            <a:ext cx="1748424" cy="1748424"/>
          </a:xfrm>
          <a:prstGeom prst="rect">
            <a:avLst/>
          </a:prstGeom>
        </p:spPr>
      </p:pic>
    </p:spTree>
    <p:extLst>
      <p:ext uri="{BB962C8B-B14F-4D97-AF65-F5344CB8AC3E}">
        <p14:creationId xmlns:p14="http://schemas.microsoft.com/office/powerpoint/2010/main" val="3045419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extBox 17">
            <a:extLst>
              <a:ext uri="{FF2B5EF4-FFF2-40B4-BE49-F238E27FC236}">
                <a16:creationId xmlns:a16="http://schemas.microsoft.com/office/drawing/2014/main" id="{B7E73BF0-18FC-356F-F46B-7AFF032587ED}"/>
              </a:ext>
            </a:extLst>
          </p:cNvPr>
          <p:cNvGraphicFramePr/>
          <p:nvPr/>
        </p:nvGraphicFramePr>
        <p:xfrm>
          <a:off x="233083" y="424189"/>
          <a:ext cx="11725834" cy="5814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694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9" name="Rectangle 38">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40" name="Straight Connector 39">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1" name="Rectangle 40">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7" name="Rectangle 36">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 name="TextBox 4">
            <a:extLst>
              <a:ext uri="{FF2B5EF4-FFF2-40B4-BE49-F238E27FC236}">
                <a16:creationId xmlns:a16="http://schemas.microsoft.com/office/drawing/2014/main" id="{4C9A84D0-6FA0-8ADA-95D0-E6030C4016D3}"/>
              </a:ext>
            </a:extLst>
          </p:cNvPr>
          <p:cNvSpPr txBox="1"/>
          <p:nvPr/>
        </p:nvSpPr>
        <p:spPr>
          <a:xfrm>
            <a:off x="502023" y="143529"/>
            <a:ext cx="11295529" cy="1107996"/>
          </a:xfrm>
          <a:prstGeom prst="rect">
            <a:avLst/>
          </a:prstGeom>
          <a:noFill/>
        </p:spPr>
        <p:txBody>
          <a:bodyPr wrap="square">
            <a:spAutoFit/>
          </a:bodyPr>
          <a:lstStyle/>
          <a:p>
            <a:r>
              <a:rPr lang="en-US" sz="2400" dirty="0">
                <a:solidFill>
                  <a:schemeClr val="tx1">
                    <a:lumMod val="85000"/>
                    <a:lumOff val="15000"/>
                  </a:schemeClr>
                </a:solidFill>
                <a:effectLst/>
              </a:rPr>
              <a:t>Let’s look at who we serve, these charts tell you about who ACRC </a:t>
            </a:r>
            <a:r>
              <a:rPr lang="en-US" sz="2400" dirty="0">
                <a:solidFill>
                  <a:schemeClr val="tx1">
                    <a:lumMod val="85000"/>
                    <a:lumOff val="15000"/>
                  </a:schemeClr>
                </a:solidFill>
              </a:rPr>
              <a:t>c</a:t>
            </a:r>
            <a:r>
              <a:rPr lang="en-US" sz="2400" dirty="0">
                <a:solidFill>
                  <a:schemeClr val="tx1">
                    <a:lumMod val="85000"/>
                    <a:lumOff val="15000"/>
                  </a:schemeClr>
                </a:solidFill>
                <a:effectLst/>
              </a:rPr>
              <a:t>lients are and where they live.  </a:t>
            </a:r>
            <a:br>
              <a:rPr lang="en-US" sz="1800" dirty="0">
                <a:solidFill>
                  <a:schemeClr val="tx1">
                    <a:lumMod val="85000"/>
                    <a:lumOff val="15000"/>
                  </a:schemeClr>
                </a:solidFill>
                <a:effectLst/>
              </a:rPr>
            </a:br>
            <a:endParaRPr lang="en-US" dirty="0"/>
          </a:p>
        </p:txBody>
      </p:sp>
      <p:pic>
        <p:nvPicPr>
          <p:cNvPr id="3" name="Picture 2" descr="A collage of pie charts&#10;&#10;Description automatically generated">
            <a:extLst>
              <a:ext uri="{FF2B5EF4-FFF2-40B4-BE49-F238E27FC236}">
                <a16:creationId xmlns:a16="http://schemas.microsoft.com/office/drawing/2014/main" id="{DA737E07-BBA6-2F18-2C6F-9312042605C7}"/>
              </a:ext>
            </a:extLst>
          </p:cNvPr>
          <p:cNvPicPr>
            <a:picLocks noChangeAspect="1"/>
          </p:cNvPicPr>
          <p:nvPr/>
        </p:nvPicPr>
        <p:blipFill>
          <a:blip r:embed="rId3"/>
          <a:stretch>
            <a:fillRect/>
          </a:stretch>
        </p:blipFill>
        <p:spPr>
          <a:xfrm>
            <a:off x="1709976" y="1015691"/>
            <a:ext cx="9274366" cy="5240014"/>
          </a:xfrm>
          <a:prstGeom prst="rect">
            <a:avLst/>
          </a:prstGeom>
        </p:spPr>
      </p:pic>
    </p:spTree>
    <p:extLst>
      <p:ext uri="{BB962C8B-B14F-4D97-AF65-F5344CB8AC3E}">
        <p14:creationId xmlns:p14="http://schemas.microsoft.com/office/powerpoint/2010/main" val="3318726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4" name="Rectangle 53">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56" name="Straight Connector 55">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58" name="Rectangle 57">
            <a:extLst>
              <a:ext uri="{FF2B5EF4-FFF2-40B4-BE49-F238E27FC236}">
                <a16:creationId xmlns:a16="http://schemas.microsoft.com/office/drawing/2014/main" id="{AD52AB10-A2E8-4497-AE97-16F9577E8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49041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B7FBCFF0-6CD1-40C7-9A2F-5CDCE1BA3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B8A1676-8018-52F7-6DA6-6F3E5BE08ABC}"/>
              </a:ext>
            </a:extLst>
          </p:cNvPr>
          <p:cNvSpPr>
            <a:spLocks noGrp="1"/>
          </p:cNvSpPr>
          <p:nvPr>
            <p:ph type="title" idx="4294967295"/>
          </p:nvPr>
        </p:nvSpPr>
        <p:spPr>
          <a:xfrm>
            <a:off x="217276" y="6215423"/>
            <a:ext cx="11754302" cy="827953"/>
          </a:xfrm>
        </p:spPr>
        <p:txBody>
          <a:bodyPr vert="horz" lIns="91440" tIns="45720" rIns="91440" bIns="45720" rtlCol="0" anchor="b">
            <a:noAutofit/>
          </a:bodyPr>
          <a:lstStyle/>
          <a:p>
            <a:pPr marL="0" marR="0">
              <a:spcAft>
                <a:spcPts val="800"/>
              </a:spcAft>
            </a:pPr>
            <a:r>
              <a:rPr lang="en-US" sz="2200" dirty="0">
                <a:solidFill>
                  <a:srgbClr val="FFFFFF"/>
                </a:solidFill>
                <a:effectLst/>
              </a:rPr>
              <a:t>This chart tells you five areas where DDS wants each regional center to keep improving.</a:t>
            </a:r>
            <a:br>
              <a:rPr lang="en-US" sz="2200" dirty="0">
                <a:solidFill>
                  <a:srgbClr val="FFFFFF"/>
                </a:solidFill>
                <a:effectLst/>
              </a:rPr>
            </a:br>
            <a:r>
              <a:rPr lang="en-US" sz="2200" dirty="0">
                <a:solidFill>
                  <a:srgbClr val="FFFFFF"/>
                </a:solidFill>
                <a:effectLst/>
              </a:rPr>
              <a:t>The first column tells you how ACRC was doing last reporting period, and the second column shows how ACRC was doing at the end of fiscal year 2024.</a:t>
            </a:r>
            <a:br>
              <a:rPr lang="en-US" sz="2200" dirty="0">
                <a:solidFill>
                  <a:srgbClr val="FFFFFF"/>
                </a:solidFill>
                <a:effectLst/>
              </a:rPr>
            </a:br>
            <a:r>
              <a:rPr lang="en-US" sz="2200" dirty="0">
                <a:solidFill>
                  <a:srgbClr val="FFFFFF"/>
                </a:solidFill>
                <a:effectLst/>
              </a:rPr>
              <a:t> </a:t>
            </a:r>
            <a:br>
              <a:rPr lang="en-US" sz="2200" dirty="0">
                <a:solidFill>
                  <a:srgbClr val="FFFFFF"/>
                </a:solidFill>
                <a:effectLst/>
              </a:rPr>
            </a:br>
            <a:r>
              <a:rPr lang="en-US" sz="2200" dirty="0">
                <a:solidFill>
                  <a:srgbClr val="FFFFFF"/>
                </a:solidFill>
                <a:effectLst/>
              </a:rPr>
              <a:t>To see how ACRC compares to the other regional centers in the state, compare the numbers to the state averages (in the shaded columns).</a:t>
            </a:r>
            <a:br>
              <a:rPr lang="en-US" sz="1800" dirty="0">
                <a:solidFill>
                  <a:srgbClr val="FFFFFF"/>
                </a:solidFill>
                <a:effectLst/>
              </a:rPr>
            </a:br>
            <a:endParaRPr lang="en-US" sz="1800" dirty="0">
              <a:solidFill>
                <a:srgbClr val="FFFFFF"/>
              </a:solidFill>
            </a:endParaRPr>
          </a:p>
        </p:txBody>
      </p:sp>
      <p:pic>
        <p:nvPicPr>
          <p:cNvPr id="5" name="Picture 4" descr="A screen shot of a graph&#10;&#10;Description automatically generated">
            <a:extLst>
              <a:ext uri="{FF2B5EF4-FFF2-40B4-BE49-F238E27FC236}">
                <a16:creationId xmlns:a16="http://schemas.microsoft.com/office/drawing/2014/main" id="{9CDC3EC5-5B76-E59E-4AC0-54969CA4B5D9}"/>
              </a:ext>
            </a:extLst>
          </p:cNvPr>
          <p:cNvPicPr>
            <a:picLocks noChangeAspect="1"/>
          </p:cNvPicPr>
          <p:nvPr/>
        </p:nvPicPr>
        <p:blipFill>
          <a:blip r:embed="rId3"/>
          <a:stretch>
            <a:fillRect/>
          </a:stretch>
        </p:blipFill>
        <p:spPr>
          <a:xfrm>
            <a:off x="1460116" y="556440"/>
            <a:ext cx="9268622" cy="3916319"/>
          </a:xfrm>
          <a:prstGeom prst="rect">
            <a:avLst/>
          </a:prstGeom>
        </p:spPr>
      </p:pic>
      <p:sp>
        <p:nvSpPr>
          <p:cNvPr id="62" name="Rectangle 61">
            <a:extLst>
              <a:ext uri="{FF2B5EF4-FFF2-40B4-BE49-F238E27FC236}">
                <a16:creationId xmlns:a16="http://schemas.microsoft.com/office/drawing/2014/main" id="{3FB0B787-E713-4BAC-9EB2-9EDF781DF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339797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3" name="Rectangle 22">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4" name="Straight Connector 23">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5" name="Rectangle 24">
            <a:extLst>
              <a:ext uri="{FF2B5EF4-FFF2-40B4-BE49-F238E27FC236}">
                <a16:creationId xmlns:a16="http://schemas.microsoft.com/office/drawing/2014/main" id="{9E085669-B98A-4058-A3EE-9CDCCD8CF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411FC385-83D3-3C50-FF93-5BA120C50B51}"/>
              </a:ext>
            </a:extLst>
          </p:cNvPr>
          <p:cNvSpPr>
            <a:spLocks noGrp="1"/>
          </p:cNvSpPr>
          <p:nvPr>
            <p:ph type="title"/>
          </p:nvPr>
        </p:nvSpPr>
        <p:spPr>
          <a:xfrm>
            <a:off x="272101" y="4477574"/>
            <a:ext cx="11919899" cy="1662951"/>
          </a:xfrm>
        </p:spPr>
        <p:txBody>
          <a:bodyPr vert="horz" lIns="91440" tIns="45720" rIns="91440" bIns="45720" rtlCol="0" anchor="b">
            <a:normAutofit fontScale="90000"/>
          </a:bodyPr>
          <a:lstStyle/>
          <a:p>
            <a:pPr marL="0" marR="0">
              <a:spcAft>
                <a:spcPts val="0"/>
              </a:spcAft>
            </a:pPr>
            <a:r>
              <a:rPr lang="en-US" sz="2700" dirty="0">
                <a:solidFill>
                  <a:schemeClr val="tx1">
                    <a:lumMod val="85000"/>
                    <a:lumOff val="15000"/>
                  </a:schemeClr>
                </a:solidFill>
                <a:effectLst/>
              </a:rPr>
              <a:t>In reviewing the breakdown of percentages, you will notice that there is no substantial increase or decrease in data represented.  Although there is no substantial increase nor decrease, ACRC is continuously championing our efforts in reducing disparity, increasing access, and improving equity through targeted outreach</a:t>
            </a:r>
            <a:br>
              <a:rPr lang="en-US" sz="2700" dirty="0">
                <a:solidFill>
                  <a:schemeClr val="tx1">
                    <a:lumMod val="85000"/>
                    <a:lumOff val="15000"/>
                  </a:schemeClr>
                </a:solidFill>
                <a:effectLst/>
              </a:rPr>
            </a:br>
            <a:r>
              <a:rPr lang="en-US" sz="2700" i="1" dirty="0">
                <a:solidFill>
                  <a:schemeClr val="tx1">
                    <a:lumMod val="85000"/>
                    <a:lumOff val="15000"/>
                  </a:schemeClr>
                </a:solidFill>
                <a:effectLst/>
              </a:rPr>
              <a:t> </a:t>
            </a:r>
            <a:br>
              <a:rPr lang="en-US" sz="1600" dirty="0">
                <a:solidFill>
                  <a:schemeClr val="tx1">
                    <a:lumMod val="85000"/>
                    <a:lumOff val="15000"/>
                  </a:schemeClr>
                </a:solidFill>
                <a:effectLst/>
              </a:rPr>
            </a:br>
            <a:endParaRPr lang="en-US" sz="1600" dirty="0">
              <a:solidFill>
                <a:schemeClr val="tx1">
                  <a:lumMod val="85000"/>
                  <a:lumOff val="15000"/>
                </a:schemeClr>
              </a:solidFill>
            </a:endParaRPr>
          </a:p>
        </p:txBody>
      </p:sp>
      <p:cxnSp>
        <p:nvCxnSpPr>
          <p:cNvPr id="26" name="Straight Connector 25">
            <a:extLst>
              <a:ext uri="{FF2B5EF4-FFF2-40B4-BE49-F238E27FC236}">
                <a16:creationId xmlns:a16="http://schemas.microsoft.com/office/drawing/2014/main" id="{73A7C6B8-4726-4319-8661-22605DA41E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1086" y="5618770"/>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469B4FDC-9532-4F57-AE3F-2E0DE717C1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BB5D465D-4A19-4A72-8D6D-9CEEC1DFA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 name="TextBox 4">
            <a:extLst>
              <a:ext uri="{FF2B5EF4-FFF2-40B4-BE49-F238E27FC236}">
                <a16:creationId xmlns:a16="http://schemas.microsoft.com/office/drawing/2014/main" id="{B049BDD7-3357-5919-5228-843412AEA83D}"/>
              </a:ext>
            </a:extLst>
          </p:cNvPr>
          <p:cNvSpPr txBox="1"/>
          <p:nvPr/>
        </p:nvSpPr>
        <p:spPr>
          <a:xfrm>
            <a:off x="49417" y="38872"/>
            <a:ext cx="10500470" cy="369332"/>
          </a:xfrm>
          <a:prstGeom prst="rect">
            <a:avLst/>
          </a:prstGeom>
          <a:noFill/>
        </p:spPr>
        <p:txBody>
          <a:bodyPr wrap="square">
            <a:spAutoFit/>
          </a:bodyPr>
          <a:lstStyle/>
          <a:p>
            <a:pPr marL="0" marR="0">
              <a:spcBef>
                <a:spcPts val="0"/>
              </a:spcBef>
              <a:spcAft>
                <a:spcPts val="0"/>
              </a:spcAft>
            </a:pPr>
            <a:r>
              <a:rPr lang="en-US" sz="1800" i="1" spc="-5" dirty="0">
                <a:effectLst/>
                <a:latin typeface="Arial" panose="020B0604020202020204" pitchFamily="34" charset="0"/>
                <a:ea typeface="Arial" panose="020B0604020202020204" pitchFamily="34" charset="0"/>
              </a:rPr>
              <a:t>Percent </a:t>
            </a:r>
            <a:r>
              <a:rPr lang="en-US" sz="1800" i="1" spc="-10" dirty="0">
                <a:effectLst/>
                <a:latin typeface="Arial" panose="020B0604020202020204" pitchFamily="34" charset="0"/>
                <a:ea typeface="Arial" panose="020B0604020202020204" pitchFamily="34" charset="0"/>
              </a:rPr>
              <a:t>of</a:t>
            </a:r>
            <a:r>
              <a:rPr lang="en-US" sz="1800" i="1" spc="10" dirty="0">
                <a:effectLst/>
                <a:latin typeface="Arial" panose="020B0604020202020204" pitchFamily="34" charset="0"/>
                <a:ea typeface="Arial" panose="020B0604020202020204" pitchFamily="34" charset="0"/>
              </a:rPr>
              <a:t> </a:t>
            </a:r>
            <a:r>
              <a:rPr lang="en-US" sz="1800" i="1" spc="-5" dirty="0">
                <a:effectLst/>
                <a:latin typeface="Arial" panose="020B0604020202020204" pitchFamily="34" charset="0"/>
                <a:ea typeface="Arial" panose="020B0604020202020204" pitchFamily="34" charset="0"/>
              </a:rPr>
              <a:t>total</a:t>
            </a:r>
            <a:r>
              <a:rPr lang="en-US" sz="1800" i="1" dirty="0">
                <a:effectLst/>
                <a:latin typeface="Arial" panose="020B0604020202020204" pitchFamily="34" charset="0"/>
                <a:ea typeface="Arial" panose="020B0604020202020204" pitchFamily="34" charset="0"/>
              </a:rPr>
              <a:t> </a:t>
            </a:r>
            <a:r>
              <a:rPr lang="en-US" sz="1800" i="1" spc="-5" dirty="0">
                <a:effectLst/>
                <a:latin typeface="Arial" panose="020B0604020202020204" pitchFamily="34" charset="0"/>
                <a:ea typeface="Arial" panose="020B0604020202020204" pitchFamily="34" charset="0"/>
              </a:rPr>
              <a:t>annual</a:t>
            </a:r>
            <a:r>
              <a:rPr lang="en-US" sz="1800" i="1" dirty="0">
                <a:effectLst/>
                <a:latin typeface="Arial" panose="020B0604020202020204" pitchFamily="34" charset="0"/>
                <a:ea typeface="Arial" panose="020B0604020202020204" pitchFamily="34" charset="0"/>
              </a:rPr>
              <a:t> </a:t>
            </a:r>
            <a:r>
              <a:rPr lang="en-US" sz="1800" i="1" spc="-5" dirty="0">
                <a:effectLst/>
                <a:latin typeface="Arial" panose="020B0604020202020204" pitchFamily="34" charset="0"/>
                <a:ea typeface="Arial" panose="020B0604020202020204" pitchFamily="34" charset="0"/>
              </a:rPr>
              <a:t>purchase</a:t>
            </a:r>
            <a:r>
              <a:rPr lang="en-US" sz="1800" i="1" dirty="0">
                <a:effectLst/>
                <a:latin typeface="Arial" panose="020B0604020202020204" pitchFamily="34" charset="0"/>
                <a:ea typeface="Arial" panose="020B0604020202020204" pitchFamily="34" charset="0"/>
              </a:rPr>
              <a:t> </a:t>
            </a:r>
            <a:r>
              <a:rPr lang="en-US" sz="1800" i="1" spc="-10" dirty="0">
                <a:effectLst/>
                <a:latin typeface="Arial" panose="020B0604020202020204" pitchFamily="34" charset="0"/>
                <a:ea typeface="Arial" panose="020B0604020202020204" pitchFamily="34" charset="0"/>
              </a:rPr>
              <a:t>of</a:t>
            </a:r>
            <a:r>
              <a:rPr lang="en-US" sz="1800" i="1" spc="-5" dirty="0">
                <a:effectLst/>
                <a:latin typeface="Arial" panose="020B0604020202020204" pitchFamily="34" charset="0"/>
                <a:ea typeface="Arial" panose="020B0604020202020204" pitchFamily="34" charset="0"/>
              </a:rPr>
              <a:t> service</a:t>
            </a:r>
            <a:r>
              <a:rPr lang="en-US" sz="1800" i="1" spc="135" dirty="0">
                <a:effectLst/>
                <a:latin typeface="Arial" panose="020B0604020202020204" pitchFamily="34" charset="0"/>
                <a:ea typeface="Arial" panose="020B0604020202020204" pitchFamily="34" charset="0"/>
              </a:rPr>
              <a:t> </a:t>
            </a:r>
            <a:r>
              <a:rPr lang="en-US" sz="1800" i="1" spc="-5" dirty="0">
                <a:effectLst/>
                <a:latin typeface="Arial" panose="020B0604020202020204" pitchFamily="34" charset="0"/>
                <a:ea typeface="Arial" panose="020B0604020202020204" pitchFamily="34" charset="0"/>
              </a:rPr>
              <a:t>expenditures</a:t>
            </a:r>
            <a:r>
              <a:rPr lang="en-US" sz="1800" i="1" spc="5" dirty="0">
                <a:effectLst/>
                <a:latin typeface="Arial" panose="020B0604020202020204" pitchFamily="34" charset="0"/>
                <a:ea typeface="Arial" panose="020B0604020202020204" pitchFamily="34" charset="0"/>
              </a:rPr>
              <a:t> </a:t>
            </a:r>
            <a:r>
              <a:rPr lang="en-US" sz="1800" i="1" spc="-5" dirty="0">
                <a:effectLst/>
                <a:latin typeface="Arial" panose="020B0604020202020204" pitchFamily="34" charset="0"/>
                <a:ea typeface="Arial" panose="020B0604020202020204" pitchFamily="34" charset="0"/>
              </a:rPr>
              <a:t>by</a:t>
            </a:r>
            <a:r>
              <a:rPr lang="en-US" sz="1800" i="1" spc="-10" dirty="0">
                <a:effectLst/>
                <a:latin typeface="Arial" panose="020B0604020202020204" pitchFamily="34" charset="0"/>
                <a:ea typeface="Arial" panose="020B0604020202020204" pitchFamily="34" charset="0"/>
              </a:rPr>
              <a:t> </a:t>
            </a:r>
            <a:r>
              <a:rPr lang="en-US" sz="1800" i="1" spc="-5" dirty="0">
                <a:effectLst/>
                <a:latin typeface="Arial" panose="020B0604020202020204" pitchFamily="34" charset="0"/>
                <a:ea typeface="Arial" panose="020B0604020202020204" pitchFamily="34" charset="0"/>
              </a:rPr>
              <a:t>individual’s</a:t>
            </a:r>
            <a:r>
              <a:rPr lang="en-US" sz="1800" i="1" spc="5" dirty="0">
                <a:effectLst/>
                <a:latin typeface="Arial" panose="020B0604020202020204" pitchFamily="34" charset="0"/>
                <a:ea typeface="Arial" panose="020B0604020202020204" pitchFamily="34" charset="0"/>
              </a:rPr>
              <a:t> </a:t>
            </a:r>
            <a:r>
              <a:rPr lang="en-US" sz="1800" i="1" spc="-5" dirty="0">
                <a:effectLst/>
                <a:latin typeface="Arial" panose="020B0604020202020204" pitchFamily="34" charset="0"/>
                <a:ea typeface="Arial" panose="020B0604020202020204" pitchFamily="34" charset="0"/>
              </a:rPr>
              <a:t>ethnicity</a:t>
            </a:r>
            <a:r>
              <a:rPr lang="en-US" sz="1800" i="1" spc="-10" dirty="0">
                <a:effectLst/>
                <a:latin typeface="Arial" panose="020B0604020202020204" pitchFamily="34" charset="0"/>
                <a:ea typeface="Arial" panose="020B0604020202020204" pitchFamily="34" charset="0"/>
              </a:rPr>
              <a:t> </a:t>
            </a:r>
            <a:r>
              <a:rPr lang="en-US" sz="1800" i="1" spc="-5" dirty="0">
                <a:effectLst/>
                <a:latin typeface="Arial" panose="020B0604020202020204" pitchFamily="34" charset="0"/>
                <a:ea typeface="Arial" panose="020B0604020202020204" pitchFamily="34" charset="0"/>
              </a:rPr>
              <a:t>and</a:t>
            </a:r>
            <a:r>
              <a:rPr lang="en-US" sz="1800" i="1" dirty="0">
                <a:effectLst/>
                <a:latin typeface="Arial" panose="020B0604020202020204" pitchFamily="34" charset="0"/>
                <a:ea typeface="Arial" panose="020B0604020202020204" pitchFamily="34" charset="0"/>
              </a:rPr>
              <a:t> </a:t>
            </a:r>
            <a:r>
              <a:rPr lang="en-US" sz="1800" i="1" spc="-5" dirty="0">
                <a:effectLst/>
                <a:latin typeface="Arial" panose="020B0604020202020204" pitchFamily="34" charset="0"/>
                <a:ea typeface="Arial" panose="020B0604020202020204" pitchFamily="34" charset="0"/>
              </a:rPr>
              <a:t>age</a:t>
            </a:r>
            <a:endParaRPr lang="en-US" sz="1800" i="1" dirty="0">
              <a:effectLst/>
              <a:latin typeface="Times New Roman" panose="02020603050405020304" pitchFamily="18" charset="0"/>
              <a:ea typeface="Times New Roman" panose="02020603050405020304" pitchFamily="18" charset="0"/>
            </a:endParaRPr>
          </a:p>
        </p:txBody>
      </p:sp>
      <p:pic>
        <p:nvPicPr>
          <p:cNvPr id="6" name="Picture 5">
            <a:extLst>
              <a:ext uri="{FF2B5EF4-FFF2-40B4-BE49-F238E27FC236}">
                <a16:creationId xmlns:a16="http://schemas.microsoft.com/office/drawing/2014/main" id="{7AA6108B-D48B-E004-9C38-32F5167A8333}"/>
              </a:ext>
            </a:extLst>
          </p:cNvPr>
          <p:cNvPicPr>
            <a:picLocks noChangeAspect="1"/>
          </p:cNvPicPr>
          <p:nvPr/>
        </p:nvPicPr>
        <p:blipFill>
          <a:blip r:embed="rId3"/>
          <a:srcRect t="1766"/>
          <a:stretch/>
        </p:blipFill>
        <p:spPr>
          <a:xfrm>
            <a:off x="489393" y="717475"/>
            <a:ext cx="10978986" cy="3149407"/>
          </a:xfrm>
          <a:prstGeom prst="rect">
            <a:avLst/>
          </a:prstGeom>
        </p:spPr>
      </p:pic>
    </p:spTree>
    <p:extLst>
      <p:ext uri="{BB962C8B-B14F-4D97-AF65-F5344CB8AC3E}">
        <p14:creationId xmlns:p14="http://schemas.microsoft.com/office/powerpoint/2010/main" val="3986425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C7211D9-E545-4D00-9874-641EC7C7B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5DBBC34A-8C43-4368-951E-A04EB7C00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AEDBF966-5411-42D7-6BF3-90C017D736B0}"/>
              </a:ext>
            </a:extLst>
          </p:cNvPr>
          <p:cNvSpPr txBox="1"/>
          <p:nvPr/>
        </p:nvSpPr>
        <p:spPr>
          <a:xfrm>
            <a:off x="179294" y="100213"/>
            <a:ext cx="10865224" cy="369332"/>
          </a:xfrm>
          <a:prstGeom prst="rect">
            <a:avLst/>
          </a:prstGeom>
          <a:noFill/>
        </p:spPr>
        <p:txBody>
          <a:bodyPr wrap="square">
            <a:spAutoFit/>
          </a:bodyPr>
          <a:lstStyle/>
          <a:p>
            <a:pPr marL="0" marR="0">
              <a:spcBef>
                <a:spcPts val="0"/>
              </a:spcBef>
              <a:spcAft>
                <a:spcPts val="0"/>
              </a:spcAft>
            </a:pPr>
            <a:r>
              <a:rPr lang="en-US" sz="1800" i="1" spc="-5" dirty="0">
                <a:effectLst/>
                <a:latin typeface="Arial" panose="020B0604020202020204" pitchFamily="34" charset="0"/>
                <a:ea typeface="Times New Roman" panose="02020603050405020304" pitchFamily="18" charset="0"/>
                <a:cs typeface="Times New Roman" panose="02020603050405020304" pitchFamily="18" charset="0"/>
              </a:rPr>
              <a:t>Number</a:t>
            </a:r>
            <a:r>
              <a:rPr lang="en-US"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spc="-10" dirty="0">
                <a:effectLst/>
                <a:latin typeface="Arial" panose="020B0604020202020204" pitchFamily="34" charset="0"/>
                <a:ea typeface="Times New Roman" panose="02020603050405020304" pitchFamily="18" charset="0"/>
                <a:cs typeface="Times New Roman" panose="02020603050405020304" pitchFamily="18" charset="0"/>
              </a:rPr>
              <a:t>and</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spc="-5" dirty="0">
                <a:effectLst/>
                <a:latin typeface="Arial" panose="020B0604020202020204" pitchFamily="34" charset="0"/>
                <a:ea typeface="Times New Roman" panose="02020603050405020304" pitchFamily="18" charset="0"/>
                <a:cs typeface="Times New Roman" panose="02020603050405020304" pitchFamily="18" charset="0"/>
              </a:rPr>
              <a:t>percent </a:t>
            </a:r>
            <a:r>
              <a:rPr lang="en-US" sz="1800" i="1" spc="-10" dirty="0">
                <a:effectLst/>
                <a:latin typeface="Arial" panose="020B0604020202020204" pitchFamily="34" charset="0"/>
                <a:ea typeface="Times New Roman" panose="02020603050405020304" pitchFamily="18" charset="0"/>
                <a:cs typeface="Times New Roman" panose="02020603050405020304" pitchFamily="18" charset="0"/>
              </a:rPr>
              <a:t>of</a:t>
            </a:r>
            <a:r>
              <a:rPr lang="en-US"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spc="-10" dirty="0">
                <a:effectLst/>
                <a:latin typeface="Arial" panose="020B0604020202020204" pitchFamily="34" charset="0"/>
                <a:ea typeface="Times New Roman" panose="02020603050405020304" pitchFamily="18" charset="0"/>
                <a:cs typeface="Times New Roman" panose="02020603050405020304" pitchFamily="18" charset="0"/>
              </a:rPr>
              <a:t>individuals</a:t>
            </a:r>
            <a:r>
              <a:rPr lang="en-US" sz="18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spc="-5" dirty="0">
                <a:effectLst/>
                <a:latin typeface="Arial" panose="020B0604020202020204" pitchFamily="34" charset="0"/>
                <a:ea typeface="Times New Roman" panose="02020603050405020304" pitchFamily="18" charset="0"/>
                <a:cs typeface="Times New Roman" panose="02020603050405020304" pitchFamily="18" charset="0"/>
              </a:rPr>
              <a:t>receiving</a:t>
            </a:r>
            <a:r>
              <a:rPr lang="en-US" sz="1800" i="1" spc="15"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spc="-5" dirty="0">
                <a:effectLst/>
                <a:latin typeface="Arial" panose="020B0604020202020204" pitchFamily="34" charset="0"/>
                <a:ea typeface="Times New Roman" panose="02020603050405020304" pitchFamily="18" charset="0"/>
                <a:cs typeface="Times New Roman" panose="02020603050405020304" pitchFamily="18" charset="0"/>
              </a:rPr>
              <a:t>only</a:t>
            </a:r>
            <a:r>
              <a:rPr lang="en-US" sz="1800" i="1" spc="185"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spc="-5" dirty="0">
                <a:effectLst/>
                <a:latin typeface="Arial" panose="020B0604020202020204" pitchFamily="34" charset="0"/>
                <a:ea typeface="Times New Roman" panose="02020603050405020304" pitchFamily="18" charset="0"/>
                <a:cs typeface="Times New Roman" panose="02020603050405020304" pitchFamily="18" charset="0"/>
              </a:rPr>
              <a:t>case</a:t>
            </a:r>
            <a:r>
              <a:rPr lang="en-US"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spc="-5" dirty="0">
                <a:effectLst/>
                <a:latin typeface="Arial" panose="020B0604020202020204" pitchFamily="34" charset="0"/>
                <a:ea typeface="Times New Roman" panose="02020603050405020304" pitchFamily="18" charset="0"/>
                <a:cs typeface="Times New Roman" panose="02020603050405020304" pitchFamily="18" charset="0"/>
              </a:rPr>
              <a:t>management</a:t>
            </a:r>
            <a:r>
              <a:rPr lang="en-US"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spc="-10" dirty="0">
                <a:effectLst/>
                <a:latin typeface="Arial" panose="020B0604020202020204" pitchFamily="34" charset="0"/>
                <a:ea typeface="Times New Roman" panose="02020603050405020304" pitchFamily="18" charset="0"/>
                <a:cs typeface="Times New Roman" panose="02020603050405020304" pitchFamily="18" charset="0"/>
              </a:rPr>
              <a:t>services</a:t>
            </a:r>
            <a:r>
              <a:rPr lang="en-US" sz="18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spc="-5" dirty="0">
                <a:effectLst/>
                <a:latin typeface="Arial" panose="020B0604020202020204" pitchFamily="34" charset="0"/>
                <a:ea typeface="Times New Roman" panose="02020603050405020304" pitchFamily="18" charset="0"/>
                <a:cs typeface="Times New Roman" panose="02020603050405020304" pitchFamily="18" charset="0"/>
              </a:rPr>
              <a:t>by</a:t>
            </a:r>
            <a:r>
              <a:rPr lang="en-US"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age</a:t>
            </a:r>
            <a:r>
              <a:rPr lang="en-US"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spc="-5" dirty="0">
                <a:effectLst/>
                <a:latin typeface="Arial" panose="020B0604020202020204" pitchFamily="34" charset="0"/>
                <a:ea typeface="Times New Roman" panose="02020603050405020304" pitchFamily="18" charset="0"/>
                <a:cs typeface="Times New Roman" panose="02020603050405020304" pitchFamily="18" charset="0"/>
              </a:rPr>
              <a:t>and</a:t>
            </a:r>
            <a:r>
              <a:rPr lang="en-US"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spc="-5" dirty="0">
                <a:effectLst/>
                <a:latin typeface="Arial" panose="020B0604020202020204" pitchFamily="34" charset="0"/>
                <a:ea typeface="Times New Roman" panose="02020603050405020304" pitchFamily="18" charset="0"/>
                <a:cs typeface="Times New Roman" panose="02020603050405020304" pitchFamily="18" charset="0"/>
              </a:rPr>
              <a:t>ethnicity</a:t>
            </a:r>
            <a:endParaRPr lang="en-US" sz="1800" i="1" dirty="0">
              <a:effectLst/>
              <a:latin typeface="Times New Roman" panose="02020603050405020304" pitchFamily="18" charset="0"/>
              <a:ea typeface="Times New Roman" panose="02020603050405020304" pitchFamily="18" charset="0"/>
            </a:endParaRPr>
          </a:p>
        </p:txBody>
      </p:sp>
      <p:pic>
        <p:nvPicPr>
          <p:cNvPr id="3" name="Picture 2">
            <a:extLst>
              <a:ext uri="{FF2B5EF4-FFF2-40B4-BE49-F238E27FC236}">
                <a16:creationId xmlns:a16="http://schemas.microsoft.com/office/drawing/2014/main" id="{FEA1A808-D188-29F0-4897-602914C6FF3E}"/>
              </a:ext>
            </a:extLst>
          </p:cNvPr>
          <p:cNvPicPr>
            <a:picLocks noChangeAspect="1"/>
          </p:cNvPicPr>
          <p:nvPr/>
        </p:nvPicPr>
        <p:blipFill>
          <a:blip r:embed="rId3"/>
          <a:stretch>
            <a:fillRect/>
          </a:stretch>
        </p:blipFill>
        <p:spPr>
          <a:xfrm>
            <a:off x="745963" y="569759"/>
            <a:ext cx="10771959" cy="5672780"/>
          </a:xfrm>
          <a:prstGeom prst="rect">
            <a:avLst/>
          </a:prstGeom>
        </p:spPr>
      </p:pic>
    </p:spTree>
    <p:extLst>
      <p:ext uri="{BB962C8B-B14F-4D97-AF65-F5344CB8AC3E}">
        <p14:creationId xmlns:p14="http://schemas.microsoft.com/office/powerpoint/2010/main" val="160687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7" name="Rectangle 16">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9" name="Straight Connector 18">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1" name="Rectangle 20">
            <a:extLst>
              <a:ext uri="{FF2B5EF4-FFF2-40B4-BE49-F238E27FC236}">
                <a16:creationId xmlns:a16="http://schemas.microsoft.com/office/drawing/2014/main" id="{CB7DDDFB-40AA-49DF-8CC0-2110FB0137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0FCA2FD6-595F-146B-0A78-8B987B2E182A}"/>
              </a:ext>
            </a:extLst>
          </p:cNvPr>
          <p:cNvSpPr txBox="1"/>
          <p:nvPr/>
        </p:nvSpPr>
        <p:spPr>
          <a:xfrm>
            <a:off x="638423" y="3766457"/>
            <a:ext cx="10909073" cy="1654629"/>
          </a:xfrm>
          <a:prstGeom prst="rect">
            <a:avLst/>
          </a:prstGeom>
        </p:spPr>
        <p:txBody>
          <a:bodyPr vert="horz" lIns="91440" tIns="45720" rIns="91440" bIns="45720" rtlCol="0" anchor="b">
            <a:normAutofit/>
          </a:bodyPr>
          <a:lstStyle/>
          <a:p>
            <a:pPr algn="ctr" defTabSz="914400">
              <a:lnSpc>
                <a:spcPct val="85000"/>
              </a:lnSpc>
              <a:spcBef>
                <a:spcPct val="0"/>
              </a:spcBef>
              <a:spcAft>
                <a:spcPts val="600"/>
              </a:spcAft>
            </a:pPr>
            <a:r>
              <a:rPr lang="en-US" sz="2800" spc="-50" dirty="0">
                <a:solidFill>
                  <a:schemeClr val="tx1">
                    <a:lumMod val="85000"/>
                    <a:lumOff val="15000"/>
                  </a:schemeClr>
                </a:solidFill>
                <a:latin typeface="+mj-lt"/>
                <a:ea typeface="+mj-ea"/>
                <a:cs typeface="+mj-cs"/>
              </a:rPr>
              <a:t>This chart demonstrates how well ACRC is doing on increasing consumer employment, compared to prior performance and statewide numbers. </a:t>
            </a:r>
          </a:p>
        </p:txBody>
      </p:sp>
      <p:pic>
        <p:nvPicPr>
          <p:cNvPr id="3" name="Picture 2" descr="A white box with black text&#10;&#10;Description automatically generated">
            <a:extLst>
              <a:ext uri="{FF2B5EF4-FFF2-40B4-BE49-F238E27FC236}">
                <a16:creationId xmlns:a16="http://schemas.microsoft.com/office/drawing/2014/main" id="{EEB96200-FB1F-C8C0-580A-1F4516C679B6}"/>
              </a:ext>
            </a:extLst>
          </p:cNvPr>
          <p:cNvPicPr>
            <a:picLocks noChangeAspect="1"/>
          </p:cNvPicPr>
          <p:nvPr/>
        </p:nvPicPr>
        <p:blipFill>
          <a:blip r:embed="rId3"/>
          <a:stretch>
            <a:fillRect/>
          </a:stretch>
        </p:blipFill>
        <p:spPr>
          <a:xfrm>
            <a:off x="127462" y="521209"/>
            <a:ext cx="11937076" cy="3623414"/>
          </a:xfrm>
          <a:prstGeom prst="rect">
            <a:avLst/>
          </a:prstGeom>
        </p:spPr>
      </p:pic>
      <p:cxnSp>
        <p:nvCxnSpPr>
          <p:cNvPr id="23" name="Straight Connector 22">
            <a:extLst>
              <a:ext uri="{FF2B5EF4-FFF2-40B4-BE49-F238E27FC236}">
                <a16:creationId xmlns:a16="http://schemas.microsoft.com/office/drawing/2014/main" id="{011DDDDD-6700-45E0-BAAD-E0545B1A1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5159" y="5433708"/>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590FBE95-F1FA-4B84-A331-ED3A64A6B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7" name="Rectangle 26">
            <a:extLst>
              <a:ext uri="{FF2B5EF4-FFF2-40B4-BE49-F238E27FC236}">
                <a16:creationId xmlns:a16="http://schemas.microsoft.com/office/drawing/2014/main" id="{4758D0B1-7F15-4582-8198-F5FF2D2EF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 name="TextBox 3">
            <a:extLst>
              <a:ext uri="{FF2B5EF4-FFF2-40B4-BE49-F238E27FC236}">
                <a16:creationId xmlns:a16="http://schemas.microsoft.com/office/drawing/2014/main" id="{D956C38B-9D92-C954-15E4-C80BBCB27F42}"/>
              </a:ext>
            </a:extLst>
          </p:cNvPr>
          <p:cNvSpPr txBox="1"/>
          <p:nvPr/>
        </p:nvSpPr>
        <p:spPr>
          <a:xfrm>
            <a:off x="-212780" y="4157245"/>
            <a:ext cx="7379124" cy="329834"/>
          </a:xfrm>
          <a:prstGeom prst="rect">
            <a:avLst/>
          </a:prstGeom>
          <a:noFill/>
        </p:spPr>
        <p:txBody>
          <a:bodyPr wrap="square">
            <a:spAutoFit/>
          </a:bodyPr>
          <a:lstStyle/>
          <a:p>
            <a:pPr algn="ctr" defTabSz="914400">
              <a:lnSpc>
                <a:spcPct val="85000"/>
              </a:lnSpc>
              <a:spcBef>
                <a:spcPct val="0"/>
              </a:spcBef>
              <a:spcAft>
                <a:spcPts val="600"/>
              </a:spcAft>
            </a:pPr>
            <a:r>
              <a:rPr lang="en-US" spc="-50" dirty="0">
                <a:solidFill>
                  <a:schemeClr val="tx1">
                    <a:lumMod val="85000"/>
                    <a:lumOff val="15000"/>
                  </a:schemeClr>
                </a:solidFill>
                <a:latin typeface="+mj-lt"/>
                <a:ea typeface="+mj-ea"/>
                <a:cs typeface="+mj-cs"/>
              </a:rPr>
              <a:t>*An N/A indication means that fewer than 20 people responded to the survey</a:t>
            </a:r>
            <a:endParaRPr lang="en-US" sz="1800" spc="-50" dirty="0">
              <a:solidFill>
                <a:schemeClr val="tx1">
                  <a:lumMod val="85000"/>
                  <a:lumOff val="15000"/>
                </a:schemeClr>
              </a:solidFill>
              <a:latin typeface="+mj-lt"/>
              <a:ea typeface="+mj-ea"/>
              <a:cs typeface="+mj-cs"/>
            </a:endParaRPr>
          </a:p>
        </p:txBody>
      </p:sp>
    </p:spTree>
    <p:extLst>
      <p:ext uri="{BB962C8B-B14F-4D97-AF65-F5344CB8AC3E}">
        <p14:creationId xmlns:p14="http://schemas.microsoft.com/office/powerpoint/2010/main" val="124288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9764F2-3F86-EE72-A26C-86320B5263AF}"/>
              </a:ext>
            </a:extLst>
          </p:cNvPr>
          <p:cNvPicPr>
            <a:picLocks noChangeAspect="1"/>
          </p:cNvPicPr>
          <p:nvPr/>
        </p:nvPicPr>
        <p:blipFill>
          <a:blip r:embed="rId3"/>
          <a:srcRect b="7101"/>
          <a:stretch/>
        </p:blipFill>
        <p:spPr>
          <a:xfrm>
            <a:off x="270833" y="864137"/>
            <a:ext cx="11650333" cy="4324551"/>
          </a:xfrm>
          <a:prstGeom prst="rect">
            <a:avLst/>
          </a:prstGeom>
        </p:spPr>
      </p:pic>
    </p:spTree>
    <p:extLst>
      <p:ext uri="{BB962C8B-B14F-4D97-AF65-F5344CB8AC3E}">
        <p14:creationId xmlns:p14="http://schemas.microsoft.com/office/powerpoint/2010/main" val="3382878647"/>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1289</TotalTime>
  <Words>1918</Words>
  <Application>Microsoft Office PowerPoint</Application>
  <PresentationFormat>Widescreen</PresentationFormat>
  <Paragraphs>110</Paragraphs>
  <Slides>10</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Aptos</vt:lpstr>
      <vt:lpstr>Arial</vt:lpstr>
      <vt:lpstr>Calibri</vt:lpstr>
      <vt:lpstr>Calibri Light</vt:lpstr>
      <vt:lpstr>Courier New</vt:lpstr>
      <vt:lpstr>Symbol</vt:lpstr>
      <vt:lpstr>Times New Roman</vt:lpstr>
      <vt:lpstr>Wingdings</vt:lpstr>
      <vt:lpstr>Retrospect</vt:lpstr>
      <vt:lpstr> Alta California Regional Center  FY ’22-’24 Year-End Performance Contract Presentation </vt:lpstr>
      <vt:lpstr>PowerPoint Presentation</vt:lpstr>
      <vt:lpstr>PowerPoint Presentation</vt:lpstr>
      <vt:lpstr>PowerPoint Presentation</vt:lpstr>
      <vt:lpstr>This chart tells you five areas where DDS wants each regional center to keep improving. The first column tells you how ACRC was doing last reporting period, and the second column shows how ACRC was doing at the end of fiscal year 2024.   To see how ACRC compares to the other regional centers in the state, compare the numbers to the state averages (in the shaded columns). </vt:lpstr>
      <vt:lpstr>In reviewing the breakdown of percentages, you will notice that there is no substantial increase or decrease in data represented.  Although there is no substantial increase nor decrease, ACRC is continuously championing our efforts in reducing disparity, increasing access, and improving equity through targeted outreach   </vt:lpstr>
      <vt:lpstr>PowerPoint Presentation</vt:lpstr>
      <vt:lpstr>PowerPoint Presentation</vt:lpstr>
      <vt:lpstr>PowerPoint Presentation</vt:lpstr>
      <vt:lpstr>Questions?</vt:lpstr>
    </vt:vector>
  </TitlesOfParts>
  <Company>Alta California Regional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Carly Shearer</dc:creator>
  <cp:lastModifiedBy>Dana Muccular</cp:lastModifiedBy>
  <cp:revision>18</cp:revision>
  <dcterms:created xsi:type="dcterms:W3CDTF">2024-09-23T19:21:37Z</dcterms:created>
  <dcterms:modified xsi:type="dcterms:W3CDTF">2024-10-03T23:06:24Z</dcterms:modified>
</cp:coreProperties>
</file>