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693" autoAdjust="0"/>
  </p:normalViewPr>
  <p:slideViewPr>
    <p:cSldViewPr snapToGrid="0">
      <p:cViewPr varScale="1">
        <p:scale>
          <a:sx n="65" d="100"/>
          <a:sy n="65" d="100"/>
        </p:scale>
        <p:origin x="128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vi"/>
        </a:p>
      </dgm:t>
    </dgm:pt>
    <dgm:pt modelId="{EC02F567-AB11-411E-93D0-C36446E9818E}">
      <dgm:prSet custT="1"/>
      <dgm:spPr/>
      <dgm:t>
        <a:bodyPr/>
        <a:lstStyle/>
        <a:p>
          <a:r>
            <a:rPr lang="vi" sz="3200" dirty="0"/>
            <a:t>DDS ký kết hợp đồng với các trung tâm khu vực, trong đó bao gồm các mục tiêu hiệu suất cụ thể, có thể đo lường được, và được công chúng xem xét hàng năm. Theo Bộ Luật W&amp;I phần 4629 (f) (1), các Trung Tâm Khu Vực phải tổ chức một cuộc họp công khai và chúng tôi rất vui mừng thực hiện yêu cầu này hôm nay.</a:t>
          </a:r>
        </a:p>
      </dgm:t>
    </dgm:pt>
    <dgm:pt modelId="{4A0522E4-3440-42D6-BD81-CD74E1720ABC}" type="parTrans" cxnId="{86546302-019D-4A4D-BA94-AB77C8DB1C92}">
      <dgm:prSet/>
      <dgm:spPr/>
      <dgm:t>
        <a:bodyPr/>
        <a:lstStyle/>
        <a:p>
          <a:endParaRPr lang="vi"/>
        </a:p>
      </dgm:t>
    </dgm:pt>
    <dgm:pt modelId="{44DFD783-E0A9-4BB6-9905-A1646C518F46}" type="sibTrans" cxnId="{86546302-019D-4A4D-BA94-AB77C8DB1C92}">
      <dgm:prSet/>
      <dgm:spPr/>
      <dgm:t>
        <a:bodyPr/>
        <a:lstStyle/>
        <a:p>
          <a:endParaRPr lang="vi"/>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vi" sz="3200" kern="1200" dirty="0"/>
            <a:t>DDS ký kết hợp đồng với các trung tâm khu vực, trong đó bao gồm các mục tiêu hiệu suất cụ thể, có thể đo lường được, và được công chúng xem xét hàng năm. Theo Bộ Luật W&amp;I phần 4629 (f) (1), các Trung Tâm Khu Vực phải tổ chức một cuộc họp công khai và chúng tôi rất vui mừng thực hiện yêu cầu này hôm nay.</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 dirty="0"/>
              <a:t>Chào Mừng &amp; Giới Thiệu</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vi"/>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 dirty="0"/>
              <a:t>Hôm nay chúng tôi sẽ trình bày và so sánh dữ liệu nhân khẩu học, việc làm và Mua Bán Dịch Vụ vào cuối năm 2022 và 2024 vì những thông tin này liên quan đến thúc đẩy tiếp cận và công bằng dịch vụ. Dữ liệu được đăng trên trang web của ACRC. Nhấp vào liên kết thứ hai nếu quý vị muốn truy cập trong cuộc họp.</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vi"/>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 dirty="0"/>
              <a:t>Chúng tôi trân trọng và tin tưởng ý kiến đóng góp của quý vị!  Các hợp đồng thực hiện hàng năm được thiết kế để giúp khách hàng nâng cao chất lượng cuộc sống, cải thiện đáng kể trên mức cơ sở hiện tại, đồng thời phát triển các dịch vụ và hỗ trợ để đáp ứng nhu cầu của khách hàng. </a:t>
            </a:r>
          </a:p>
          <a:p>
            <a:endParaRPr lang="vi"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vi"/>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vi" dirty="0"/>
              <a:t>Tại ACRC, chúng tôi muốn cải thiện hàng năm, làm tốt hơn mức trung bình của tiểu bang và đạt hoặc vượt tiêu chuẩn của DDS. Như quý vị có thể thấy trong báo cáo này, ACRC đã đạt được những kết quả tốt kể từ kỳ báo cáo trước. </a:t>
            </a:r>
          </a:p>
          <a:p>
            <a:pPr marL="342900" marR="0" lvl="0" indent="-342900">
              <a:lnSpc>
                <a:spcPct val="107000"/>
              </a:lnSpc>
              <a:spcBef>
                <a:spcPts val="0"/>
              </a:spcBef>
              <a:spcAft>
                <a:spcPts val="0"/>
              </a:spcAft>
              <a:buFont typeface="Symbol" panose="05050102010706020507" pitchFamily="18" charset="2"/>
              <a:buChar char=""/>
            </a:pPr>
            <a:endParaRPr lang="vi" dirty="0"/>
          </a:p>
          <a:p>
            <a:pPr marL="342900" marR="0" lvl="0" indent="-342900">
              <a:lnSpc>
                <a:spcPct val="107000"/>
              </a:lnSpc>
              <a:spcBef>
                <a:spcPts val="0"/>
              </a:spcBef>
              <a:spcAft>
                <a:spcPts val="0"/>
              </a:spcAft>
              <a:buFont typeface="Symbol" panose="05050102010706020507" pitchFamily="18" charset="2"/>
              <a:buChar char=""/>
            </a:pPr>
            <a:r>
              <a:rPr lang="vi" dirty="0"/>
              <a:t>Kể từ năm 2022, số khách hàng sống trong trung tâm phát triển giảm đi, đồng thời số trẻ em và người lớn sống cùng gia đình tại nhà tăng lên. Chúng tôi vẫn cần giảm số khách hàng sống trong các trung tâm phát triển để đáp ứng mức trung bình của tiểu bang</a:t>
            </a:r>
          </a:p>
          <a:p>
            <a:pPr marL="0" marR="0" lvl="0" indent="0">
              <a:lnSpc>
                <a:spcPct val="107000"/>
              </a:lnSpc>
              <a:spcBef>
                <a:spcPts val="0"/>
              </a:spcBef>
              <a:spcAft>
                <a:spcPts val="0"/>
              </a:spcAft>
              <a:buFont typeface="Symbol" panose="05050102010706020507" pitchFamily="18" charset="2"/>
              <a:buNone/>
            </a:pPr>
            <a:endParaRPr lang="vi" dirty="0"/>
          </a:p>
          <a:p>
            <a:pPr marL="171450" marR="0" lvl="0" indent="-1714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Trung Tâm Phát Triển: ACRC Tiếp tục phát triển các nguồn lực trong cộng đồng (Chương Trình CPP hoặc CRDP) để chuyển tiếp các khách hàng cần hỗ trợ chuyên biệt như hỗ trợ y tế, hành vi, pháp y. Sáu nhà mới (EBCH. CCH. ARFPSHN) đang được xây dựng.  Jordan Eller (có bao nhiêu khách hàng được chuyển ra khỏi Viện Điều Dưỡng Dài Hạn đến một cơ sở cộng đồng)</a:t>
            </a:r>
          </a:p>
          <a:p>
            <a:pPr marL="0" marR="0" lvl="0" indent="0">
              <a:lnSpc>
                <a:spcPct val="107000"/>
              </a:lnSpc>
              <a:spcBef>
                <a:spcPts val="0"/>
              </a:spcBef>
              <a:spcAft>
                <a:spcPts val="0"/>
              </a:spcAft>
              <a:buFont typeface="Courier New" panose="02070309020205020404" pitchFamily="49" charset="0"/>
              <a:buNone/>
            </a:pPr>
            <a:endParaRPr lang="vi"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vi" sz="1200" kern="100" dirty="0">
                <a:effectLst/>
                <a:latin typeface="Arial" panose="020B0604020202020204" pitchFamily="34" charset="0"/>
                <a:ea typeface="Aptos" panose="020B0004020202020204" pitchFamily="34" charset="0"/>
                <a:cs typeface="Times New Roman" panose="02020603050405020304" pitchFamily="18" charset="0"/>
              </a:rPr>
              <a:t>Kể từ năm 2022, </a:t>
            </a:r>
            <a:r>
              <a:rPr lang="vi" sz="1100" dirty="0"/>
              <a:t>số trẻ em và người lớn sống cùng gia đình tại nhà tăng lên</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vi" sz="1200" kern="100" dirty="0">
                <a:effectLst/>
                <a:latin typeface="Arial" panose="020B0604020202020204" pitchFamily="34" charset="0"/>
                <a:ea typeface="Aptos" panose="020B0004020202020204" pitchFamily="34" charset="0"/>
                <a:cs typeface="Times New Roman" panose="02020603050405020304" pitchFamily="18" charset="0"/>
              </a:rPr>
              <a:t>ACRC tập trung vào việc cung cấp các dịch vụ tại nhà với mục tiêu giúp khách hàng tiếp tục được sống cùng gia đình, nếu đây là lựa chọn của họ.</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vi" sz="1200" kern="100" dirty="0">
                <a:effectLst/>
                <a:latin typeface="Arial" panose="020B0604020202020204" pitchFamily="34" charset="0"/>
                <a:ea typeface="Aptos" panose="020B0004020202020204" pitchFamily="34" charset="0"/>
                <a:cs typeface="Times New Roman" panose="02020603050405020304" pitchFamily="18" charset="0"/>
              </a:rPr>
              <a:t>Đối với trẻ em, các sáng kiến hỗ trợ đã và đang được thực hiện</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Lập kế hoạch lấy con người làm trung tâm</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Lập Kế Hoạch Tương Lai Có Phối Hợp</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Can thiệp khủng hoảng</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Dịch vụ hành vi</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Hợp Tác với Ngành Giáo Dục</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Hợp Tác với các Chương Trình Chăm Sóc Có Quản Lý Của Medi-Cal</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Phúc Lợi Trẻ Em - công việc AB2083</a:t>
            </a:r>
          </a:p>
          <a:p>
            <a:pPr marL="457200" marR="0" lvl="1" indent="0" algn="l">
              <a:lnSpc>
                <a:spcPct val="107000"/>
              </a:lnSpc>
              <a:spcBef>
                <a:spcPts val="0"/>
              </a:spcBef>
              <a:spcAft>
                <a:spcPts val="0"/>
              </a:spcAft>
              <a:buFontTx/>
              <a:buNone/>
            </a:pPr>
            <a:endParaRPr lang="vi"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vi" sz="1200" kern="100" dirty="0">
                <a:effectLst/>
                <a:latin typeface="Arial" panose="020B0604020202020204" pitchFamily="34" charset="0"/>
                <a:ea typeface="Aptos" panose="020B0004020202020204" pitchFamily="34" charset="0"/>
                <a:cs typeface="Times New Roman" panose="02020603050405020304" pitchFamily="18" charset="0"/>
              </a:rPr>
              <a:t>Kể từ năm 2022 </a:t>
            </a:r>
            <a:r>
              <a:rPr lang="vi" dirty="0"/>
              <a:t>Số trẻ em và người lớn sống trong các cơ sở lớn giảm.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vi"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ACRC có MỘT trẻ sống tại các cơ sở lớn (6+)</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vi"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GHFPSHN mới</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vi"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vi" sz="1100" kern="100" dirty="0">
                <a:effectLst/>
                <a:latin typeface="Aptos" panose="020B0004020202020204" pitchFamily="34" charset="0"/>
                <a:ea typeface="Aptos" panose="020B0004020202020204" pitchFamily="34" charset="0"/>
                <a:cs typeface="Times New Roman" panose="02020603050405020304" pitchFamily="18" charset="0"/>
              </a:rPr>
              <a:t>Kể từ năm 2022, số người lớn sống trong các cơ sở lớn giảm. Chúng ta có bao nhiêu?</a:t>
            </a:r>
          </a:p>
          <a:p>
            <a:pPr marL="342900" marR="0" lvl="0" indent="-342900">
              <a:lnSpc>
                <a:spcPct val="107000"/>
              </a:lnSpc>
              <a:spcBef>
                <a:spcPts val="0"/>
              </a:spcBef>
              <a:spcAft>
                <a:spcPts val="0"/>
              </a:spcAft>
              <a:buFont typeface="Symbol" panose="05050102010706020507" pitchFamily="18" charset="2"/>
              <a:buChar char=""/>
            </a:pPr>
            <a:r>
              <a:rPr lang="vi" sz="1200" kern="100" dirty="0">
                <a:effectLst/>
                <a:latin typeface="Arial" panose="020B0604020202020204" pitchFamily="34" charset="0"/>
                <a:ea typeface="Aptos" panose="020B0004020202020204" pitchFamily="34" charset="0"/>
                <a:cs typeface="Times New Roman" panose="02020603050405020304" pitchFamily="18" charset="0"/>
              </a:rPr>
              <a:t>Các sáng kiến hỗ trợ đã và đang được thực hiện</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Lập kế hoạch lấy con người làm trung tâm</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Thí điểm công nghệ</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Dịch Vụ Tiếp Cận Nhà Ở</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Lập Kế Hoạch Tương Lai Có Phối Hợp</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Hỗ Trợ Cuộc Sống </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Dịch vụ can thiệp khủng hoảng</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Dịch vụ hành vi</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Hỗ Trợ Gia Đình Có Phối Hợp để làm việc với khách hàng và phụ huynh (được thiết kế để giảm bớt gánh nặng cho gia đình, giúp xây dựng kế hoạch và kết nối với các tài nguyên chung</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Hợp Tác với các Chương Trình Chăm Sóc Có Quản Lý Của Medi-Cal</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vi" sz="1200" kern="100" dirty="0">
                <a:effectLst/>
                <a:latin typeface="Arial" panose="020B0604020202020204" pitchFamily="34" charset="0"/>
                <a:ea typeface="Aptos" panose="020B0004020202020204" pitchFamily="34" charset="0"/>
                <a:cs typeface="Times New Roman" panose="02020603050405020304" pitchFamily="18" charset="0"/>
              </a:rPr>
              <a:t>Sáng Kiến Cho Khách Hàng Cao Tuổi </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Lập Kế Hoạch Chăm Sóc Nâng Cao</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DSP Collaborative</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Kết Nối với Các Bên Liên Quan Trong Cộng Đồng</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Liên Minh Nhà Ở Cho Người Khuyết Tật</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Các Cơ Quan AAA</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vi" sz="1200" kern="100" dirty="0">
                <a:effectLst/>
                <a:latin typeface="Arial" panose="020B0604020202020204" pitchFamily="34" charset="0"/>
                <a:ea typeface="Aptos" panose="020B0004020202020204" pitchFamily="34" charset="0"/>
                <a:cs typeface="Times New Roman" panose="02020603050405020304" pitchFamily="18" charset="0"/>
              </a:rPr>
              <a:t>Các Tổ Chức Phát Triển Nhà Ở</a:t>
            </a:r>
            <a:endParaRPr lang="vi"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vi"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vi"/>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vi" sz="1800" i="1" spc="-5" dirty="0">
                <a:effectLst/>
                <a:latin typeface="Arial" panose="020B0604020202020204" pitchFamily="34" charset="0"/>
                <a:ea typeface="Times New Roman" panose="02020603050405020304" pitchFamily="18" charset="0"/>
              </a:rPr>
              <a:t>Khi xem xét phân tích tỷ lệ phần trăm, quý vị sẽ không nhận thấy sự tăng hoặc giảm đáng kể nào trong dữ liệu được trình bày.  Mặc dù không có sự tăng hay giảm đáng kể tại thời điểm này, ACRC vẫn đang tiếp tục nỗ lực trong việc giảm chênh lệch, tăng khả năng tiếp cận và thúc đẩy sự công bằng thông qua các biện pháp sau:</a:t>
            </a:r>
            <a:endParaRPr lang="vi"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 sz="1800" i="1" spc="-5" dirty="0">
                <a:effectLst/>
                <a:latin typeface="Arial" panose="020B0604020202020204" pitchFamily="34" charset="0"/>
                <a:ea typeface="Times New Roman" panose="02020603050405020304" pitchFamily="18" charset="0"/>
              </a:rPr>
              <a:t> </a:t>
            </a:r>
            <a:endParaRPr lang="vi"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vi" sz="1800" b="1" spc="-5" dirty="0">
                <a:effectLst/>
                <a:latin typeface="Arial" panose="020B0604020202020204" pitchFamily="34" charset="0"/>
                <a:ea typeface="Times New Roman" panose="02020603050405020304" pitchFamily="18" charset="0"/>
              </a:rPr>
              <a:t>Tiếp cận:</a:t>
            </a:r>
            <a:r>
              <a:rPr lang="vi" sz="1800" spc="-5" dirty="0">
                <a:effectLst/>
                <a:latin typeface="Arial" panose="020B0604020202020204" pitchFamily="34" charset="0"/>
                <a:ea typeface="Times New Roman" panose="02020603050405020304" pitchFamily="18" charset="0"/>
              </a:rPr>
              <a:t> ACRC nhận thấy rằng cần tăng cường kết nối với các cộng đồng đa dạng ở tất cả 10 quận bằng cách tham gia nhiều sự kiện tiếp cận cộng đồng hơn.  Trong năm 2022, ACRC đã tham gia 37 sự kiện; trong năm 2023 ACRC đã tham gia 100 sự kiện; và tính đến tháng 9 năm 2024, ACRC đã tham gia 97 sự kiện.  Người tham gia tiếp cận cộng đồng, không ai khác, chính là các nhân viên ACRC đa dạng của chúng tôi.</a:t>
            </a:r>
            <a:endParaRPr lang="vi" sz="1800" dirty="0">
              <a:effectLst/>
              <a:latin typeface="Times New Roman" panose="02020603050405020304" pitchFamily="18" charset="0"/>
              <a:ea typeface="Times New Roman" panose="02020603050405020304" pitchFamily="18" charset="0"/>
            </a:endParaRPr>
          </a:p>
          <a:p>
            <a:r>
              <a:rPr lang="vi" sz="1800" b="1" spc="-5" dirty="0">
                <a:effectLst/>
                <a:latin typeface="Arial" panose="020B0604020202020204" pitchFamily="34" charset="0"/>
                <a:ea typeface="Times New Roman" panose="02020603050405020304" pitchFamily="18" charset="0"/>
              </a:rPr>
              <a:t>Dân Số Mục Tiêu Người Mỹ Bản Địa hoặc Người Bản Địa Alaska/Người Hawaii Bản Địa hoặc Người Đảo Thái Bình Dương Khác:</a:t>
            </a:r>
            <a:r>
              <a:rPr lang="vi" sz="1800" spc="-5" dirty="0">
                <a:effectLst/>
                <a:latin typeface="Arial" panose="020B0604020202020204" pitchFamily="34" charset="0"/>
                <a:ea typeface="Times New Roman" panose="02020603050405020304" pitchFamily="18" charset="0"/>
              </a:rPr>
              <a:t> Sau khi xem xét dữ liệu POS của chúng tôi từ ngày 14</a:t>
            </a:r>
            <a:r>
              <a:rPr lang="vi" sz="1800" spc="-5" baseline="30000" dirty="0">
                <a:effectLst/>
                <a:latin typeface="Arial" panose="020B0604020202020204" pitchFamily="34" charset="0"/>
                <a:ea typeface="Times New Roman" panose="02020603050405020304" pitchFamily="18" charset="0"/>
              </a:rPr>
              <a:t> </a:t>
            </a:r>
            <a:r>
              <a:rPr lang="vi" sz="1800" spc="-5" dirty="0">
                <a:effectLst/>
                <a:latin typeface="Arial" panose="020B0604020202020204" pitchFamily="34" charset="0"/>
                <a:ea typeface="Times New Roman" panose="02020603050405020304" pitchFamily="18" charset="0"/>
              </a:rPr>
              <a:t>tháng 5 năm 2024, trong đó nêu rõ, "</a:t>
            </a:r>
            <a:r>
              <a:rPr lang="vi" sz="1800" dirty="0">
                <a:effectLst/>
                <a:latin typeface="Arial" panose="020B0604020202020204" pitchFamily="34" charset="0"/>
                <a:ea typeface="Times New Roman" panose="02020603050405020304" pitchFamily="18" charset="0"/>
              </a:rPr>
              <a:t>khách hàng của ACRC chưa đến một phần trăm là Người Mỹ Bản Địa/Người Bản Địa Alaska và Người Hawaii Bản Địa và Người Đảo Thái Bình Dương khác và họ cũng sử dụng dưới một phần trăm ngân sách POS", - chúng tôi nhận thấy cần đào sâu hơn nữa vào việc phản hồi với vai trò là một tổ chức đối với nhóm dân số mục tiêu này và gia tăng sự kết nối của chúng ta với việc phục vụ các cộng đồng này.  Ngoài việc tham gia tiếp cận cộng đồng, kể từ năm 2024, ACRC đã bắt đầu tham gia vào các nỗ lực như các cuộc gọi Huấn Luyện Bộ Lạc với California Tribal Families Coalition, để hiểu thêm về cách tăng cường kết nối với các cộng đồng và Chuyên Gia Đa Dạng Văn Hóa của chúng tôi đã thực hiện các chuyến thăm tiếp cận cộng đồng hàng năm đến Tribal TANF - Shingle Springs ở Quận Placer. </a:t>
            </a:r>
            <a:endParaRPr lang="vi"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vi"/>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vi" sz="1800" b="1" dirty="0">
                <a:effectLst/>
                <a:latin typeface="Arial" panose="020B0604020202020204" pitchFamily="34" charset="0"/>
                <a:ea typeface="Times New Roman" panose="02020603050405020304" pitchFamily="18" charset="0"/>
              </a:rPr>
              <a:t>Đơn Vị Điều Phối Dịch Vụ Nâng Cao (Theo Dữ Liệu POS ngày 14</a:t>
            </a:r>
            <a:r>
              <a:rPr lang="vi" sz="1800" b="1" baseline="30000" dirty="0">
                <a:effectLst/>
                <a:latin typeface="Arial" panose="020B0604020202020204" pitchFamily="34" charset="0"/>
                <a:ea typeface="Times New Roman" panose="02020603050405020304" pitchFamily="18" charset="0"/>
              </a:rPr>
              <a:t> </a:t>
            </a:r>
            <a:r>
              <a:rPr lang="vi" sz="1800" b="1" dirty="0">
                <a:effectLst/>
                <a:latin typeface="Arial" panose="020B0604020202020204" pitchFamily="34" charset="0"/>
                <a:ea typeface="Times New Roman" panose="02020603050405020304" pitchFamily="18" charset="0"/>
              </a:rPr>
              <a:t>tháng 5 năm 2024) – Nhắc Lại Các Nỗ Lực Tiếp Cận:</a:t>
            </a:r>
            <a:endParaRPr lang="vi"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vi" sz="1800" dirty="0">
                <a:effectLst/>
                <a:latin typeface="Arial" panose="020B0604020202020204" pitchFamily="34" charset="0"/>
                <a:ea typeface="Times New Roman" panose="02020603050405020304" pitchFamily="18" charset="0"/>
              </a:rPr>
              <a:t> </a:t>
            </a:r>
            <a:endParaRPr lang="vi"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vi" sz="1800" dirty="0">
                <a:effectLst/>
                <a:latin typeface="Arial" panose="020B0604020202020204" pitchFamily="34" charset="0"/>
                <a:ea typeface="Times New Roman" panose="02020603050405020304" pitchFamily="18" charset="0"/>
              </a:rPr>
              <a:t>"ACRC có sáu trường hợp điều phối dịch vụ nâng cao. Các trường hợp chuyên biệt này được tạo ra theo luật vào năm 2021 và có tỷ lệ tối đa là 1 SC trên 40 khách hàng. Khách hàng đủ điều kiện cho trường hợp này có POS từ Thấp đến Không Có, nghĩa là chi phí dịch vụ của họ dưới 2,000 hàng năm và khách hàng được phục vụ trong đơn vị này nói tiếng Tây Ban Nha, Punjab hoặc là người Hmong, Nga hoặc Mỹ gốc Phi. Đây là những nhóm có số lượng khách hàng có POS từ Thấp đến Không Có cao nhất. Sáu SC Điều Phối Dịch Vụ Nâng Cao đại diện cho văn hóa hoặc cộng đồng mà họ phục vụ. Điều này có nghĩa là các SC Điều Phối Dịch Vụ Nâng Cao phục vụ những người nói tiếng Tây Ban Nha cũng nói tiếng Tây Ban Nha. Trang trình bày này thể hiện theo tỷ lệ phần trăm các ngôn ngữ của các khách hàng và gia đình nhận dịch vụ Điều Phối Dịch Vụ Nâng Cao".</a:t>
            </a:r>
          </a:p>
          <a:p>
            <a:pPr marL="342900" marR="0" lvl="0" indent="-342900">
              <a:spcBef>
                <a:spcPts val="0"/>
              </a:spcBef>
              <a:spcAft>
                <a:spcPts val="0"/>
              </a:spcAft>
              <a:buFont typeface="+mj-lt"/>
              <a:buAutoNum type="arabicPeriod"/>
            </a:pPr>
            <a:endParaRPr lang="vi"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vi" sz="1800" dirty="0">
                <a:effectLst/>
                <a:latin typeface="Arial" panose="020B0604020202020204" pitchFamily="34" charset="0"/>
                <a:ea typeface="Times New Roman" panose="02020603050405020304" pitchFamily="18" charset="0"/>
              </a:rPr>
              <a:t>“… Số lượng trường hợp giảm cho phép các SC có thời gian thực hiện các chuyến thăm trực tiếp hàng quý và xây dựng mối quan hệ. Với sự Tăng cường kết nối, các SC Điều Phối Dịch Vụ Nâng Cao có thời gian để truyền thông, khám phá các nguồn lực và tìm kiếm các dịch vụ. Khi có thêm hiểu biết về các dịch vụ, khách hàng sẽ yêu cầu nhiều dịch vụ hơn. Cho đến nay, hơn 293 khách hàng đã được phục vụ theo KhốLượng Trường Hợp Điều Phối Dịch Vụ Nâng Cao".</a:t>
            </a:r>
          </a:p>
          <a:p>
            <a:pPr marL="342900" marR="0" lvl="0" indent="-342900">
              <a:spcBef>
                <a:spcPts val="0"/>
              </a:spcBef>
              <a:spcAft>
                <a:spcPts val="0"/>
              </a:spcAft>
              <a:buFont typeface="+mj-lt"/>
              <a:buAutoNum type="arabicPeriod"/>
            </a:pPr>
            <a:r>
              <a:rPr lang="vi" sz="1800" spc="-5" dirty="0">
                <a:effectLst/>
                <a:latin typeface="Arial" panose="020B0604020202020204" pitchFamily="34" charset="0"/>
                <a:ea typeface="Times New Roman" panose="02020603050405020304" pitchFamily="18" charset="0"/>
                <a:cs typeface="Times New Roman" panose="02020603050405020304" pitchFamily="18" charset="0"/>
              </a:rPr>
              <a:t>ACRC cũng nhận thấy nhiều trường hợp khách hàng vẫn yêu cầu SC </a:t>
            </a:r>
            <a:r>
              <a:rPr lang="vi" sz="1800" spc="-5" dirty="0">
                <a:effectLst/>
                <a:latin typeface="Arial" panose="020B0604020202020204" pitchFamily="34" charset="0"/>
                <a:ea typeface="Times New Roman" panose="02020603050405020304" pitchFamily="18" charset="0"/>
              </a:rPr>
              <a:t>"</a:t>
            </a:r>
            <a:r>
              <a:rPr lang="vi" sz="1800" spc="-5" dirty="0">
                <a:effectLst/>
                <a:latin typeface="Arial" panose="020B0604020202020204" pitchFamily="34" charset="0"/>
                <a:ea typeface="Times New Roman" panose="02020603050405020304" pitchFamily="18" charset="0"/>
                <a:cs typeface="Times New Roman" panose="02020603050405020304" pitchFamily="18" charset="0"/>
              </a:rPr>
              <a:t>chỉ quản lý hồ sơ</a:t>
            </a:r>
            <a:r>
              <a:rPr lang="vi" sz="1800" spc="-5" dirty="0">
                <a:effectLst/>
                <a:latin typeface="Arial" panose="020B0604020202020204" pitchFamily="34" charset="0"/>
                <a:ea typeface="Times New Roman" panose="02020603050405020304" pitchFamily="18" charset="0"/>
              </a:rPr>
              <a:t>"</a:t>
            </a:r>
            <a:r>
              <a:rPr lang="vi" sz="1800" spc="-5" dirty="0">
                <a:effectLst/>
                <a:latin typeface="Arial" panose="020B0604020202020204" pitchFamily="34" charset="0"/>
                <a:ea typeface="Times New Roman" panose="02020603050405020304" pitchFamily="18" charset="0"/>
                <a:cs typeface="Times New Roman" panose="02020603050405020304" pitchFamily="18" charset="0"/>
              </a:rPr>
              <a:t>. Vì chỉ được giám sát bởi người quản lý hồ sơ </a:t>
            </a:r>
            <a:r>
              <a:rPr lang="vi" sz="1800" spc="-5" dirty="0">
                <a:effectLst/>
                <a:latin typeface="Arial" panose="020B0604020202020204" pitchFamily="34" charset="0"/>
                <a:ea typeface="Times New Roman" panose="02020603050405020304" pitchFamily="18" charset="0"/>
              </a:rPr>
              <a:t>"</a:t>
            </a:r>
            <a:r>
              <a:rPr lang="vi" sz="1800" spc="-5" dirty="0">
                <a:effectLst/>
                <a:latin typeface="Arial" panose="020B0604020202020204" pitchFamily="34" charset="0"/>
                <a:ea typeface="Times New Roman" panose="02020603050405020304" pitchFamily="18" charset="0"/>
                <a:cs typeface="Times New Roman" panose="02020603050405020304" pitchFamily="18" charset="0"/>
              </a:rPr>
              <a:t>Để phòng khi,</a:t>
            </a:r>
            <a:r>
              <a:rPr lang="vi" sz="1800" spc="-5" dirty="0">
                <a:effectLst/>
                <a:latin typeface="Arial" panose="020B0604020202020204" pitchFamily="34" charset="0"/>
                <a:ea typeface="Times New Roman" panose="02020603050405020304" pitchFamily="18" charset="0"/>
              </a:rPr>
              <a:t>"</a:t>
            </a:r>
            <a:r>
              <a:rPr lang="vi" sz="1800" spc="-5" dirty="0">
                <a:effectLst/>
                <a:latin typeface="Arial" panose="020B0604020202020204" pitchFamily="34" charset="0"/>
                <a:ea typeface="Times New Roman" panose="02020603050405020304" pitchFamily="18" charset="0"/>
                <a:cs typeface="Times New Roman" panose="02020603050405020304" pitchFamily="18" charset="0"/>
              </a:rPr>
              <a:t> và/hoặc do phong tục văn hóa và vẫn cần truyền thông nhiều hơn về những gì ACRC có thể làm cho các khách hàng nói trên.</a:t>
            </a:r>
            <a:endParaRPr lang="vi"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vi" sz="1800" dirty="0">
              <a:effectLst/>
              <a:latin typeface="Times New Roman" panose="02020603050405020304" pitchFamily="18" charset="0"/>
              <a:ea typeface="Times New Roman" panose="02020603050405020304" pitchFamily="18" charset="0"/>
            </a:endParaRPr>
          </a:p>
          <a:p>
            <a:endParaRPr lang="vi"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vi"/>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 dirty="0"/>
              <a:t>Kể từ khi chương trình Employment First được thông qua vào năm 2013, ACRC đã ưu tiên Việc Làm Hội Nhập Cạnh Tranh cho khách hàng. Chúng ta có thể thấy sự gia tăng về tiền lương trung bình hàng năm, một phần có thể là do tăng lương tối thiểu.  Theo dữ liệu của EDD, tổng số khách hàng kiếm được thu nhập đã giảm. Mặc dù chúng tôi không có quyền tiếp cận nguồn của dữ liệu này, chúng tôi tin rằng số lượng khách hàng có việc làm của chúng tôi tiếp tục tăng. </a:t>
            </a:r>
          </a:p>
          <a:p>
            <a:endParaRPr lang="vi" dirty="0"/>
          </a:p>
          <a:p>
            <a:r>
              <a:rPr lang="vi" dirty="0"/>
              <a:t>Sẽ đi sâu hơn vào thông tin trên trang trình chiếu tiếp theo.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vi"/>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 dirty="0"/>
              <a:t>Trong Năm Tài Chính 22-23, ACRC đã chứng kiến sự gia tăng số lượng khách hàng tiếp cận Chương Trình Thực Tập Có Lương, cũng như sự gia tăng số lượng khách hàng được nhận vào các vị trí CIE sau khi Thực Tập Có Lương. Có sự gia tăng số khoản tiền thưởng CIE 6 tháng và 12 tháng cho các nhà cung cấp. Các khoản tiền này dành cho các nhà cung cấp đã giúp khách hàng được nhận vào các vị trí CIE và duy trì công việc trong cộng đồng trong các giai đoạn cột mốc đã nêu. </a:t>
            </a:r>
          </a:p>
          <a:p>
            <a:endParaRPr lang="vi" b="1" dirty="0"/>
          </a:p>
          <a:p>
            <a:pPr marL="171450" indent="-171450">
              <a:buFont typeface="Arial" panose="020B0604020202020204" pitchFamily="34" charset="0"/>
              <a:buChar char="•"/>
            </a:pPr>
            <a:r>
              <a:rPr lang="vi" b="1" dirty="0"/>
              <a:t>Các khó khăn cần giải quyết - </a:t>
            </a:r>
            <a:r>
              <a:rPr lang="vi" dirty="0"/>
              <a:t>chính thức loại bỏ mức lương dưới mức tối thiểu từ ngày 1 tháng 1 năm 2025. Tuy nhiên, hầu hết các chương trình của chúng tôi trong khu vực cung cấp của ACRC đã dần loại bỏ mức lương này được một thời gian. Có lo ngại rằng những khách hàng này có nguy cơ mất việc làm, tuy nhiên ACRC đang tích cực làm việc với các nhóm lập kế hoạch để đảm bảo rằng mọi khách hàng được áp dụng kế hoạch chuyển tiếp và tiếp tục có việc làm được trả lương. </a:t>
            </a:r>
          </a:p>
          <a:p>
            <a:endParaRPr lang="vi" dirty="0"/>
          </a:p>
          <a:p>
            <a:pPr marL="171450" indent="-171450">
              <a:buFont typeface="Arial" panose="020B0604020202020204" pitchFamily="34" charset="0"/>
              <a:buChar char="•"/>
            </a:pPr>
            <a:r>
              <a:rPr lang="vi" b="1" dirty="0"/>
              <a:t>Nỗ lực tiếp cận cộng đồng - </a:t>
            </a:r>
          </a:p>
          <a:p>
            <a:pPr marL="628650" lvl="1" indent="-171450">
              <a:buFont typeface="Arial" panose="020B0604020202020204" pitchFamily="34" charset="0"/>
              <a:buChar char="•"/>
            </a:pPr>
            <a:r>
              <a:rPr lang="vi" dirty="0"/>
              <a:t>Các khóa đào tạo về dịch vụ việc làm thường xuyên được cung cấp cho Quản Lý Trường Hợp để họ có thể hỗ trợ khách hàng tốt nhất. </a:t>
            </a:r>
          </a:p>
          <a:p>
            <a:pPr marL="628650" lvl="1" indent="-171450">
              <a:buFont typeface="Arial" panose="020B0604020202020204" pitchFamily="34" charset="0"/>
              <a:buChar char="•"/>
            </a:pPr>
            <a:r>
              <a:rPr lang="vi" dirty="0"/>
              <a:t>Hàng năm, chúng tôi tổ chức hội chợ nhà cung cấp để các nhà cung cấp dịch vụ trong ngày và việc làm có thể gặp gỡ với quản lý trường hợp và chia sẻ thông tin về dịch vụ của họ. </a:t>
            </a:r>
          </a:p>
          <a:p>
            <a:pPr marL="628650" lvl="1" indent="-171450">
              <a:buFont typeface="Arial" panose="020B0604020202020204" pitchFamily="34" charset="0"/>
              <a:buChar char="•"/>
            </a:pPr>
            <a:r>
              <a:rPr lang="vi" dirty="0"/>
              <a:t>Thỏa Thuận Hợp Tác Địa Phương (Local Partnership Agreements, LPA) trong khu vực cung cấp của chúng tôi, trong đó chúng tôi liên kết với DOR, khu học chánh và các đối tác cộng đồng khác để đảm bảo sự chuyển tiếp liền mạch từ trường học và sang việc làm. </a:t>
            </a:r>
          </a:p>
          <a:p>
            <a:pPr marL="628650" lvl="1" indent="-171450">
              <a:buFont typeface="Arial" panose="020B0604020202020204" pitchFamily="34" charset="0"/>
              <a:buChar char="•"/>
            </a:pPr>
            <a:r>
              <a:rPr lang="vi" dirty="0"/>
              <a:t>Dự Án LIFE - Hợp Tác với Cao Đẳng Sierra để xác định các rào cản và tạo ra một lộ trình hợp lý hơn từ trường học đến giáo dục và việc làm. Hội Nghị Thượng Đỉnh LPA</a:t>
            </a:r>
          </a:p>
          <a:p>
            <a:pPr marL="628650" lvl="1" indent="-171450">
              <a:buFont typeface="Arial" panose="020B0604020202020204" pitchFamily="34" charset="0"/>
              <a:buChar char="•"/>
            </a:pPr>
            <a:r>
              <a:rPr lang="vi" dirty="0"/>
              <a:t>Tiếp cận với các nhà cung cấp để tăng cường các dịch vụ CIE/PIP/TDS- CIE/PIP-33, TDS- khoảng 42</a:t>
            </a:r>
          </a:p>
          <a:p>
            <a:pPr marL="628650" lvl="1" indent="-171450">
              <a:buFont typeface="Arial" panose="020B0604020202020204" pitchFamily="34" charset="0"/>
              <a:buChar char="•"/>
            </a:pPr>
            <a:r>
              <a:rPr lang="vi" dirty="0"/>
              <a:t>Hợp tác với Phòng Thương Mại để phát triển quan hệ đối tác với nhà sử dụng lao động - ví dụ như MealPro. </a:t>
            </a:r>
          </a:p>
          <a:p>
            <a:pPr marL="171450" indent="-171450">
              <a:buFont typeface="Arial" panose="020B0604020202020204" pitchFamily="34" charset="0"/>
              <a:buChar char="•"/>
            </a:pPr>
            <a:r>
              <a:rPr lang="vi" b="1" dirty="0"/>
              <a:t>CCP -</a:t>
            </a:r>
            <a:r>
              <a:rPr lang="vi" dirty="0"/>
              <a:t> dịch vụ mới được thiết kế để hỗ trợ khách hàng trong vòng hai năm sau khi tốt nghiệp hoặc trong vòng 5 năm kể từ khi rời khỏi WAP hoặc có mức lương dưới mức tối thiểu. Giới hạn thời gian - để hỗ trợ việc làm. </a:t>
            </a:r>
          </a:p>
          <a:p>
            <a:pPr marL="628650" lvl="1" indent="-171450">
              <a:buFont typeface="Arial" panose="020B0604020202020204" pitchFamily="34" charset="0"/>
              <a:buChar char="•"/>
            </a:pPr>
            <a:r>
              <a:rPr lang="vi" dirty="0"/>
              <a:t>2 đã được triển khai, 6 đang trong quá trình được thực hiện. </a:t>
            </a:r>
          </a:p>
          <a:p>
            <a:pPr marL="171450" lvl="0" indent="-171450">
              <a:buFont typeface="Arial" panose="020B0604020202020204" pitchFamily="34" charset="0"/>
              <a:buChar char="•"/>
            </a:pPr>
            <a:r>
              <a:rPr lang="vi" dirty="0"/>
              <a:t>Năm 2024, ACRC là một trong hai trung tâm khu vực nhận được thêm kinh phí để tăng số CIE lên trên một tỷ lệ nhất định (25%). Kinh phí sẽ được phân bổ cho các nỗ lực tiếp cận cộng đồng nhiều hơn nữa</a:t>
            </a:r>
          </a:p>
          <a:p>
            <a:pPr marL="628650" lvl="1" indent="-171450">
              <a:buFont typeface="Arial" panose="020B0604020202020204" pitchFamily="34" charset="0"/>
              <a:buChar char="•"/>
            </a:pPr>
            <a:endParaRPr lang="vi"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vi"/>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639097"/>
            <a:ext cx="3401961" cy="3686015"/>
          </a:xfrm>
        </p:spPr>
        <p:txBody>
          <a:bodyPr vert="horz" lIns="91440" tIns="45720" rIns="91440" bIns="45720" rtlCol="0">
            <a:normAutofit fontScale="90000"/>
          </a:bodyPr>
          <a:lstStyle/>
          <a:p>
            <a:br>
              <a:rPr lang="en-US" sz="3100" b="1" kern="1200" dirty="0">
                <a:latin typeface="+mj-lt"/>
                <a:ea typeface="+mj-ea"/>
                <a:cs typeface="+mj-cs"/>
              </a:rPr>
            </a:br>
            <a:r>
              <a:rPr lang="vi" sz="3100" b="1" kern="1200" dirty="0">
                <a:latin typeface="+mj-lt"/>
                <a:ea typeface="+mj-ea"/>
                <a:cs typeface="+mj-cs"/>
              </a:rPr>
              <a:t>Trung Tâm Khu Vực Alta California
</a:t>
            </a:r>
            <a:r>
              <a:rPr lang="vi" sz="3100" b="1" kern="1200" dirty="0">
                <a:effectLst/>
                <a:latin typeface="+mj-lt"/>
                <a:ea typeface="+mj-ea"/>
                <a:cs typeface="+mj-cs"/>
              </a:rPr>
              <a:t>Cuối Năm Tài Chính ’22-’24
Báo Cáo về Hợp Đồng Thực Hiện
</a:t>
            </a:r>
            <a:endParaRPr lang="vi"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vi" dirty="0"/>
              <a:t>Quý vị có câu hỏi?</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vi" sz="2400" dirty="0"/>
              <a:t>Jennifer Bloom</a:t>
            </a:r>
          </a:p>
          <a:p>
            <a:r>
              <a:rPr lang="vi" dirty="0"/>
              <a:t>Giám Đốc Dịch Vụ Khách Hàng</a:t>
            </a:r>
          </a:p>
          <a:p>
            <a:r>
              <a:rPr lang="vi" dirty="0"/>
              <a:t>(916) 978-6572</a:t>
            </a:r>
          </a:p>
          <a:p>
            <a:r>
              <a:rPr lang="vi"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4037428" cy="1846659"/>
          </a:xfrm>
          <a:prstGeom prst="rect">
            <a:avLst/>
          </a:prstGeom>
          <a:noFill/>
        </p:spPr>
        <p:txBody>
          <a:bodyPr wrap="square">
            <a:spAutoFit/>
          </a:bodyPr>
          <a:lstStyle/>
          <a:p>
            <a:r>
              <a:rPr lang="vi" sz="2400" dirty="0"/>
              <a:t>Dana Muccular</a:t>
            </a:r>
          </a:p>
          <a:p>
            <a:r>
              <a:rPr lang="vi" dirty="0"/>
              <a:t>Quản Lý Dịch Vụ Khách Hàng, </a:t>
            </a:r>
            <a:br>
              <a:rPr lang="en-US" dirty="0"/>
            </a:br>
            <a:r>
              <a:rPr lang="vi" dirty="0"/>
              <a:t>Đơn Vị Điều Phối</a:t>
            </a:r>
          </a:p>
          <a:p>
            <a:r>
              <a:rPr lang="vi" dirty="0"/>
              <a:t>Dịch Vụ Nâng Cao</a:t>
            </a:r>
          </a:p>
          <a:p>
            <a:r>
              <a:rPr lang="vi" dirty="0"/>
              <a:t>(916) 978-6667 </a:t>
            </a:r>
          </a:p>
          <a:p>
            <a:r>
              <a:rPr lang="vi"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3990535" cy="1292662"/>
          </a:xfrm>
          <a:prstGeom prst="rect">
            <a:avLst/>
          </a:prstGeom>
          <a:noFill/>
        </p:spPr>
        <p:txBody>
          <a:bodyPr wrap="square">
            <a:spAutoFit/>
          </a:bodyPr>
          <a:lstStyle/>
          <a:p>
            <a:r>
              <a:rPr lang="vi" sz="2400" dirty="0"/>
              <a:t>Mechelle Johnson</a:t>
            </a:r>
          </a:p>
          <a:p>
            <a:r>
              <a:rPr lang="vi" dirty="0"/>
              <a:t>Giám Đốc Dịch Vụ Khách Hàng</a:t>
            </a:r>
          </a:p>
          <a:p>
            <a:r>
              <a:rPr lang="vi" dirty="0"/>
              <a:t>(916) 978-6653</a:t>
            </a:r>
          </a:p>
          <a:p>
            <a:r>
              <a:rPr lang="vi"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4104977"/>
            <a:ext cx="3990535" cy="1292662"/>
          </a:xfrm>
          <a:prstGeom prst="rect">
            <a:avLst/>
          </a:prstGeom>
          <a:noFill/>
        </p:spPr>
        <p:txBody>
          <a:bodyPr wrap="square">
            <a:spAutoFit/>
          </a:bodyPr>
          <a:lstStyle/>
          <a:p>
            <a:r>
              <a:rPr lang="vi" sz="2400" dirty="0"/>
              <a:t>Carly Moorman</a:t>
            </a:r>
          </a:p>
          <a:p>
            <a:r>
              <a:rPr lang="vi" dirty="0"/>
              <a:t>Chuyên Viên Việc Làm Khách Hàng</a:t>
            </a:r>
          </a:p>
          <a:p>
            <a:r>
              <a:rPr lang="vi" dirty="0"/>
              <a:t>(916) 290-4183</a:t>
            </a:r>
          </a:p>
          <a:p>
            <a:r>
              <a:rPr lang="vi"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3" name="TextBox 2">
            <a:extLst>
              <a:ext uri="{FF2B5EF4-FFF2-40B4-BE49-F238E27FC236}">
                <a16:creationId xmlns:a16="http://schemas.microsoft.com/office/drawing/2014/main" id="{881A5285-5049-1CAA-E16A-739242A683B6}"/>
              </a:ext>
            </a:extLst>
          </p:cNvPr>
          <p:cNvSpPr txBox="1"/>
          <p:nvPr/>
        </p:nvSpPr>
        <p:spPr>
          <a:xfrm>
            <a:off x="163566" y="484632"/>
            <a:ext cx="7257142" cy="6039260"/>
          </a:xfrm>
          <a:prstGeom prst="rect">
            <a:avLst/>
          </a:prstGeom>
        </p:spPr>
        <p:txBody>
          <a:bodyPr vert="horz" lIns="0" tIns="45720" rIns="0" bIns="45720" rtlCol="0">
            <a:noAutofit/>
          </a:bodyPr>
          <a:lstStyle/>
          <a:p>
            <a:pPr marL="0" indent="0" defTabSz="914400">
              <a:lnSpc>
                <a:spcPct val="90000"/>
              </a:lnSpc>
              <a:buClr>
                <a:schemeClr val="accent1"/>
              </a:buClr>
              <a:buFont typeface="Calibri" panose="020F0502020204030204" pitchFamily="34" charset="0"/>
              <a:buNone/>
            </a:pPr>
            <a:r>
              <a:rPr lang="vi" sz="2800" dirty="0">
                <a:solidFill>
                  <a:srgbClr val="FFFFFF"/>
                </a:solidFill>
                <a:effectLst/>
              </a:rPr>
              <a:t>Hàng năm, Trung Tâm Khu Vực Alta California (ACRC) công bố Hợp Đồng Thực Hiện, cung cấp dữ liệu và tính toán liên quan đến các chủ đề bao gồm nơi khách hàng sinh sống, sự tuân thủ của ACRC với các tiêu chuẩn của Sở Dịch Vụ Phát Triển (DDS), những kết quả ACRC đạt được trong việc giúp khách hàng làm việc cũng như thúc đẩy tiếp cận dịch vụ và công bằng.</a:t>
            </a:r>
          </a:p>
          <a:p>
            <a:pPr marL="0" indent="0" defTabSz="914400">
              <a:lnSpc>
                <a:spcPct val="90000"/>
              </a:lnSpc>
              <a:buClr>
                <a:schemeClr val="accent1"/>
              </a:buClr>
              <a:buFont typeface="Calibri" panose="020F0502020204030204" pitchFamily="34" charset="0"/>
              <a:buNone/>
            </a:pPr>
            <a:endParaRPr lang="vi" sz="1600" dirty="0">
              <a:solidFill>
                <a:srgbClr val="FFFFFF"/>
              </a:solidFill>
            </a:endParaRPr>
          </a:p>
          <a:p>
            <a:pPr marL="0" indent="0" defTabSz="914400">
              <a:lnSpc>
                <a:spcPct val="90000"/>
              </a:lnSpc>
              <a:buClr>
                <a:schemeClr val="accent1"/>
              </a:buClr>
              <a:buFont typeface="Calibri" panose="020F0502020204030204" pitchFamily="34" charset="0"/>
              <a:buNone/>
            </a:pPr>
            <a:endParaRPr lang="vi" sz="1600"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vi" sz="2400" u="sng" dirty="0">
                <a:effectLst/>
                <a:hlinkClick r:id="rId3">
                  <a:extLst>
                    <a:ext uri="{A12FA001-AC4F-418D-AE19-62706E023703}">
                      <ahyp:hlinkClr xmlns:ahyp="http://schemas.microsoft.com/office/drawing/2018/hyperlinkcolor" val="tx"/>
                    </a:ext>
                  </a:extLst>
                </a:hlinkClick>
              </a:rPr>
              <a:t>Báo Cáo Hợp Đồng Thực Hiện của Trung Tâm Khu Vực: Sở Dịch Vụ Phát Triển CA</a:t>
            </a:r>
            <a:endParaRPr lang="vi" sz="24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vi" sz="2400" u="sng" dirty="0">
                <a:effectLst/>
                <a:hlinkClick r:id="rId4">
                  <a:extLst>
                    <a:ext uri="{A12FA001-AC4F-418D-AE19-62706E023703}">
                      <ahyp:hlinkClr xmlns:ahyp="http://schemas.microsoft.com/office/drawing/2018/hyperlinkcolor" val="tx"/>
                    </a:ext>
                  </a:extLst>
                </a:hlinkClick>
              </a:rPr>
              <a:t>Báo Cáo Hợp Đồng Thực Hiện và Báo Cáo Cuối Năm - Trung Tâm Khu Vực Alta California (altaregional.org)</a:t>
            </a:r>
            <a:endParaRPr lang="vi" sz="2400" dirty="0">
              <a:effectLst/>
            </a:endParaRPr>
          </a:p>
          <a:p>
            <a:pPr marL="0" indent="0" defTabSz="914400">
              <a:lnSpc>
                <a:spcPct val="90000"/>
              </a:lnSpc>
              <a:buClr>
                <a:schemeClr val="accent1"/>
              </a:buClr>
              <a:buFont typeface="Calibri" panose="020F0502020204030204" pitchFamily="34" charset="0"/>
              <a:buNone/>
            </a:pPr>
            <a:endParaRPr lang="vi" sz="1600"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extLst>
              <p:ext uri="{D42A27DB-BD31-4B8C-83A1-F6EECF244321}">
                <p14:modId xmlns:p14="http://schemas.microsoft.com/office/powerpoint/2010/main" val="513194822"/>
              </p:ext>
            </p:extLst>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107996"/>
          </a:xfrm>
          <a:prstGeom prst="rect">
            <a:avLst/>
          </a:prstGeom>
          <a:noFill/>
        </p:spPr>
        <p:txBody>
          <a:bodyPr wrap="square">
            <a:spAutoFit/>
          </a:bodyPr>
          <a:lstStyle/>
          <a:p>
            <a:r>
              <a:rPr lang="vi" sz="2400" dirty="0">
                <a:solidFill>
                  <a:schemeClr val="tx1">
                    <a:lumMod val="85000"/>
                    <a:lumOff val="15000"/>
                  </a:schemeClr>
                </a:solidFill>
                <a:effectLst/>
              </a:rPr>
              <a:t>Hãy xem chúng tôi phục vụ những đối tượng nào, những biểu đồ này sẽ cho quý vị biết khách hàng của ACRC là ai và sống ở đâu.  
</a:t>
            </a:r>
            <a:endParaRPr lang="vi"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4904190"/>
            <a:ext cx="11754302" cy="2244693"/>
          </a:xfrm>
        </p:spPr>
        <p:txBody>
          <a:bodyPr vert="horz" lIns="91440" tIns="45720" rIns="91440" bIns="45720" rtlCol="0" anchor="b">
            <a:noAutofit/>
          </a:bodyPr>
          <a:lstStyle/>
          <a:p>
            <a:pPr marL="0" marR="0">
              <a:spcAft>
                <a:spcPts val="800"/>
              </a:spcAft>
            </a:pPr>
            <a:r>
              <a:rPr lang="vi" sz="1800" dirty="0">
                <a:solidFill>
                  <a:srgbClr val="FFFFFF"/>
                </a:solidFill>
                <a:effectLst/>
              </a:rPr>
              <a:t>Biểu đồ này cho quý vị biết năm lĩnh vực mà DDS muốn mỗi trung tâm khu vực tiếp tục cải thiện.
Cột đầu tiên cho quý vị biết ACRC đã hoạt động như thế nào trong kỳ báo cáo gần nhất và cột thứ hai thể hiện kết quả hoạt động của ACRC cuối năm tài chính 2024.
Để so sánh kết quả của ACRC với các trung tâm khu vực khác trong tiểu bang, hãy nhìn vào các con số so với mức trung bình của tiểu bang (ở các cột màu xám).
</a:t>
            </a:r>
            <a:endParaRPr lang="vi" sz="14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1" y="4477575"/>
            <a:ext cx="11919899" cy="1399542"/>
          </a:xfrm>
        </p:spPr>
        <p:txBody>
          <a:bodyPr vert="horz" lIns="91440" tIns="45720" rIns="91440" bIns="45720" rtlCol="0" anchor="b">
            <a:normAutofit fontScale="90000"/>
          </a:bodyPr>
          <a:lstStyle/>
          <a:p>
            <a:pPr marL="0" marR="0">
              <a:spcAft>
                <a:spcPts val="0"/>
              </a:spcAft>
            </a:pPr>
            <a:r>
              <a:rPr lang="vi" sz="2700" dirty="0">
                <a:solidFill>
                  <a:schemeClr val="tx1">
                    <a:lumMod val="85000"/>
                    <a:lumOff val="15000"/>
                  </a:schemeClr>
                </a:solidFill>
                <a:effectLst/>
              </a:rPr>
              <a:t>Khi xem xét phân tích tỷ lệ phần trăm, quý vị sẽ không nhận thấy sự tăng hoặc giảm đáng kể nào trong dữ liệu được trình bày.  Mặc dù không có sự tăng hay giảm đáng kể, ACRC vẫn đang tiếp tục nỗ lực trong việc giảm chênh lệch, tăng khả năng tiếp cận và thúc đẩy sự công bằng thông qua tiếp cận nhắm mục tiêu
</a:t>
            </a:r>
            <a:r>
              <a:rPr lang="vi" sz="2700" i="1" dirty="0">
                <a:solidFill>
                  <a:schemeClr val="tx1">
                    <a:lumMod val="85000"/>
                    <a:lumOff val="15000"/>
                  </a:schemeClr>
                </a:solidFill>
                <a:effectLst/>
              </a:rPr>
              <a:t> </a:t>
            </a:r>
            <a:endParaRPr lang="vi" sz="16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5" name="TextBox 4">
            <a:extLst>
              <a:ext uri="{FF2B5EF4-FFF2-40B4-BE49-F238E27FC236}">
                <a16:creationId xmlns:a16="http://schemas.microsoft.com/office/drawing/2014/main" id="{B049BDD7-3357-5919-5228-843412AEA83D}"/>
              </a:ext>
            </a:extLst>
          </p:cNvPr>
          <p:cNvSpPr txBox="1"/>
          <p:nvPr/>
        </p:nvSpPr>
        <p:spPr>
          <a:xfrm>
            <a:off x="49417" y="38872"/>
            <a:ext cx="10500470" cy="369332"/>
          </a:xfrm>
          <a:prstGeom prst="rect">
            <a:avLst/>
          </a:prstGeom>
          <a:noFill/>
        </p:spPr>
        <p:txBody>
          <a:bodyPr wrap="square">
            <a:spAutoFit/>
          </a:bodyPr>
          <a:lstStyle/>
          <a:p>
            <a:pPr marL="0" marR="0">
              <a:spcBef>
                <a:spcPts val="0"/>
              </a:spcBef>
              <a:spcAft>
                <a:spcPts val="0"/>
              </a:spcAft>
            </a:pPr>
            <a:r>
              <a:rPr lang="vi" sz="1800" i="1" spc="-5" dirty="0">
                <a:effectLst/>
                <a:latin typeface="Roboto" panose="02000000000000000000" pitchFamily="2" charset="0"/>
                <a:ea typeface="Roboto" panose="02000000000000000000" pitchFamily="2" charset="0"/>
                <a:cs typeface="Roboto" panose="02000000000000000000" pitchFamily="2" charset="0"/>
              </a:rPr>
              <a:t>Phần trăm</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tổng</a:t>
            </a:r>
            <a:r>
              <a:rPr lang="vi" sz="1800" i="1"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chi phí</a:t>
            </a:r>
            <a:r>
              <a:rPr lang="vi" sz="1800" i="1"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mua sắm</a:t>
            </a:r>
            <a:r>
              <a:rPr lang="vi" sz="1800" i="1"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dịch vụ</a:t>
            </a:r>
            <a:r>
              <a:rPr lang="vi" sz="1800" i="1" spc="13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hàng năm</a:t>
            </a:r>
            <a:r>
              <a:rPr lang="vi" sz="1800" i="1" spc="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theo</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sắc tộc</a:t>
            </a:r>
            <a:r>
              <a:rPr lang="vi" sz="1800" i="1" spc="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và</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độ</a:t>
            </a:r>
            <a:r>
              <a:rPr lang="vi" sz="1800" i="1"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tuổi</a:t>
            </a:r>
            <a:endParaRPr lang="vi" sz="1800" i="1" dirty="0">
              <a:effectLst/>
              <a:latin typeface="Roboto" panose="02000000000000000000" pitchFamily="2" charset="0"/>
              <a:ea typeface="Roboto" panose="02000000000000000000" pitchFamily="2" charset="0"/>
              <a:cs typeface="Roboto" panose="02000000000000000000" pitchFamily="2"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0865224" cy="369332"/>
          </a:xfrm>
          <a:prstGeom prst="rect">
            <a:avLst/>
          </a:prstGeom>
          <a:noFill/>
        </p:spPr>
        <p:txBody>
          <a:bodyPr wrap="square">
            <a:spAutoFit/>
          </a:bodyPr>
          <a:lstStyle/>
          <a:p>
            <a:pPr marL="0" marR="0">
              <a:spcBef>
                <a:spcPts val="0"/>
              </a:spcBef>
              <a:spcAft>
                <a:spcPts val="0"/>
              </a:spcAft>
            </a:pPr>
            <a:r>
              <a:rPr lang="vi" sz="1800" i="1" spc="-5" dirty="0">
                <a:effectLst/>
                <a:latin typeface="Roboto" panose="02000000000000000000" pitchFamily="2" charset="0"/>
                <a:ea typeface="Roboto" panose="02000000000000000000" pitchFamily="2" charset="0"/>
                <a:cs typeface="Roboto" panose="02000000000000000000" pitchFamily="2" charset="0"/>
              </a:rPr>
              <a:t>Số lượng</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10" dirty="0">
                <a:effectLst/>
                <a:latin typeface="Roboto" panose="02000000000000000000" pitchFamily="2" charset="0"/>
                <a:ea typeface="Roboto" panose="02000000000000000000" pitchFamily="2" charset="0"/>
                <a:cs typeface="Roboto" panose="02000000000000000000" pitchFamily="2" charset="0"/>
              </a:rPr>
              <a:t>và</a:t>
            </a:r>
            <a:r>
              <a:rPr lang="vi" sz="1800" i="1"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phần trăm</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10" dirty="0">
                <a:effectLst/>
                <a:latin typeface="Roboto" panose="02000000000000000000" pitchFamily="2" charset="0"/>
                <a:ea typeface="Roboto" panose="02000000000000000000" pitchFamily="2" charset="0"/>
                <a:cs typeface="Roboto" panose="02000000000000000000" pitchFamily="2" charset="0"/>
              </a:rPr>
              <a:t>những người</a:t>
            </a:r>
            <a:r>
              <a:rPr lang="vi" sz="1800" i="1" spc="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chỉ</a:t>
            </a:r>
            <a:r>
              <a:rPr lang="vi" sz="1800" i="1" spc="1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nhận</a:t>
            </a:r>
            <a:r>
              <a:rPr lang="vi" sz="1800" i="1" spc="18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dịch vụ</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quản lý</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10" dirty="0">
                <a:effectLst/>
                <a:latin typeface="Roboto" panose="02000000000000000000" pitchFamily="2" charset="0"/>
                <a:ea typeface="Roboto" panose="02000000000000000000" pitchFamily="2" charset="0"/>
                <a:cs typeface="Roboto" panose="02000000000000000000" pitchFamily="2" charset="0"/>
              </a:rPr>
              <a:t>trường hợp</a:t>
            </a:r>
            <a:r>
              <a:rPr lang="vi" sz="1800" i="1" spc="5"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theo</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dirty="0">
                <a:effectLst/>
                <a:latin typeface="Roboto" panose="02000000000000000000" pitchFamily="2" charset="0"/>
                <a:ea typeface="Roboto" panose="02000000000000000000" pitchFamily="2" charset="0"/>
                <a:cs typeface="Roboto" panose="02000000000000000000" pitchFamily="2" charset="0"/>
              </a:rPr>
              <a:t>độ tuổi</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và</a:t>
            </a:r>
            <a:r>
              <a:rPr lang="vi" sz="1800" i="1" spc="-10" dirty="0">
                <a:effectLst/>
                <a:latin typeface="Roboto" panose="02000000000000000000" pitchFamily="2" charset="0"/>
                <a:ea typeface="Roboto" panose="02000000000000000000" pitchFamily="2" charset="0"/>
                <a:cs typeface="Roboto" panose="02000000000000000000" pitchFamily="2" charset="0"/>
              </a:rPr>
              <a:t> </a:t>
            </a:r>
            <a:r>
              <a:rPr lang="vi" sz="1800" i="1" spc="-5" dirty="0">
                <a:effectLst/>
                <a:latin typeface="Roboto" panose="02000000000000000000" pitchFamily="2" charset="0"/>
                <a:ea typeface="Roboto" panose="02000000000000000000" pitchFamily="2" charset="0"/>
                <a:cs typeface="Roboto" panose="02000000000000000000" pitchFamily="2" charset="0"/>
              </a:rPr>
              <a:t>dân tộc</a:t>
            </a:r>
            <a:endParaRPr lang="vi" sz="1800" i="1" dirty="0">
              <a:effectLst/>
              <a:latin typeface="Roboto" panose="02000000000000000000" pitchFamily="2" charset="0"/>
              <a:ea typeface="Roboto" panose="02000000000000000000" pitchFamily="2" charset="0"/>
              <a:cs typeface="Roboto" panose="02000000000000000000" pitchFamily="2"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766457"/>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vi" sz="2400" spc="-50" dirty="0">
                <a:solidFill>
                  <a:schemeClr val="tx1">
                    <a:lumMod val="85000"/>
                    <a:lumOff val="15000"/>
                  </a:schemeClr>
                </a:solidFill>
                <a:latin typeface="+mj-lt"/>
                <a:ea typeface="+mj-ea"/>
                <a:cs typeface="+mj-cs"/>
              </a:rPr>
              <a:t>Biểu đồ này cho thấy những kết quả tích cực ACRC đạt được trong việc tăng số lượng việc làm cho khách hàng, so với kết quả trước đây và các con số trên toàn tiểu bang.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vi"/>
          </a:p>
        </p:txBody>
      </p:sp>
      <p:sp>
        <p:nvSpPr>
          <p:cNvPr id="4" name="TextBox 3">
            <a:extLst>
              <a:ext uri="{FF2B5EF4-FFF2-40B4-BE49-F238E27FC236}">
                <a16:creationId xmlns:a16="http://schemas.microsoft.com/office/drawing/2014/main" id="{D956C38B-9D92-C954-15E4-C80BBCB27F42}"/>
              </a:ext>
            </a:extLst>
          </p:cNvPr>
          <p:cNvSpPr txBox="1"/>
          <p:nvPr/>
        </p:nvSpPr>
        <p:spPr>
          <a:xfrm>
            <a:off x="-212780" y="4157245"/>
            <a:ext cx="7379124" cy="329834"/>
          </a:xfrm>
          <a:prstGeom prst="rect">
            <a:avLst/>
          </a:prstGeom>
          <a:noFill/>
        </p:spPr>
        <p:txBody>
          <a:bodyPr wrap="square">
            <a:spAutoFit/>
          </a:bodyPr>
          <a:lstStyle/>
          <a:p>
            <a:pPr algn="ctr" defTabSz="914400">
              <a:lnSpc>
                <a:spcPct val="85000"/>
              </a:lnSpc>
              <a:spcBef>
                <a:spcPct val="0"/>
              </a:spcBef>
              <a:spcAft>
                <a:spcPts val="600"/>
              </a:spcAft>
            </a:pPr>
            <a:r>
              <a:rPr lang="vi" spc="-50" dirty="0">
                <a:solidFill>
                  <a:schemeClr val="tx1">
                    <a:lumMod val="85000"/>
                    <a:lumOff val="15000"/>
                  </a:schemeClr>
                </a:solidFill>
                <a:latin typeface="+mj-lt"/>
                <a:ea typeface="+mj-ea"/>
                <a:cs typeface="+mj-cs"/>
              </a:rPr>
              <a:t>*N/A nghĩa là dưới 20 người đã trả lời khảo sát</a:t>
            </a:r>
            <a:endParaRPr lang="vi"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1292</TotalTime>
  <Words>2768</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Aptos</vt:lpstr>
      <vt:lpstr>Arial</vt:lpstr>
      <vt:lpstr>Calibri</vt:lpstr>
      <vt:lpstr>Calibri Light</vt:lpstr>
      <vt:lpstr>Courier New</vt:lpstr>
      <vt:lpstr>Roboto</vt:lpstr>
      <vt:lpstr>Symbol</vt:lpstr>
      <vt:lpstr>Times New Roman</vt:lpstr>
      <vt:lpstr>Wingdings</vt:lpstr>
      <vt:lpstr>Retrospect</vt:lpstr>
      <vt:lpstr> Trung Tâm Khu Vực Alta California
Cuối Năm Tài Chính ’22-’24
Báo Cáo về Hợp Đồng Thực Hiện
</vt:lpstr>
      <vt:lpstr>PowerPoint Presentation</vt:lpstr>
      <vt:lpstr>PowerPoint Presentation</vt:lpstr>
      <vt:lpstr>PowerPoint Presentation</vt:lpstr>
      <vt:lpstr>Biểu đồ này cho quý vị biết năm lĩnh vực mà DDS muốn mỗi trung tâm khu vực tiếp tục cải thiện.
Cột đầu tiên cho quý vị biết ACRC đã hoạt động như thế nào trong kỳ báo cáo gần nhất và cột thứ hai thể hiện kết quả hoạt động của ACRC cuối năm tài chính 2024.
Để so sánh kết quả của ACRC với các trung tâm khu vực khác trong tiểu bang, hãy nhìn vào các con số so với mức trung bình của tiểu bang (ở các cột màu xám).
</vt:lpstr>
      <vt:lpstr>Khi xem xét phân tích tỷ lệ phần trăm, quý vị sẽ không nhận thấy sự tăng hoặc giảm đáng kể nào trong dữ liệu được trình bày.  Mặc dù không có sự tăng hay giảm đáng kể, ACRC vẫn đang tiếp tục nỗ lực trong việc giảm chênh lệch, tăng khả năng tiếp cận và thúc đẩy sự công bằng thông qua tiếp cận nhắm mục tiêu
 </vt:lpstr>
      <vt:lpstr>PowerPoint Presentation</vt:lpstr>
      <vt:lpstr>PowerPoint Presentation</vt:lpstr>
      <vt:lpstr>PowerPoint Presentation</vt:lpstr>
      <vt:lpstr>Quý vị có câu hỏi?</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Trung Tâm Khu Vực Alta California
Cuối Năm Tài Chính ’22-’24
Báo Cáo về Hợp Đồng Thực Hiện
</dc:title>
  <dc:creator>Carly Shearer</dc:creator>
  <cp:lastModifiedBy>DTP</cp:lastModifiedBy>
  <cp:revision>19</cp:revision>
  <dcterms:created xsi:type="dcterms:W3CDTF">2024-09-23T19:21:37Z</dcterms:created>
  <dcterms:modified xsi:type="dcterms:W3CDTF">2024-10-18T08:59:58Z</dcterms:modified>
</cp:coreProperties>
</file>