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7" r:id="rId1"/>
  </p:sldMasterIdLst>
  <p:notesMasterIdLst>
    <p:notesMasterId r:id="rId12"/>
  </p:notesMasterIdLst>
  <p:sldIdLst>
    <p:sldId id="256" r:id="rId2"/>
    <p:sldId id="263" r:id="rId3"/>
    <p:sldId id="262" r:id="rId4"/>
    <p:sldId id="259" r:id="rId5"/>
    <p:sldId id="260" r:id="rId6"/>
    <p:sldId id="261" r:id="rId7"/>
    <p:sldId id="264" r:id="rId8"/>
    <p:sldId id="265"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86" autoAdjust="0"/>
    <p:restoredTop sz="91803" autoAdjust="0"/>
  </p:normalViewPr>
  <p:slideViewPr>
    <p:cSldViewPr snapToGrid="0">
      <p:cViewPr varScale="1">
        <p:scale>
          <a:sx n="47" d="100"/>
          <a:sy n="47" d="100"/>
        </p:scale>
        <p:origin x="60" y="102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35F030-6580-4E0A-9E79-281BFE605F71}"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tl"/>
        </a:p>
      </dgm:t>
    </dgm:pt>
    <dgm:pt modelId="{EC02F567-AB11-411E-93D0-C36446E9818E}">
      <dgm:prSet/>
      <dgm:spPr/>
      <dgm:t>
        <a:bodyPr/>
        <a:lstStyle/>
        <a:p>
          <a:r>
            <a:rPr lang="tl" dirty="0"/>
            <a:t>Itinatag ng DDS ang mga kontrata sa mga regional center na kinabibilangan ng mga tiyak, nasusukat, mga layunin sa pagganap, na sinusuri ng publiko sa taunang batayan. Alinsunod sa W&amp;I Code seksyon 4629 (f)(1) ang mga Regional Center ay dapat magsagawa ng isang pampublikong pagpupulong, at masaya kaming ipatupad ang kinakailangang ito ngayon.</a:t>
          </a:r>
        </a:p>
      </dgm:t>
    </dgm:pt>
    <dgm:pt modelId="{4A0522E4-3440-42D6-BD81-CD74E1720ABC}" type="parTrans" cxnId="{86546302-019D-4A4D-BA94-AB77C8DB1C92}">
      <dgm:prSet/>
      <dgm:spPr/>
      <dgm:t>
        <a:bodyPr/>
        <a:lstStyle/>
        <a:p>
          <a:endParaRPr lang="tl"/>
        </a:p>
      </dgm:t>
    </dgm:pt>
    <dgm:pt modelId="{44DFD783-E0A9-4BB6-9905-A1646C518F46}" type="sibTrans" cxnId="{86546302-019D-4A4D-BA94-AB77C8DB1C92}">
      <dgm:prSet/>
      <dgm:spPr/>
      <dgm:t>
        <a:bodyPr/>
        <a:lstStyle/>
        <a:p>
          <a:endParaRPr lang="tl"/>
        </a:p>
      </dgm:t>
    </dgm:pt>
    <dgm:pt modelId="{BA5F340B-11AF-4210-84FF-5CB26996632B}" type="pres">
      <dgm:prSet presAssocID="{3335F030-6580-4E0A-9E79-281BFE605F71}" presName="hierChild1" presStyleCnt="0">
        <dgm:presLayoutVars>
          <dgm:chPref val="1"/>
          <dgm:dir/>
          <dgm:animOne val="branch"/>
          <dgm:animLvl val="lvl"/>
          <dgm:resizeHandles/>
        </dgm:presLayoutVars>
      </dgm:prSet>
      <dgm:spPr/>
    </dgm:pt>
    <dgm:pt modelId="{153C98FE-36D0-43BE-8FB9-56D628DC51D8}" type="pres">
      <dgm:prSet presAssocID="{EC02F567-AB11-411E-93D0-C36446E9818E}" presName="hierRoot1" presStyleCnt="0"/>
      <dgm:spPr/>
    </dgm:pt>
    <dgm:pt modelId="{8D5DBBFE-DC80-4EF8-A6A8-E3252CE27578}" type="pres">
      <dgm:prSet presAssocID="{EC02F567-AB11-411E-93D0-C36446E9818E}" presName="composite" presStyleCnt="0"/>
      <dgm:spPr/>
    </dgm:pt>
    <dgm:pt modelId="{2AD5B995-BC0D-4C45-8DB1-DE16C3C73A30}" type="pres">
      <dgm:prSet presAssocID="{EC02F567-AB11-411E-93D0-C36446E9818E}" presName="background" presStyleLbl="node0" presStyleIdx="0" presStyleCnt="1"/>
      <dgm:spPr/>
    </dgm:pt>
    <dgm:pt modelId="{0B77E5C1-9FE2-47C5-AFC3-CDB46B479869}" type="pres">
      <dgm:prSet presAssocID="{EC02F567-AB11-411E-93D0-C36446E9818E}" presName="text" presStyleLbl="fgAcc0" presStyleIdx="0" presStyleCnt="1">
        <dgm:presLayoutVars>
          <dgm:chPref val="3"/>
        </dgm:presLayoutVars>
      </dgm:prSet>
      <dgm:spPr/>
    </dgm:pt>
    <dgm:pt modelId="{5F9E3877-06BF-4299-922D-67DD797774F4}" type="pres">
      <dgm:prSet presAssocID="{EC02F567-AB11-411E-93D0-C36446E9818E}" presName="hierChild2" presStyleCnt="0"/>
      <dgm:spPr/>
    </dgm:pt>
  </dgm:ptLst>
  <dgm:cxnLst>
    <dgm:cxn modelId="{86546302-019D-4A4D-BA94-AB77C8DB1C92}" srcId="{3335F030-6580-4E0A-9E79-281BFE605F71}" destId="{EC02F567-AB11-411E-93D0-C36446E9818E}" srcOrd="0" destOrd="0" parTransId="{4A0522E4-3440-42D6-BD81-CD74E1720ABC}" sibTransId="{44DFD783-E0A9-4BB6-9905-A1646C518F46}"/>
    <dgm:cxn modelId="{69112AED-EB7C-43B3-943E-87B021AD179D}" type="presOf" srcId="{EC02F567-AB11-411E-93D0-C36446E9818E}" destId="{0B77E5C1-9FE2-47C5-AFC3-CDB46B479869}" srcOrd="0" destOrd="0" presId="urn:microsoft.com/office/officeart/2005/8/layout/hierarchy1"/>
    <dgm:cxn modelId="{DA7E40FC-2659-49B4-ACC1-49DDDC24F94A}" type="presOf" srcId="{3335F030-6580-4E0A-9E79-281BFE605F71}" destId="{BA5F340B-11AF-4210-84FF-5CB26996632B}" srcOrd="0" destOrd="0" presId="urn:microsoft.com/office/officeart/2005/8/layout/hierarchy1"/>
    <dgm:cxn modelId="{AF61D9FC-989D-4F1E-B242-D1370C6C820D}" type="presParOf" srcId="{BA5F340B-11AF-4210-84FF-5CB26996632B}" destId="{153C98FE-36D0-43BE-8FB9-56D628DC51D8}" srcOrd="0" destOrd="0" presId="urn:microsoft.com/office/officeart/2005/8/layout/hierarchy1"/>
    <dgm:cxn modelId="{C98E7E6E-7D47-4727-AC9C-7163E45E9ED6}" type="presParOf" srcId="{153C98FE-36D0-43BE-8FB9-56D628DC51D8}" destId="{8D5DBBFE-DC80-4EF8-A6A8-E3252CE27578}" srcOrd="0" destOrd="0" presId="urn:microsoft.com/office/officeart/2005/8/layout/hierarchy1"/>
    <dgm:cxn modelId="{B81F9A3E-A956-474F-912B-46150602F322}" type="presParOf" srcId="{8D5DBBFE-DC80-4EF8-A6A8-E3252CE27578}" destId="{2AD5B995-BC0D-4C45-8DB1-DE16C3C73A30}" srcOrd="0" destOrd="0" presId="urn:microsoft.com/office/officeart/2005/8/layout/hierarchy1"/>
    <dgm:cxn modelId="{1A465B67-51E7-4320-89F1-A529480083EC}" type="presParOf" srcId="{8D5DBBFE-DC80-4EF8-A6A8-E3252CE27578}" destId="{0B77E5C1-9FE2-47C5-AFC3-CDB46B479869}" srcOrd="1" destOrd="0" presId="urn:microsoft.com/office/officeart/2005/8/layout/hierarchy1"/>
    <dgm:cxn modelId="{D55BC671-677A-42B8-8A33-7B49B47C44AA}" type="presParOf" srcId="{153C98FE-36D0-43BE-8FB9-56D628DC51D8}" destId="{5F9E3877-06BF-4299-922D-67DD797774F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D5B995-BC0D-4C45-8DB1-DE16C3C73A30}">
      <dsp:nvSpPr>
        <dsp:cNvPr id="0" name=""/>
        <dsp:cNvSpPr/>
      </dsp:nvSpPr>
      <dsp:spPr>
        <a:xfrm>
          <a:off x="1505807" y="3168"/>
          <a:ext cx="7842796" cy="4980175"/>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77E5C1-9FE2-47C5-AFC3-CDB46B479869}">
      <dsp:nvSpPr>
        <dsp:cNvPr id="0" name=""/>
        <dsp:cNvSpPr/>
      </dsp:nvSpPr>
      <dsp:spPr>
        <a:xfrm>
          <a:off x="2377229" y="831018"/>
          <a:ext cx="7842796" cy="4980175"/>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tl" sz="3300" kern="1200" dirty="0"/>
            <a:t>Itinatag ng DDS ang mga kontrata sa mga regional center na kinabibilangan ng mga tiyak, nasusukat, mga layunin sa pagganap, na sinusuri ng publiko sa taunang batayan. Alinsunod sa W&amp;I Code seksyon 4629 (f)(1) ang mga Regional Center ay dapat magsagawa ng isang pampublikong pagpupulong, at masaya kaming ipatupad ang kinakailangang ito ngayon.</a:t>
          </a:r>
        </a:p>
      </dsp:txBody>
      <dsp:txXfrm>
        <a:off x="2523093" y="976882"/>
        <a:ext cx="7551068" cy="46884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60D1E8-D813-4C64-A2EB-83672CDD71AC}" type="datetimeFigureOut">
              <a:rPr lang="en-US" smtClean="0"/>
              <a:t>10/19/2024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BCD591-A783-4333-B64B-30DBD2987FB9}" type="slidenum">
              <a:rPr lang="en-US" smtClean="0"/>
              <a:t>‹#›</a:t>
            </a:fld>
            <a:endParaRPr lang="en-US"/>
          </a:p>
        </p:txBody>
      </p:sp>
    </p:spTree>
    <p:extLst>
      <p:ext uri="{BB962C8B-B14F-4D97-AF65-F5344CB8AC3E}">
        <p14:creationId xmlns:p14="http://schemas.microsoft.com/office/powerpoint/2010/main" val="3147892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l" dirty="0"/>
              <a:t>Pambungad at Panimula</a:t>
            </a:r>
          </a:p>
        </p:txBody>
      </p:sp>
      <p:sp>
        <p:nvSpPr>
          <p:cNvPr id="4" name="Slide Number Placeholder 3"/>
          <p:cNvSpPr>
            <a:spLocks noGrp="1"/>
          </p:cNvSpPr>
          <p:nvPr>
            <p:ph type="sldNum" sz="quarter" idx="5"/>
          </p:nvPr>
        </p:nvSpPr>
        <p:spPr/>
        <p:txBody>
          <a:bodyPr/>
          <a:lstStyle/>
          <a:p>
            <a:fld id="{BEBCD591-A783-4333-B64B-30DBD2987FB9}" type="slidenum">
              <a:rPr lang="en-US" smtClean="0"/>
              <a:t>1</a:t>
            </a:fld>
            <a:endParaRPr lang="tl"/>
          </a:p>
        </p:txBody>
      </p:sp>
    </p:spTree>
    <p:extLst>
      <p:ext uri="{BB962C8B-B14F-4D97-AF65-F5344CB8AC3E}">
        <p14:creationId xmlns:p14="http://schemas.microsoft.com/office/powerpoint/2010/main" val="3720715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l" dirty="0"/>
              <a:t>Ngayon ay ipapakita at ihahambing namin ang data ng demograpiko, trabaho at Pagbili ng Serbisyo para sa katapusan ng taon 2022 at 2024 na may kaugnayan sa pagtataguyod ng pag-access at pagkakapantay-pantay sa serbisyo. Ang data ay nai-post sa website ng ACRC. I-click ang pangalawang link, kung nais mong mag-access habang nagpupulong.</a:t>
            </a:r>
          </a:p>
        </p:txBody>
      </p:sp>
      <p:sp>
        <p:nvSpPr>
          <p:cNvPr id="4" name="Slide Number Placeholder 3"/>
          <p:cNvSpPr>
            <a:spLocks noGrp="1"/>
          </p:cNvSpPr>
          <p:nvPr>
            <p:ph type="sldNum" sz="quarter" idx="5"/>
          </p:nvPr>
        </p:nvSpPr>
        <p:spPr/>
        <p:txBody>
          <a:bodyPr/>
          <a:lstStyle/>
          <a:p>
            <a:fld id="{BEBCD591-A783-4333-B64B-30DBD2987FB9}" type="slidenum">
              <a:rPr lang="en-US" smtClean="0"/>
              <a:t>2</a:t>
            </a:fld>
            <a:endParaRPr lang="tl"/>
          </a:p>
        </p:txBody>
      </p:sp>
    </p:spTree>
    <p:extLst>
      <p:ext uri="{BB962C8B-B14F-4D97-AF65-F5344CB8AC3E}">
        <p14:creationId xmlns:p14="http://schemas.microsoft.com/office/powerpoint/2010/main" val="619511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l" dirty="0"/>
              <a:t>Pinahahalagahan at umaasa kami sa iyong input!  Ang mga taunang kontrata sa pagganap ay idinisenyo upang matulungan ang mga kliyenteng makamit ang kalidad ng buhay, maabot ang makabuluhang pag-unlad nang higit pa sa kasalukuyang mga baseline, at bumuo ng mga serbisyo at suporta upang matugunan ang mga pangangailangan ng aming mga kliyente. </a:t>
            </a:r>
          </a:p>
          <a:p>
            <a:endParaRPr lang="tl" dirty="0"/>
          </a:p>
        </p:txBody>
      </p:sp>
      <p:sp>
        <p:nvSpPr>
          <p:cNvPr id="4" name="Slide Number Placeholder 3"/>
          <p:cNvSpPr>
            <a:spLocks noGrp="1"/>
          </p:cNvSpPr>
          <p:nvPr>
            <p:ph type="sldNum" sz="quarter" idx="5"/>
          </p:nvPr>
        </p:nvSpPr>
        <p:spPr/>
        <p:txBody>
          <a:bodyPr/>
          <a:lstStyle/>
          <a:p>
            <a:fld id="{BEBCD591-A783-4333-B64B-30DBD2987FB9}" type="slidenum">
              <a:rPr lang="en-US" smtClean="0"/>
              <a:t>3</a:t>
            </a:fld>
            <a:endParaRPr lang="tl"/>
          </a:p>
        </p:txBody>
      </p:sp>
    </p:spTree>
    <p:extLst>
      <p:ext uri="{BB962C8B-B14F-4D97-AF65-F5344CB8AC3E}">
        <p14:creationId xmlns:p14="http://schemas.microsoft.com/office/powerpoint/2010/main" val="2391121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BCD591-A783-4333-B64B-30DBD2987FB9}" type="slidenum">
              <a:rPr lang="en-US" smtClean="0"/>
              <a:t>4</a:t>
            </a:fld>
            <a:endParaRPr lang="en-US"/>
          </a:p>
        </p:txBody>
      </p:sp>
    </p:spTree>
    <p:extLst>
      <p:ext uri="{BB962C8B-B14F-4D97-AF65-F5344CB8AC3E}">
        <p14:creationId xmlns:p14="http://schemas.microsoft.com/office/powerpoint/2010/main" val="3692349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tl" dirty="0"/>
              <a:t>Sa ACRC, nais naming pagbutihan bawat taon, mas paghusayan kaysa sa average ng estado, at matugunan o malampasan ang pamantayan ng DDS. Tulad ng nakikita niyo sa ulat na ito, mahusay ang ginawa ng ACRC mula noong huling panahon ng pag-uulat. </a:t>
            </a:r>
          </a:p>
          <a:p>
            <a:pPr marL="342900" marR="0" lvl="0" indent="-342900">
              <a:lnSpc>
                <a:spcPct val="107000"/>
              </a:lnSpc>
              <a:spcBef>
                <a:spcPts val="0"/>
              </a:spcBef>
              <a:spcAft>
                <a:spcPts val="0"/>
              </a:spcAft>
              <a:buFont typeface="Symbol" panose="05050102010706020507" pitchFamily="18" charset="2"/>
              <a:buChar char=""/>
            </a:pPr>
            <a:endParaRPr lang="tl" dirty="0"/>
          </a:p>
          <a:p>
            <a:pPr marL="342900" marR="0" lvl="0" indent="-342900">
              <a:lnSpc>
                <a:spcPct val="107000"/>
              </a:lnSpc>
              <a:spcBef>
                <a:spcPts val="0"/>
              </a:spcBef>
              <a:spcAft>
                <a:spcPts val="0"/>
              </a:spcAft>
              <a:buFont typeface="Symbol" panose="05050102010706020507" pitchFamily="18" charset="2"/>
              <a:buChar char=""/>
            </a:pPr>
            <a:r>
              <a:rPr lang="tl" dirty="0"/>
              <a:t>Mula noong 2022, mas kaunting mga kliyente ang nakatira sa isang developmental center, at mas maraming mga bata at matatanda ang nakatira sa bahay kasama ang kanilang mga pamilya. Kailangan pa rin nating bawasan ang bilang ng mga kliyenteng naninirahan sa mga developmental center upang matugunan ang average ng estado.</a:t>
            </a:r>
          </a:p>
          <a:p>
            <a:pPr marL="0" marR="0" lvl="0" indent="0">
              <a:lnSpc>
                <a:spcPct val="107000"/>
              </a:lnSpc>
              <a:spcBef>
                <a:spcPts val="0"/>
              </a:spcBef>
              <a:spcAft>
                <a:spcPts val="0"/>
              </a:spcAft>
              <a:buFont typeface="Symbol" panose="05050102010706020507" pitchFamily="18" charset="2"/>
              <a:buNone/>
            </a:pPr>
            <a:endParaRPr lang="tl" dirty="0"/>
          </a:p>
          <a:p>
            <a:pPr marL="171450" marR="0" lvl="0" indent="-171450">
              <a:lnSpc>
                <a:spcPct val="107000"/>
              </a:lnSpc>
              <a:spcBef>
                <a:spcPts val="0"/>
              </a:spcBef>
              <a:spcAft>
                <a:spcPts val="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Developmental Center: Ang ACRC ay patuloy na bumubuo ng mga mapagkukunan sa komunidad (CPP o CRDP Plan) upang ilipat ang mga kliyenteng nangangailangan ng mga espesyal na suporta tulad ng, mga medikal, pag-uugali, porensikong suporta. Anim na bagong (EBCH.CCH. ARFPSHN) mga tuluyan ang kasalukuyang ginagawa.  Jordan Eller (kung gaano karaming mga kliyente ang inilipat mula sa Long-Term Nursing sa isang placement ng komunidad)</a:t>
            </a:r>
          </a:p>
          <a:p>
            <a:pPr marL="0" marR="0" lvl="0" indent="0">
              <a:lnSpc>
                <a:spcPct val="107000"/>
              </a:lnSpc>
              <a:spcBef>
                <a:spcPts val="0"/>
              </a:spcBef>
              <a:spcAft>
                <a:spcPts val="0"/>
              </a:spcAft>
              <a:buFont typeface="Courier New" panose="02070309020205020404" pitchFamily="49" charset="0"/>
              <a:buNone/>
            </a:pPr>
            <a:endParaRPr lang="tl" sz="1200" kern="100" dirty="0">
              <a:effectLst/>
              <a:latin typeface="Arial" panose="020B06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tl" sz="1200" kern="100" dirty="0">
                <a:effectLst/>
                <a:latin typeface="Arial" panose="020B0604020202020204" pitchFamily="34" charset="0"/>
                <a:ea typeface="Aptos" panose="020B0004020202020204" pitchFamily="34" charset="0"/>
                <a:cs typeface="Times New Roman" panose="02020603050405020304" pitchFamily="18" charset="0"/>
              </a:rPr>
              <a:t>Mula 2022, </a:t>
            </a:r>
            <a:r>
              <a:rPr lang="tl" sz="1100" dirty="0"/>
              <a:t>mas maraming bata at matatanda ang nakatira sa bahay kasama ang kanilang mga pamilya</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tl" sz="1200" kern="100" dirty="0">
                <a:effectLst/>
                <a:latin typeface="Arial" panose="020B0604020202020204" pitchFamily="34" charset="0"/>
                <a:ea typeface="Aptos" panose="020B0004020202020204" pitchFamily="34" charset="0"/>
                <a:cs typeface="Times New Roman" panose="02020603050405020304" pitchFamily="18" charset="0"/>
              </a:rPr>
              <a:t>Nakatuon ang ACRC sa pagbibigay ng mga serbisyo sa bahay ng pamilya na may layuning panatilihin ang aming mga kliyente sa bahay kasama ang mga pamilya, kung ito ang kanilang pinili.</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tl" sz="1200" kern="100" dirty="0">
                <a:effectLst/>
                <a:latin typeface="Arial" panose="020B0604020202020204" pitchFamily="34" charset="0"/>
                <a:ea typeface="Aptos" panose="020B0004020202020204" pitchFamily="34" charset="0"/>
                <a:cs typeface="Times New Roman" panose="02020603050405020304" pitchFamily="18" charset="0"/>
              </a:rPr>
              <a:t>Para sa mga bata, kasalukuyan at patuloy na mga inisyatibang susuportahan</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Pagpaplanong nakasentro sa tao</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Pinag-ugnay na Pagpaplano sa Hinaharap</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Interbensyon sa krisis</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Mga serbisyo sa pag-uugali</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Pakikipagtulungan sa Edukasyon</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Pakikipagtulungan sa mga Medi-Cal Managed Care Plan</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Child Welfare – AB2083 work</a:t>
            </a:r>
          </a:p>
          <a:p>
            <a:pPr marL="457200" marR="0" lvl="1" indent="0" algn="l">
              <a:lnSpc>
                <a:spcPct val="107000"/>
              </a:lnSpc>
              <a:spcBef>
                <a:spcPts val="0"/>
              </a:spcBef>
              <a:spcAft>
                <a:spcPts val="0"/>
              </a:spcAft>
              <a:buFontTx/>
              <a:buNone/>
            </a:pPr>
            <a:endParaRPr lang="tl" sz="1200" kern="100" dirty="0">
              <a:effectLst/>
              <a:latin typeface="Arial" panose="020B0604020202020204" pitchFamily="34" charset="0"/>
              <a:ea typeface="Aptos" panose="020B0004020202020204" pitchFamily="34" charset="0"/>
              <a:cs typeface="Times New Roman" panose="02020603050405020304" pitchFamily="18" charset="0"/>
            </a:endParaRPr>
          </a:p>
          <a:p>
            <a:pPr marL="628650" marR="0" lvl="1" indent="-171450" algn="l">
              <a:lnSpc>
                <a:spcPct val="107000"/>
              </a:lnSpc>
              <a:spcBef>
                <a:spcPts val="0"/>
              </a:spcBef>
              <a:spcAft>
                <a:spcPts val="0"/>
              </a:spcAft>
              <a:buFont typeface="Arial" panose="020B0604020202020204" pitchFamily="34" charset="0"/>
              <a:buChar char="•"/>
            </a:pPr>
            <a:r>
              <a:rPr lang="tl" sz="1200" kern="100" dirty="0">
                <a:effectLst/>
                <a:latin typeface="Arial" panose="020B0604020202020204" pitchFamily="34" charset="0"/>
                <a:ea typeface="Aptos" panose="020B0004020202020204" pitchFamily="34" charset="0"/>
                <a:cs typeface="Times New Roman" panose="02020603050405020304" pitchFamily="18" charset="0"/>
              </a:rPr>
              <a:t>Mula 2022 </a:t>
            </a:r>
            <a:r>
              <a:rPr lang="tl" dirty="0"/>
              <a:t>Mas kaunting mga bata at matatanda ang nakatira sa mga malalaking pasilidad. </a:t>
            </a:r>
          </a:p>
          <a:p>
            <a:pPr marL="457200" marR="0" lvl="1" indent="0" algn="l" defTabSz="914400" rtl="0" eaLnBrk="1" fontAlgn="auto" latinLnBrk="0" hangingPunct="1">
              <a:lnSpc>
                <a:spcPct val="107000"/>
              </a:lnSpc>
              <a:spcBef>
                <a:spcPts val="0"/>
              </a:spcBef>
              <a:spcAft>
                <a:spcPts val="0"/>
              </a:spcAft>
              <a:buClrTx/>
              <a:buSzTx/>
              <a:buFontTx/>
              <a:buNone/>
              <a:tabLst/>
              <a:defRPr/>
            </a:pPr>
            <a:r>
              <a:rPr lang="tl" sz="1200" kern="100" dirty="0">
                <a:effectLst/>
                <a:highlight>
                  <a:srgbClr val="FFFF00"/>
                </a:highlight>
                <a:latin typeface="Arial" panose="020B0604020202020204" pitchFamily="34" charset="0"/>
                <a:ea typeface="Aptos" panose="020B0004020202020204" pitchFamily="34" charset="0"/>
                <a:cs typeface="Times New Roman" panose="02020603050405020304" pitchFamily="18" charset="0"/>
              </a:rPr>
              <a:t>Ang ACRC ay may ISANG bata na nakatira sa malaking (6+) pasilidad</a:t>
            </a:r>
          </a:p>
          <a:p>
            <a:pPr marL="628650" marR="0" lvl="1" indent="-17145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lang="tl" sz="1200" kern="100" dirty="0">
                <a:effectLst/>
                <a:highlight>
                  <a:srgbClr val="FFFF00"/>
                </a:highlight>
                <a:latin typeface="Arial" panose="020B0604020202020204" pitchFamily="34" charset="0"/>
                <a:ea typeface="Aptos" panose="020B0004020202020204" pitchFamily="34" charset="0"/>
                <a:cs typeface="Times New Roman" panose="02020603050405020304" pitchFamily="18" charset="0"/>
              </a:rPr>
              <a:t>Bagong GHFPSHN</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lvl="1" indent="0">
              <a:lnSpc>
                <a:spcPct val="107000"/>
              </a:lnSpc>
              <a:spcBef>
                <a:spcPts val="0"/>
              </a:spcBef>
              <a:spcAft>
                <a:spcPts val="0"/>
              </a:spcAft>
              <a:buFont typeface="Wingdings" panose="05000000000000000000" pitchFamily="2" charset="2"/>
              <a:buNone/>
            </a:pPr>
            <a:endParaRPr lang="tl" sz="1200" kern="100" dirty="0">
              <a:effectLst/>
              <a:latin typeface="Arial" panose="020B0604020202020204" pitchFamily="34" charset="0"/>
              <a:ea typeface="Aptos" panose="020B0004020202020204" pitchFamily="34" charset="0"/>
              <a:cs typeface="Times New Roman" panose="02020603050405020304" pitchFamily="18" charset="0"/>
            </a:endParaRPr>
          </a:p>
          <a:p>
            <a:pPr marL="628650" marR="0" lvl="1" indent="-171450">
              <a:lnSpc>
                <a:spcPct val="107000"/>
              </a:lnSpc>
              <a:spcBef>
                <a:spcPts val="0"/>
              </a:spcBef>
              <a:spcAft>
                <a:spcPts val="0"/>
              </a:spcAft>
              <a:buFont typeface="Arial" panose="020B0604020202020204" pitchFamily="34" charset="0"/>
              <a:buChar char="•"/>
            </a:pPr>
            <a:r>
              <a:rPr lang="tl" sz="1100" kern="100" dirty="0">
                <a:effectLst/>
                <a:latin typeface="Aptos" panose="020B0004020202020204" pitchFamily="34" charset="0"/>
                <a:ea typeface="Aptos" panose="020B0004020202020204" pitchFamily="34" charset="0"/>
                <a:cs typeface="Times New Roman" panose="02020603050405020304" pitchFamily="18" charset="0"/>
              </a:rPr>
              <a:t>Mula 2022, mas kaunting mga matatanda ang nakatira sa mga malalaking pasilidad. Ilan ang mayroon tayo?</a:t>
            </a:r>
          </a:p>
          <a:p>
            <a:pPr marL="342900" marR="0" lvl="0" indent="-342900">
              <a:lnSpc>
                <a:spcPct val="107000"/>
              </a:lnSpc>
              <a:spcBef>
                <a:spcPts val="0"/>
              </a:spcBef>
              <a:spcAft>
                <a:spcPts val="0"/>
              </a:spcAft>
              <a:buFont typeface="Symbol" panose="05050102010706020507" pitchFamily="18" charset="2"/>
              <a:buChar char=""/>
            </a:pPr>
            <a:r>
              <a:rPr lang="tl" sz="1200" kern="100" dirty="0">
                <a:effectLst/>
                <a:latin typeface="Arial" panose="020B0604020202020204" pitchFamily="34" charset="0"/>
                <a:ea typeface="Aptos" panose="020B0004020202020204" pitchFamily="34" charset="0"/>
                <a:cs typeface="Times New Roman" panose="02020603050405020304" pitchFamily="18" charset="0"/>
              </a:rPr>
              <a:t>kasalukuyan at patuloy na mga inisyatibang susuportahan</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Pagpaplanong nakasentro sa tao</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Technology pilot</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Mga Serbisyo sa Pag-access sa Pabahay</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Pinag-ugnay na Pagpaplano sa Hinaharap</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Suportadong Pamumuhay </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Mga serbisyo sa interbensyon sa krisis</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Mga serbisyo sa pag-uugali</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Pagtulong ng Coordinated Family Supports sa kliyente at magulang (ipaliwanag na idinisenyo ito upang mapagaan ang pasanin sa mga pamilya at makatulong na bumuo ng plano at kumonekta sa mga pangkaraniwang mapagkukunan</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Pakikipagtulungan sa mga Medi-Cal Managed Care Plan</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tl" sz="1200" kern="100" dirty="0">
                <a:effectLst/>
                <a:latin typeface="Arial" panose="020B0604020202020204" pitchFamily="34" charset="0"/>
                <a:ea typeface="Aptos" panose="020B0004020202020204" pitchFamily="34" charset="0"/>
                <a:cs typeface="Times New Roman" panose="02020603050405020304" pitchFamily="18" charset="0"/>
              </a:rPr>
              <a:t>Mga Inisyatiba para sa Mga Tumatandang Kliyente </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Pagpaplano para sa Paunang Pangangalaga</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DSP Collaborative</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Pakikipag-ugnayan sa mga Stakeholder sa Komunidad</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Disability Housing Alliance</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Mga Ahensyang AAA</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tl" sz="1200" kern="100" dirty="0">
                <a:effectLst/>
                <a:latin typeface="Arial" panose="020B0604020202020204" pitchFamily="34" charset="0"/>
                <a:ea typeface="Aptos" panose="020B0004020202020204" pitchFamily="34" charset="0"/>
                <a:cs typeface="Times New Roman" panose="02020603050405020304" pitchFamily="18" charset="0"/>
              </a:rPr>
              <a:t>Mga Developer ng Pabahay</a:t>
            </a:r>
            <a:endParaRPr lang="tl" sz="11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tl" dirty="0"/>
          </a:p>
        </p:txBody>
      </p:sp>
      <p:sp>
        <p:nvSpPr>
          <p:cNvPr id="4" name="Slide Number Placeholder 3"/>
          <p:cNvSpPr>
            <a:spLocks noGrp="1"/>
          </p:cNvSpPr>
          <p:nvPr>
            <p:ph type="sldNum" sz="quarter" idx="5"/>
          </p:nvPr>
        </p:nvSpPr>
        <p:spPr/>
        <p:txBody>
          <a:bodyPr/>
          <a:lstStyle/>
          <a:p>
            <a:fld id="{BEBCD591-A783-4333-B64B-30DBD2987FB9}" type="slidenum">
              <a:rPr lang="en-US" smtClean="0"/>
              <a:t>5</a:t>
            </a:fld>
            <a:endParaRPr lang="tl"/>
          </a:p>
        </p:txBody>
      </p:sp>
    </p:spTree>
    <p:extLst>
      <p:ext uri="{BB962C8B-B14F-4D97-AF65-F5344CB8AC3E}">
        <p14:creationId xmlns:p14="http://schemas.microsoft.com/office/powerpoint/2010/main" val="4262539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tl" sz="1800" i="1" spc="-5" dirty="0">
                <a:effectLst/>
                <a:latin typeface="Arial" panose="020B0604020202020204" pitchFamily="34" charset="0"/>
                <a:ea typeface="Times New Roman" panose="02020603050405020304" pitchFamily="18" charset="0"/>
              </a:rPr>
              <a:t>Sa pagsusuri sa paghahati ng mga porsyento, mapapansin na walang malaking pagtaas o pagbaba sa datos na kinakatawan.  Bagaman walang malaking pagtaas o pagbaba sa oras na ito, patuloy na itinataguyod ng ACRC ang aming mga pagsisikap sa pagbawas ng pagkakaiba, pagtaas ng access, at pagpapabuti ng equity sa pamamagitan ng mga sumusunod na hakbang:</a:t>
            </a:r>
            <a:endParaRPr lang="tl"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tl" sz="1800" i="1" spc="-5" dirty="0">
                <a:effectLst/>
                <a:latin typeface="Arial" panose="020B0604020202020204" pitchFamily="34" charset="0"/>
                <a:ea typeface="Times New Roman" panose="02020603050405020304" pitchFamily="18" charset="0"/>
              </a:rPr>
              <a:t> </a:t>
            </a:r>
            <a:endParaRPr lang="tl"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Arial" panose="020B0604020202020204" pitchFamily="34" charset="0"/>
              <a:buAutoNum type="arabicPeriod"/>
            </a:pPr>
            <a:r>
              <a:rPr lang="tl" sz="1800" b="1" spc="-5" dirty="0">
                <a:effectLst/>
                <a:latin typeface="Arial" panose="020B0604020202020204" pitchFamily="34" charset="0"/>
                <a:ea typeface="Times New Roman" panose="02020603050405020304" pitchFamily="18" charset="0"/>
              </a:rPr>
              <a:t>Outreach:</a:t>
            </a:r>
            <a:r>
              <a:rPr lang="tl" sz="1800" spc="-5" dirty="0">
                <a:effectLst/>
                <a:latin typeface="Arial" panose="020B0604020202020204" pitchFamily="34" charset="0"/>
                <a:ea typeface="Times New Roman" panose="02020603050405020304" pitchFamily="18" charset="0"/>
              </a:rPr>
              <a:t> Kinilala ng ACRC na kinakailangang makipag-ugnay pa sa iba-iba naming mga komunidad sa lahat ng 10 county sa pamamagitan ng pagsali sa higit pang mga kaganapan sa outreach.  Noong 2022 lumahok ang ACRC sa 37 kaganapan; sa 2023 ang ACRC ay lumahok sa 100 kaganapan; at hanggang Setyembre 2024, ang ACRC ay nakikibahagi sa 97 kaganapan.  Ang aming pakikilahok sa outreach ay sinamahan ng walang iba kundi ang aming iba't ibang kinakatawan na kawani ng ACRC.</a:t>
            </a:r>
            <a:endParaRPr lang="tl" sz="1800" dirty="0">
              <a:effectLst/>
              <a:latin typeface="Times New Roman" panose="02020603050405020304" pitchFamily="18" charset="0"/>
              <a:ea typeface="Times New Roman" panose="02020603050405020304" pitchFamily="18" charset="0"/>
            </a:endParaRPr>
          </a:p>
          <a:p>
            <a:r>
              <a:rPr lang="tl" sz="1800" b="1" spc="-5" dirty="0">
                <a:effectLst/>
                <a:latin typeface="Arial" panose="020B0604020202020204" pitchFamily="34" charset="0"/>
                <a:ea typeface="Times New Roman" panose="02020603050405020304" pitchFamily="18" charset="0"/>
              </a:rPr>
              <a:t>Target na Populasyon na American Indian o Alaska Native/Native Hawaiian o Iba pang mga Pacific Islander:</a:t>
            </a:r>
            <a:r>
              <a:rPr lang="tl" sz="1800" spc="-5" dirty="0">
                <a:effectLst/>
                <a:latin typeface="Arial" panose="020B0604020202020204" pitchFamily="34" charset="0"/>
                <a:ea typeface="Times New Roman" panose="02020603050405020304" pitchFamily="18" charset="0"/>
              </a:rPr>
              <a:t> Sa pagmuni-muni ng aming datos ng POS mula noong </a:t>
            </a:r>
            <a:r>
              <a:rPr lang="tl" sz="1800" spc="-5" baseline="30000" dirty="0">
                <a:effectLst/>
                <a:latin typeface="Arial" panose="020B0604020202020204" pitchFamily="34" charset="0"/>
                <a:ea typeface="Times New Roman" panose="02020603050405020304" pitchFamily="18" charset="0"/>
              </a:rPr>
              <a:t>ika-14</a:t>
            </a:r>
            <a:r>
              <a:rPr lang="tl" sz="1800" spc="-5" dirty="0">
                <a:effectLst/>
                <a:latin typeface="Arial" panose="020B0604020202020204" pitchFamily="34" charset="0"/>
                <a:ea typeface="Times New Roman" panose="02020603050405020304" pitchFamily="18" charset="0"/>
              </a:rPr>
              <a:t> ng Mayo, 2024 na nagsasaad, "</a:t>
            </a:r>
            <a:r>
              <a:rPr lang="tl" sz="1800" dirty="0">
                <a:effectLst/>
                <a:latin typeface="Arial" panose="020B0604020202020204" pitchFamily="34" charset="0"/>
                <a:ea typeface="Times New Roman" panose="02020603050405020304" pitchFamily="18" charset="0"/>
              </a:rPr>
              <a:t>ang American Indian/Alaska Native at Native Hawaiian at iba pang Pacific Islanders ay parehong mas mababa sa isang porsyento ng populasyon ng mga kliyente ng ACRC at gumagastos din ng mas mababa sa isang porsyento ng badyet ng POS,"  - kinikilala namin na mahalaga na masuri pa ang aming tugon bilang isang organisasyon sa naka-target na populasyon na ito, at dagdagan ang aming koneksyon sa paglilingkod sa mga komunidad na ito.  Bilang karagdagan sa pakikibahagi sa outreach, mula noong 2024, ang ACRC ay nagsimulang makisali sa mga pagsisikap tulad ng mga tawag tungkol sa  Tribal Coaching kasama ang California Tribal Families Coalition, upang maging maalam kung paano higit na makisundo sa populasyon, at ang aming Cultural Diversity Specialist ay nagsagawa ng taunang pagbisita sa outreach sa Tribal TANF – Shingle Springs sa Placer County. </a:t>
            </a:r>
            <a:endParaRPr lang="tl" dirty="0"/>
          </a:p>
        </p:txBody>
      </p:sp>
      <p:sp>
        <p:nvSpPr>
          <p:cNvPr id="4" name="Slide Number Placeholder 3"/>
          <p:cNvSpPr>
            <a:spLocks noGrp="1"/>
          </p:cNvSpPr>
          <p:nvPr>
            <p:ph type="sldNum" sz="quarter" idx="5"/>
          </p:nvPr>
        </p:nvSpPr>
        <p:spPr/>
        <p:txBody>
          <a:bodyPr/>
          <a:lstStyle/>
          <a:p>
            <a:fld id="{BEBCD591-A783-4333-B64B-30DBD2987FB9}" type="slidenum">
              <a:rPr lang="en-US" smtClean="0"/>
              <a:t>6</a:t>
            </a:fld>
            <a:endParaRPr lang="tl"/>
          </a:p>
        </p:txBody>
      </p:sp>
    </p:spTree>
    <p:extLst>
      <p:ext uri="{BB962C8B-B14F-4D97-AF65-F5344CB8AC3E}">
        <p14:creationId xmlns:p14="http://schemas.microsoft.com/office/powerpoint/2010/main" val="318349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tl" sz="1800" b="1" dirty="0">
                <a:effectLst/>
                <a:latin typeface="Arial" panose="020B0604020202020204" pitchFamily="34" charset="0"/>
                <a:ea typeface="Times New Roman" panose="02020603050405020304" pitchFamily="18" charset="0"/>
              </a:rPr>
              <a:t>Enhanced Service Coordination Unit (Alinsunod sa POS Data </a:t>
            </a:r>
            <a:r>
              <a:rPr lang="tl" sz="1800" b="1" baseline="30000" dirty="0">
                <a:effectLst/>
                <a:latin typeface="Arial" panose="020B0604020202020204" pitchFamily="34" charset="0"/>
                <a:ea typeface="Times New Roman" panose="02020603050405020304" pitchFamily="18" charset="0"/>
              </a:rPr>
              <a:t>ika-14</a:t>
            </a:r>
            <a:r>
              <a:rPr lang="tl" sz="1800" b="1" dirty="0">
                <a:effectLst/>
                <a:latin typeface="Arial" panose="020B0604020202020204" pitchFamily="34" charset="0"/>
                <a:ea typeface="Times New Roman" panose="02020603050405020304" pitchFamily="18" charset="0"/>
              </a:rPr>
              <a:t> ng Mayo 2024) – Ulitin ang Outreach Efforts:</a:t>
            </a:r>
            <a:endParaRPr lang="tl"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tl" sz="1800" dirty="0">
                <a:effectLst/>
                <a:latin typeface="Arial" panose="020B0604020202020204" pitchFamily="34" charset="0"/>
                <a:ea typeface="Times New Roman" panose="02020603050405020304" pitchFamily="18" charset="0"/>
              </a:rPr>
              <a:t> </a:t>
            </a:r>
            <a:endParaRPr lang="tl"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tl" sz="1800" dirty="0">
                <a:effectLst/>
                <a:latin typeface="Arial" panose="020B0604020202020204" pitchFamily="34" charset="0"/>
                <a:ea typeface="Times New Roman" panose="02020603050405020304" pitchFamily="18" charset="0"/>
              </a:rPr>
              <a:t>"Ang ACRC ay may anim na pinahusay na mga serbisyo ng koordinasyon ng mga kaso. Ang mga espesyal na caseload na ito ay nilikha ng batas noong 2021 at may max na ratio na 1 SC sa 40 kliyente. Ang mga kliyenteng karapat-dapat para sa caseload na ito ay may Low to No POS na nangangahulugang ang gastos para sa kanilang mga serbisyo ay mas mababa sa 2,000 taun-taon at ang mga kliyente na pinaglilingkuran sa yunit na ito ay nagsasalita ng Espanyol, Punjabi o kinikilala bilang Hmong, Russian o African American. Ito ang mga grupo na may pinakamataas na bilang ng mga Low to No POS na kliyente. Ang anim na Enhanced Service Coordination SC ay kumakatawan sa kultura o komunidad na kanilang pinaglilingkuran. Nangangahulugan ito na ang mga Enhanced Service Coordination SC na naglilingkod sa mga indibidwal na nagsasalita ng Espanyol, ay nagsasalita din ng Espanyol. Nilalarawan ng slide na ito, sa pamamagitan ng porsyento, ang mga wika ng mga kliyente at pamilyang tumatanggap ng Enhanced Service Coordination."</a:t>
            </a:r>
          </a:p>
          <a:p>
            <a:pPr marL="342900" marR="0" lvl="0" indent="-342900">
              <a:spcBef>
                <a:spcPts val="0"/>
              </a:spcBef>
              <a:spcAft>
                <a:spcPts val="0"/>
              </a:spcAft>
              <a:buFont typeface="+mj-lt"/>
              <a:buAutoNum type="arabicPeriod"/>
            </a:pPr>
            <a:endParaRPr lang="tl" sz="1800" dirty="0">
              <a:effectLst/>
              <a:latin typeface="Arial" panose="020B0604020202020204" pitchFamily="34" charset="0"/>
              <a:ea typeface="Times New Roman" panose="02020603050405020304" pitchFamily="18" charset="0"/>
            </a:endParaRPr>
          </a:p>
          <a:p>
            <a:pPr marL="342900" marR="0" lvl="0" indent="-342900">
              <a:spcBef>
                <a:spcPts val="0"/>
              </a:spcBef>
              <a:spcAft>
                <a:spcPts val="0"/>
              </a:spcAft>
              <a:buFont typeface="+mj-lt"/>
              <a:buAutoNum type="arabicPeriod"/>
            </a:pPr>
            <a:r>
              <a:rPr lang="tl" sz="1800" dirty="0">
                <a:effectLst/>
                <a:latin typeface="Arial" panose="020B0604020202020204" pitchFamily="34" charset="0"/>
                <a:ea typeface="Times New Roman" panose="02020603050405020304" pitchFamily="18" charset="0"/>
              </a:rPr>
              <a:t>"...Pinayagan ng mga pinababang caseload na magkaroon ng oras ang mga SC na kumpletuhin ang mga personal, quarterly na pagbisita nang personal, at nagkaroon ng oras upang bumuo ng kaugnayan at relasyon. Sa Mas Madalas na pakikipag-ugnayan, ang mga Enhanced Service Coordination SC ay may oras upang magturo at siyasatin ang mga mapagkukunan at intindhin ang mga serbisyo. Kapag mas alam ng mga indibidwal ang tungkol sa mga serbisyo, humihingi sila ng mas maraming serbisyo. Sa ngayon, 293+ na kliyente na ang nagpagsilbihan sa isang Enhanced Service Coordination Caseload."</a:t>
            </a:r>
          </a:p>
          <a:p>
            <a:pPr marL="342900" marR="0" lvl="0" indent="-342900">
              <a:spcBef>
                <a:spcPts val="0"/>
              </a:spcBef>
              <a:spcAft>
                <a:spcPts val="0"/>
              </a:spcAft>
              <a:buFont typeface="+mj-lt"/>
              <a:buAutoNum type="arabicPeriod"/>
            </a:pPr>
            <a:r>
              <a:rPr lang="tl" sz="1800" spc="-5" dirty="0">
                <a:effectLst/>
                <a:latin typeface="Arial" panose="020B0604020202020204" pitchFamily="34" charset="0"/>
                <a:ea typeface="Times New Roman" panose="02020603050405020304" pitchFamily="18" charset="0"/>
                <a:cs typeface="Times New Roman" panose="02020603050405020304" pitchFamily="18" charset="0"/>
              </a:rPr>
              <a:t>Kinikilala din ng ACRC na may mga pagkakataon kung saan ang ilang mga kliyente ay humihiling pa rin na ang mga SC ay maging </a:t>
            </a:r>
            <a:r>
              <a:rPr lang="tl" sz="1800" spc="-5" dirty="0">
                <a:effectLst/>
                <a:latin typeface="Arial" panose="020B0604020202020204" pitchFamily="34" charset="0"/>
                <a:ea typeface="Times New Roman" panose="02020603050405020304" pitchFamily="18" charset="0"/>
              </a:rPr>
              <a:t>“</a:t>
            </a:r>
            <a:r>
              <a:rPr lang="tl" sz="1800" spc="-5" dirty="0">
                <a:effectLst/>
                <a:latin typeface="Arial" panose="020B0604020202020204" pitchFamily="34" charset="0"/>
                <a:ea typeface="Times New Roman" panose="02020603050405020304" pitchFamily="18" charset="0"/>
                <a:cs typeface="Times New Roman" panose="02020603050405020304" pitchFamily="18" charset="0"/>
              </a:rPr>
              <a:t>tagapamamahala ng kaso lamang.</a:t>
            </a:r>
            <a:r>
              <a:rPr lang="tl" sz="1800" spc="-5" dirty="0">
                <a:effectLst/>
                <a:latin typeface="Arial" panose="020B0604020202020204" pitchFamily="34" charset="0"/>
                <a:ea typeface="Times New Roman" panose="02020603050405020304" pitchFamily="18" charset="0"/>
              </a:rPr>
              <a:t>”</a:t>
            </a:r>
            <a:r>
              <a:rPr lang="tl" sz="1800" spc="-5" dirty="0">
                <a:effectLst/>
                <a:latin typeface="Arial" panose="020B0604020202020204" pitchFamily="34" charset="0"/>
                <a:ea typeface="Times New Roman" panose="02020603050405020304" pitchFamily="18" charset="0"/>
                <a:cs typeface="Times New Roman" panose="02020603050405020304" pitchFamily="18" charset="0"/>
              </a:rPr>
              <a:t> Para sa mga kadahilanan na mapangasiwaan ng isang tagapamahala ng kaso </a:t>
            </a:r>
            <a:r>
              <a:rPr lang="tl" sz="1800" spc="-5" dirty="0">
                <a:effectLst/>
                <a:latin typeface="Arial" panose="020B0604020202020204" pitchFamily="34" charset="0"/>
                <a:ea typeface="Times New Roman" panose="02020603050405020304" pitchFamily="18" charset="0"/>
              </a:rPr>
              <a:t>“</a:t>
            </a:r>
            <a:r>
              <a:rPr lang="tl" sz="1800" spc="-5" dirty="0">
                <a:effectLst/>
                <a:latin typeface="Arial" panose="020B0604020202020204" pitchFamily="34" charset="0"/>
                <a:ea typeface="Times New Roman" panose="02020603050405020304" pitchFamily="18" charset="0"/>
                <a:cs typeface="Times New Roman" panose="02020603050405020304" pitchFamily="18" charset="0"/>
              </a:rPr>
              <a:t>Kung sakaling,</a:t>
            </a:r>
            <a:r>
              <a:rPr lang="tl" sz="1800" spc="-5" dirty="0">
                <a:effectLst/>
                <a:latin typeface="Arial" panose="020B0604020202020204" pitchFamily="34" charset="0"/>
                <a:ea typeface="Times New Roman" panose="02020603050405020304" pitchFamily="18" charset="0"/>
              </a:rPr>
              <a:t>”</a:t>
            </a:r>
            <a:r>
              <a:rPr lang="tl" sz="1800" spc="-5" dirty="0">
                <a:effectLst/>
                <a:latin typeface="Arial" panose="020B0604020202020204" pitchFamily="34" charset="0"/>
                <a:ea typeface="Times New Roman" panose="02020603050405020304" pitchFamily="18" charset="0"/>
                <a:cs typeface="Times New Roman" panose="02020603050405020304" pitchFamily="18" charset="0"/>
              </a:rPr>
              <a:t> at/o mga kultural na kaugalian at pangangailangan pa rin ng karagdagang edukasyon sa kung ano ang maaaring gawin ng ACRC para sa mga nasabing kliyente.</a:t>
            </a:r>
            <a:endParaRPr lang="tl"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endParaRPr lang="tl" sz="1800" dirty="0">
              <a:effectLst/>
              <a:latin typeface="Times New Roman" panose="02020603050405020304" pitchFamily="18" charset="0"/>
              <a:ea typeface="Times New Roman" panose="02020603050405020304" pitchFamily="18" charset="0"/>
            </a:endParaRPr>
          </a:p>
          <a:p>
            <a:endParaRPr lang="tl" dirty="0"/>
          </a:p>
        </p:txBody>
      </p:sp>
      <p:sp>
        <p:nvSpPr>
          <p:cNvPr id="4" name="Slide Number Placeholder 3"/>
          <p:cNvSpPr>
            <a:spLocks noGrp="1"/>
          </p:cNvSpPr>
          <p:nvPr>
            <p:ph type="sldNum" sz="quarter" idx="5"/>
          </p:nvPr>
        </p:nvSpPr>
        <p:spPr/>
        <p:txBody>
          <a:bodyPr/>
          <a:lstStyle/>
          <a:p>
            <a:fld id="{BEBCD591-A783-4333-B64B-30DBD2987FB9}" type="slidenum">
              <a:rPr lang="en-US" smtClean="0"/>
              <a:t>7</a:t>
            </a:fld>
            <a:endParaRPr lang="tl"/>
          </a:p>
        </p:txBody>
      </p:sp>
    </p:spTree>
    <p:extLst>
      <p:ext uri="{BB962C8B-B14F-4D97-AF65-F5344CB8AC3E}">
        <p14:creationId xmlns:p14="http://schemas.microsoft.com/office/powerpoint/2010/main" val="338635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l" dirty="0"/>
              <a:t>Mula nang ipinasa ang Employment First noong 2013, ginawang priyoridad ng ACRC ang Competitive Integrated Employment para sa mga kliyente. Nakikita natin ang pagtaas sa average na taunang sahod, na maaaring bahagyang maiugnay sa pagtaas sa minimum na sahod.  Sa data ng EDD, nagkaroon ng pagbaba sa  kalahatan ng konsyumer na may kinitang sahod. Habang wala kaming access kung saan nagmumula ang datos na ito, tiwala kami na ang bilang ng aming mga konsyumer na nakikilahok sa trabaho ay patuloy na tumataas. </a:t>
            </a:r>
          </a:p>
          <a:p>
            <a:endParaRPr lang="tl" dirty="0"/>
          </a:p>
          <a:p>
            <a:r>
              <a:rPr lang="tl" dirty="0"/>
              <a:t>Pupunta sa higit pang impormasyon sa susunod na slide. </a:t>
            </a:r>
          </a:p>
        </p:txBody>
      </p:sp>
      <p:sp>
        <p:nvSpPr>
          <p:cNvPr id="4" name="Slide Number Placeholder 3"/>
          <p:cNvSpPr>
            <a:spLocks noGrp="1"/>
          </p:cNvSpPr>
          <p:nvPr>
            <p:ph type="sldNum" sz="quarter" idx="5"/>
          </p:nvPr>
        </p:nvSpPr>
        <p:spPr/>
        <p:txBody>
          <a:bodyPr/>
          <a:lstStyle/>
          <a:p>
            <a:fld id="{BEBCD591-A783-4333-B64B-30DBD2987FB9}" type="slidenum">
              <a:rPr lang="en-US" smtClean="0"/>
              <a:t>8</a:t>
            </a:fld>
            <a:endParaRPr lang="tl"/>
          </a:p>
        </p:txBody>
      </p:sp>
    </p:spTree>
    <p:extLst>
      <p:ext uri="{BB962C8B-B14F-4D97-AF65-F5344CB8AC3E}">
        <p14:creationId xmlns:p14="http://schemas.microsoft.com/office/powerpoint/2010/main" val="2731857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l" dirty="0"/>
              <a:t>Sa panahon ng 22-23 Taon ng Pananalapi, nakita ng ACRC ang pagtaas sa bilang ng mga konsyumer na nag-access sa Paid Internship Program, pati na rin ang pagtaas sa mga konsyumer na nakamit ang mga posisyong CIE kasunod ng mga Paid Internship. Nagkaroon ng pagtaas sa bilang ng 6 na buwan at 12 buwan na pagbabayad ng mga insentibo ng CIE na binayaran sa mga provider. Ang mga pagbabayad na ito ay para sa mga provider na tumulong sa mga konsyumer na makamit ang mga posisyong CIE at mapanatili ang kanilang mga trabaho sa komunidad para sa nakasaad na mga panahon ng tagumpay. </a:t>
            </a:r>
          </a:p>
          <a:p>
            <a:endParaRPr lang="tl" b="1" dirty="0"/>
          </a:p>
          <a:p>
            <a:pPr marL="171450" indent="-171450">
              <a:buFont typeface="Arial" panose="020B0604020202020204" pitchFamily="34" charset="0"/>
              <a:buChar char="•"/>
            </a:pPr>
            <a:r>
              <a:rPr lang="tl" b="1" dirty="0"/>
              <a:t>Mga hadlang sa pagtugon- </a:t>
            </a:r>
            <a:r>
              <a:rPr lang="tl" dirty="0"/>
              <a:t>ang subminimum na pagsahod ay opisyal na magtatapos sa </a:t>
            </a:r>
            <a:r>
              <a:rPr lang="tl" baseline="30000" dirty="0"/>
              <a:t>ika-1</a:t>
            </a:r>
            <a:r>
              <a:rPr lang="tl" dirty="0"/>
              <a:t> ng Enero, 2025, gayunpaman ang karamihan ng aming mga programa sa catchment area ng ACRC ay unti-unting inaalis ito matagal na. May pag-aalala na ang mga kliyente na ito ay nasa panganib na mawalan ng kanilang trabaho, gayunpaman ang ACRC ay masigasig na nagtatrabaho kasama ang mga pangkat sa pagpaplano upang matiyak na may plano sa paglipat na nahanda para sa lahat ng mga kliyente upang matiyak na ang mga kliyente ay patuloy na may bayad na trabaho. </a:t>
            </a:r>
          </a:p>
          <a:p>
            <a:endParaRPr lang="tl" dirty="0"/>
          </a:p>
          <a:p>
            <a:pPr marL="171450" indent="-171450">
              <a:buFont typeface="Arial" panose="020B0604020202020204" pitchFamily="34" charset="0"/>
              <a:buChar char="•"/>
            </a:pPr>
            <a:r>
              <a:rPr lang="tl" b="1" dirty="0"/>
              <a:t>Outreach efforts- </a:t>
            </a:r>
          </a:p>
          <a:p>
            <a:pPr marL="628650" lvl="1" indent="-171450">
              <a:buFont typeface="Arial" panose="020B0604020202020204" pitchFamily="34" charset="0"/>
              <a:buChar char="•"/>
            </a:pPr>
            <a:r>
              <a:rPr lang="tl" dirty="0"/>
              <a:t>May mga regular na pagsasanay na nakalaan sa Pamamahala ng Kaso sa mga serbisyo sa pagtatrabaho upang malaman nila kung paano pinakamahusay na suportahan ang kanilang mga kliyente. </a:t>
            </a:r>
          </a:p>
          <a:p>
            <a:pPr marL="628650" lvl="1" indent="-171450">
              <a:buFont typeface="Arial" panose="020B0604020202020204" pitchFamily="34" charset="0"/>
              <a:buChar char="•"/>
            </a:pPr>
            <a:r>
              <a:rPr lang="tl" dirty="0"/>
              <a:t>Naglulunsad kami ng taunang mga vendor fair para sa araw at para sa mga employment vendor na makipagkita sa namamahala ng mga kaso upang magbahagi ng impormasyon tungkol sa kanilang mga serbisyo. </a:t>
            </a:r>
          </a:p>
          <a:p>
            <a:pPr marL="628650" lvl="1" indent="-171450">
              <a:buFont typeface="Arial" panose="020B0604020202020204" pitchFamily="34" charset="0"/>
              <a:buChar char="•"/>
            </a:pPr>
            <a:r>
              <a:rPr lang="tl" dirty="0"/>
              <a:t>Local Partnership Agreements (LPA), sa aming catchment area, kung saan kumokonekta kami sa DOR, mga distrito ng paaralan, at iba pang mga kasosyo sa komunidad upang matiyak na may tuluy-tuloy na paglipat mula sa paaralan at sa trabaho. </a:t>
            </a:r>
          </a:p>
          <a:p>
            <a:pPr marL="628650" lvl="1" indent="-171450">
              <a:buFont typeface="Arial" panose="020B0604020202020204" pitchFamily="34" charset="0"/>
              <a:buChar char="•"/>
            </a:pPr>
            <a:r>
              <a:rPr lang="tl" dirty="0"/>
              <a:t>LIFE Project- Pakikipagtulungan sa Sierra College upang matukoy ang mga hadlang at lumikha ng mas streamlined pipeline mula sa paaralan hanggang sa edukasyon hanggang sa trabaho. LPA Summit</a:t>
            </a:r>
          </a:p>
          <a:p>
            <a:pPr marL="628650" lvl="1" indent="-171450">
              <a:buFont typeface="Arial" panose="020B0604020202020204" pitchFamily="34" charset="0"/>
              <a:buChar char="•"/>
            </a:pPr>
            <a:r>
              <a:rPr lang="tl" dirty="0"/>
              <a:t>Outreach sa mga provider upang madagdagan ang mga serbisyong CIE/PIP/TDS - CIE/PIP-33, TDS- mahigit-kumulang 42</a:t>
            </a:r>
          </a:p>
          <a:p>
            <a:pPr marL="628650" lvl="1" indent="-171450">
              <a:buFont typeface="Arial" panose="020B0604020202020204" pitchFamily="34" charset="0"/>
              <a:buChar char="•"/>
            </a:pPr>
            <a:r>
              <a:rPr lang="tl" dirty="0"/>
              <a:t>Pakikipagtulungan sa Chamber of Commerce upang bumuo ng higit pang mga pakikipagtulungan sa trabaho - halimbawa, MealPro. </a:t>
            </a:r>
          </a:p>
          <a:p>
            <a:pPr marL="171450" indent="-171450">
              <a:buFont typeface="Arial" panose="020B0604020202020204" pitchFamily="34" charset="0"/>
              <a:buChar char="•"/>
            </a:pPr>
            <a:r>
              <a:rPr lang="tl" b="1" dirty="0"/>
              <a:t>CCP-</a:t>
            </a:r>
            <a:r>
              <a:rPr lang="tl" dirty="0"/>
              <a:t> bagong serbisyo na idinisenyo upang suportahan ang mga kliyente na magtatapos ng pag-aaral sa loob ng dalawang taon o sa loob ng 5 taon ng pag-alis ng WAP o subminimum na sahod. Limitado ang oras- upang suportahan ang trabaho. </a:t>
            </a:r>
          </a:p>
          <a:p>
            <a:pPr marL="628650" lvl="1" indent="-171450">
              <a:buFont typeface="Arial" panose="020B0604020202020204" pitchFamily="34" charset="0"/>
              <a:buChar char="•"/>
            </a:pPr>
            <a:r>
              <a:rPr lang="tl" dirty="0"/>
              <a:t>2 ibinebenta, 6 sa proseso ng pagbebenta. </a:t>
            </a:r>
          </a:p>
          <a:p>
            <a:pPr marL="171450" lvl="0" indent="-171450">
              <a:buFont typeface="Arial" panose="020B0604020202020204" pitchFamily="34" charset="0"/>
              <a:buChar char="•"/>
            </a:pPr>
            <a:r>
              <a:rPr lang="tl" dirty="0"/>
              <a:t>Sa 2024, ang ACRC ay isa sa dalawang regional center na tumanggap ng dagdag na pondo para sa pagtaas ng CIE nang higit sa tiyak na porsyento (25%). Ilalaan ang pagpopondo sa mga karagdagang pagsisikap sa outreach</a:t>
            </a:r>
          </a:p>
          <a:p>
            <a:pPr marL="628650" lvl="1" indent="-171450">
              <a:buFont typeface="Arial" panose="020B0604020202020204" pitchFamily="34" charset="0"/>
              <a:buChar char="•"/>
            </a:pPr>
            <a:endParaRPr lang="tl" dirty="0"/>
          </a:p>
        </p:txBody>
      </p:sp>
      <p:sp>
        <p:nvSpPr>
          <p:cNvPr id="4" name="Slide Number Placeholder 3"/>
          <p:cNvSpPr>
            <a:spLocks noGrp="1"/>
          </p:cNvSpPr>
          <p:nvPr>
            <p:ph type="sldNum" sz="quarter" idx="5"/>
          </p:nvPr>
        </p:nvSpPr>
        <p:spPr/>
        <p:txBody>
          <a:bodyPr/>
          <a:lstStyle/>
          <a:p>
            <a:fld id="{BEBCD591-A783-4333-B64B-30DBD2987FB9}" type="slidenum">
              <a:rPr lang="en-US" smtClean="0"/>
              <a:t>9</a:t>
            </a:fld>
            <a:endParaRPr lang="tl"/>
          </a:p>
        </p:txBody>
      </p:sp>
    </p:spTree>
    <p:extLst>
      <p:ext uri="{BB962C8B-B14F-4D97-AF65-F5344CB8AC3E}">
        <p14:creationId xmlns:p14="http://schemas.microsoft.com/office/powerpoint/2010/main" val="70161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742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526935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03101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076698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8322F6-1C60-46CF-968C-BC20E470F443}" type="datetimeFigureOut">
              <a:rPr lang="en-US" smtClean="0"/>
              <a:t>10/19/2024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939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8322F6-1C60-46CF-968C-BC20E470F443}" type="datetimeFigureOut">
              <a:rPr lang="en-US" smtClean="0"/>
              <a:t>10/19/2024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1799353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8322F6-1C60-46CF-968C-BC20E470F443}" type="datetimeFigureOut">
              <a:rPr lang="en-US" smtClean="0"/>
              <a:t>10/19/2024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383140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8322F6-1C60-46CF-968C-BC20E470F443}" type="datetimeFigureOut">
              <a:rPr lang="en-US" smtClean="0"/>
              <a:t>10/19/2024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350090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C8322F6-1C60-46CF-968C-BC20E470F443}" type="datetimeFigureOut">
              <a:rPr lang="en-US" smtClean="0"/>
              <a:t>10/19/2024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794991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C8322F6-1C60-46CF-968C-BC20E470F443}" type="datetimeFigureOut">
              <a:rPr lang="en-US" smtClean="0"/>
              <a:t>10/19/2024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EEB83C2-341F-4C28-A243-1C56DDDA54D3}" type="slidenum">
              <a:rPr lang="en-US" smtClean="0"/>
              <a:t>‹#›</a:t>
            </a:fld>
            <a:endParaRPr lang="en-US"/>
          </a:p>
        </p:txBody>
      </p:sp>
    </p:spTree>
    <p:extLst>
      <p:ext uri="{BB962C8B-B14F-4D97-AF65-F5344CB8AC3E}">
        <p14:creationId xmlns:p14="http://schemas.microsoft.com/office/powerpoint/2010/main" val="4094426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8322F6-1C60-46CF-968C-BC20E470F443}" type="datetimeFigureOut">
              <a:rPr lang="en-US" smtClean="0"/>
              <a:t>10/19/2024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419786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C8322F6-1C60-46CF-968C-BC20E470F443}" type="datetimeFigureOut">
              <a:rPr lang="en-US" smtClean="0"/>
              <a:t>10/19/2024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EEB83C2-341F-4C28-A243-1C56DDDA54D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8119327"/>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hyperlink" Target="https://www.dds.ca.gov/transparency/monitoring-reports/regional-centers-annual-performance-and-performance-contract-year-end-reports/" TargetMode="External"/><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3.svg"/><Relationship Id="rId5" Type="http://schemas.openxmlformats.org/officeDocument/2006/relationships/image" Target="../media/image2.png"/><Relationship Id="rId10" Type="http://schemas.openxmlformats.org/officeDocument/2006/relationships/image" Target="../media/image7.svg"/><Relationship Id="rId4" Type="http://schemas.openxmlformats.org/officeDocument/2006/relationships/hyperlink" Target="https://www.altaregional.org/transparency/contracts/performance" TargetMode="External"/><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6B229C7-9B45-4F13-BD80-FF26C310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l"/>
          </a:p>
        </p:txBody>
      </p:sp>
      <p:sp>
        <p:nvSpPr>
          <p:cNvPr id="2" name="Title 1">
            <a:extLst>
              <a:ext uri="{FF2B5EF4-FFF2-40B4-BE49-F238E27FC236}">
                <a16:creationId xmlns:a16="http://schemas.microsoft.com/office/drawing/2014/main" id="{DC83710B-2040-5405-E52B-62C39CB3C879}"/>
              </a:ext>
            </a:extLst>
          </p:cNvPr>
          <p:cNvSpPr>
            <a:spLocks noGrp="1"/>
          </p:cNvSpPr>
          <p:nvPr>
            <p:ph type="ctrTitle"/>
          </p:nvPr>
        </p:nvSpPr>
        <p:spPr>
          <a:xfrm>
            <a:off x="8141110" y="639097"/>
            <a:ext cx="3401961" cy="3686015"/>
          </a:xfrm>
        </p:spPr>
        <p:txBody>
          <a:bodyPr vert="horz" lIns="91440" tIns="45720" rIns="91440" bIns="45720" rtlCol="0">
            <a:normAutofit fontScale="90000"/>
          </a:bodyPr>
          <a:lstStyle/>
          <a:p>
            <a:br>
              <a:rPr lang="en-US" sz="3100" b="1" kern="1200" dirty="0">
                <a:latin typeface="+mj-lt"/>
                <a:ea typeface="+mj-ea"/>
                <a:cs typeface="+mj-cs"/>
              </a:rPr>
            </a:br>
            <a:r>
              <a:rPr lang="tl" sz="3100" b="1" kern="1200" dirty="0">
                <a:latin typeface="+mj-lt"/>
                <a:ea typeface="+mj-ea"/>
                <a:cs typeface="+mj-cs"/>
              </a:rPr>
              <a:t>Alta California Regional Center
</a:t>
            </a:r>
            <a:r>
              <a:rPr lang="tl" sz="3100" b="1" dirty="0"/>
              <a:t>
​F</a:t>
            </a:r>
            <a:r>
              <a:rPr lang="tl" sz="3100" b="1" kern="1200" dirty="0">
                <a:effectLst/>
                <a:latin typeface="+mj-lt"/>
                <a:ea typeface="+mj-ea"/>
                <a:cs typeface="+mj-cs"/>
              </a:rPr>
              <a:t>Y ’22-’24 Katapusan ng TaonPresentasyon sa Kontrata sa Pagganap
</a:t>
            </a:r>
            <a:endParaRPr lang="tl" sz="3100" kern="1200" dirty="0">
              <a:latin typeface="+mj-lt"/>
              <a:ea typeface="+mj-ea"/>
              <a:cs typeface="+mj-cs"/>
            </a:endParaRPr>
          </a:p>
        </p:txBody>
      </p:sp>
      <p:pic>
        <p:nvPicPr>
          <p:cNvPr id="8" name="Picture 7" descr="A logo with a city and mountains in the background&#10;&#10;Description automatically generated">
            <a:extLst>
              <a:ext uri="{FF2B5EF4-FFF2-40B4-BE49-F238E27FC236}">
                <a16:creationId xmlns:a16="http://schemas.microsoft.com/office/drawing/2014/main" id="{70C763C6-6A4B-CDDC-198A-5E70656F23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435" y="640081"/>
            <a:ext cx="6089345" cy="5054156"/>
          </a:xfrm>
          <a:prstGeom prst="rect">
            <a:avLst/>
          </a:prstGeom>
        </p:spPr>
      </p:pic>
      <p:cxnSp>
        <p:nvCxnSpPr>
          <p:cNvPr id="11" name="Straight Connector 10">
            <a:extLst>
              <a:ext uri="{FF2B5EF4-FFF2-40B4-BE49-F238E27FC236}">
                <a16:creationId xmlns:a16="http://schemas.microsoft.com/office/drawing/2014/main" id="{CBFBA6A7-95D6-4239-B14C-C391C9AB0A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4FD99AF6-F027-43A0-A89A-36FCA2C851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sp>
        <p:nvSpPr>
          <p:cNvPr id="14" name="Rectangle 13">
            <a:extLst>
              <a:ext uri="{FF2B5EF4-FFF2-40B4-BE49-F238E27FC236}">
                <a16:creationId xmlns:a16="http://schemas.microsoft.com/office/drawing/2014/main" id="{8A33A5B0-1EE4-4C83-AC98-9F64529406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spTree>
    <p:extLst>
      <p:ext uri="{BB962C8B-B14F-4D97-AF65-F5344CB8AC3E}">
        <p14:creationId xmlns:p14="http://schemas.microsoft.com/office/powerpoint/2010/main" val="949021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C8084-DA8E-09BD-260A-2FFD0D51AB5B}"/>
              </a:ext>
            </a:extLst>
          </p:cNvPr>
          <p:cNvSpPr>
            <a:spLocks noGrp="1"/>
          </p:cNvSpPr>
          <p:nvPr>
            <p:ph type="title"/>
          </p:nvPr>
        </p:nvSpPr>
        <p:spPr/>
        <p:txBody>
          <a:bodyPr/>
          <a:lstStyle/>
          <a:p>
            <a:r>
              <a:rPr lang="tl" dirty="0"/>
              <a:t>Mga Katanungan?</a:t>
            </a:r>
          </a:p>
        </p:txBody>
      </p:sp>
      <p:sp>
        <p:nvSpPr>
          <p:cNvPr id="9" name="TextBox 8">
            <a:extLst>
              <a:ext uri="{FF2B5EF4-FFF2-40B4-BE49-F238E27FC236}">
                <a16:creationId xmlns:a16="http://schemas.microsoft.com/office/drawing/2014/main" id="{307E184F-CDD6-4AF8-4E32-DB842214AECD}"/>
              </a:ext>
            </a:extLst>
          </p:cNvPr>
          <p:cNvSpPr txBox="1"/>
          <p:nvPr/>
        </p:nvSpPr>
        <p:spPr>
          <a:xfrm>
            <a:off x="1097280" y="2136338"/>
            <a:ext cx="4144191" cy="1292662"/>
          </a:xfrm>
          <a:prstGeom prst="rect">
            <a:avLst/>
          </a:prstGeom>
          <a:noFill/>
        </p:spPr>
        <p:txBody>
          <a:bodyPr wrap="square" rtlCol="0">
            <a:spAutoFit/>
          </a:bodyPr>
          <a:lstStyle/>
          <a:p>
            <a:r>
              <a:rPr lang="tl" sz="2400" dirty="0"/>
              <a:t>Jennifer Bloom</a:t>
            </a:r>
          </a:p>
          <a:p>
            <a:r>
              <a:rPr lang="tl" dirty="0"/>
              <a:t>Direktor ng Mga Serbisyo sa Kliyente</a:t>
            </a:r>
          </a:p>
          <a:p>
            <a:r>
              <a:rPr lang="tl" dirty="0"/>
              <a:t>(916) 978-6572</a:t>
            </a:r>
          </a:p>
          <a:p>
            <a:r>
              <a:rPr lang="tl" dirty="0"/>
              <a:t>jbloom@altaregional.org</a:t>
            </a:r>
          </a:p>
        </p:txBody>
      </p:sp>
      <p:sp>
        <p:nvSpPr>
          <p:cNvPr id="11" name="TextBox 10">
            <a:extLst>
              <a:ext uri="{FF2B5EF4-FFF2-40B4-BE49-F238E27FC236}">
                <a16:creationId xmlns:a16="http://schemas.microsoft.com/office/drawing/2014/main" id="{BC12EF54-FC6A-BF17-0742-082B6F9E31A3}"/>
              </a:ext>
            </a:extLst>
          </p:cNvPr>
          <p:cNvSpPr txBox="1"/>
          <p:nvPr/>
        </p:nvSpPr>
        <p:spPr>
          <a:xfrm>
            <a:off x="1097280" y="3827979"/>
            <a:ext cx="4348480" cy="1846659"/>
          </a:xfrm>
          <a:prstGeom prst="rect">
            <a:avLst/>
          </a:prstGeom>
          <a:noFill/>
        </p:spPr>
        <p:txBody>
          <a:bodyPr wrap="square">
            <a:spAutoFit/>
          </a:bodyPr>
          <a:lstStyle/>
          <a:p>
            <a:r>
              <a:rPr lang="tl" sz="2400" dirty="0"/>
              <a:t>Dana Muccular</a:t>
            </a:r>
          </a:p>
          <a:p>
            <a:r>
              <a:rPr lang="tl" dirty="0"/>
              <a:t>Tagapamahala ng Mga Serbisyo sa Kliyente, Pinahusay na Serbisyo</a:t>
            </a:r>
          </a:p>
          <a:p>
            <a:r>
              <a:rPr lang="tl" dirty="0"/>
              <a:t>Yunit ng Koordinasyon</a:t>
            </a:r>
          </a:p>
          <a:p>
            <a:r>
              <a:rPr lang="tl" dirty="0"/>
              <a:t>(916) 978-6667 </a:t>
            </a:r>
          </a:p>
          <a:p>
            <a:r>
              <a:rPr lang="tl" dirty="0"/>
              <a:t>dmuccular@altaregional.org</a:t>
            </a:r>
          </a:p>
        </p:txBody>
      </p:sp>
      <p:sp>
        <p:nvSpPr>
          <p:cNvPr id="13" name="TextBox 12">
            <a:extLst>
              <a:ext uri="{FF2B5EF4-FFF2-40B4-BE49-F238E27FC236}">
                <a16:creationId xmlns:a16="http://schemas.microsoft.com/office/drawing/2014/main" id="{863A9573-2D4D-C26E-8987-5465A079EC18}"/>
              </a:ext>
            </a:extLst>
          </p:cNvPr>
          <p:cNvSpPr txBox="1"/>
          <p:nvPr/>
        </p:nvSpPr>
        <p:spPr>
          <a:xfrm>
            <a:off x="6126480" y="2136338"/>
            <a:ext cx="6098720" cy="1569660"/>
          </a:xfrm>
          <a:prstGeom prst="rect">
            <a:avLst/>
          </a:prstGeom>
          <a:noFill/>
        </p:spPr>
        <p:txBody>
          <a:bodyPr wrap="square">
            <a:spAutoFit/>
          </a:bodyPr>
          <a:lstStyle/>
          <a:p>
            <a:r>
              <a:rPr lang="tl" sz="2400" dirty="0"/>
              <a:t>Mechelle Johnson</a:t>
            </a:r>
          </a:p>
          <a:p>
            <a:r>
              <a:rPr lang="tl" dirty="0"/>
              <a:t>Direktor ng Mga Serbisyo sa Kliyente</a:t>
            </a:r>
          </a:p>
          <a:p>
            <a:r>
              <a:rPr lang="tl" dirty="0"/>
              <a:t>(916) 978-6653</a:t>
            </a:r>
          </a:p>
          <a:p>
            <a:r>
              <a:rPr lang="tl" dirty="0"/>
              <a:t>mjohnson@altaregional.org
</a:t>
            </a:r>
          </a:p>
        </p:txBody>
      </p:sp>
      <p:sp>
        <p:nvSpPr>
          <p:cNvPr id="15" name="TextBox 14">
            <a:extLst>
              <a:ext uri="{FF2B5EF4-FFF2-40B4-BE49-F238E27FC236}">
                <a16:creationId xmlns:a16="http://schemas.microsoft.com/office/drawing/2014/main" id="{5A386589-5905-75FC-8A77-7DA0D23E9EDB}"/>
              </a:ext>
            </a:extLst>
          </p:cNvPr>
          <p:cNvSpPr txBox="1"/>
          <p:nvPr/>
        </p:nvSpPr>
        <p:spPr>
          <a:xfrm>
            <a:off x="6126480" y="4104977"/>
            <a:ext cx="6098720" cy="1569660"/>
          </a:xfrm>
          <a:prstGeom prst="rect">
            <a:avLst/>
          </a:prstGeom>
          <a:noFill/>
        </p:spPr>
        <p:txBody>
          <a:bodyPr wrap="square">
            <a:spAutoFit/>
          </a:bodyPr>
          <a:lstStyle/>
          <a:p>
            <a:r>
              <a:rPr lang="tl" sz="2400" dirty="0"/>
              <a:t>Carly Moorman</a:t>
            </a:r>
          </a:p>
          <a:p>
            <a:r>
              <a:rPr lang="tl" dirty="0"/>
              <a:t>Espesyalista sa Pagtatrabaho ng Kliyente</a:t>
            </a:r>
          </a:p>
          <a:p>
            <a:r>
              <a:rPr lang="tl" dirty="0"/>
              <a:t>(916) 290-4183</a:t>
            </a:r>
          </a:p>
          <a:p>
            <a:r>
              <a:rPr lang="tl" dirty="0"/>
              <a:t>cmoorman@altaregional.org
</a:t>
            </a:r>
          </a:p>
        </p:txBody>
      </p:sp>
    </p:spTree>
    <p:extLst>
      <p:ext uri="{BB962C8B-B14F-4D97-AF65-F5344CB8AC3E}">
        <p14:creationId xmlns:p14="http://schemas.microsoft.com/office/powerpoint/2010/main" val="3624139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17F8F0ED-1919-4700-BC4E-DA7129783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sp>
        <p:nvSpPr>
          <p:cNvPr id="25" name="Rectangle 24">
            <a:extLst>
              <a:ext uri="{FF2B5EF4-FFF2-40B4-BE49-F238E27FC236}">
                <a16:creationId xmlns:a16="http://schemas.microsoft.com/office/drawing/2014/main" id="{8FA924AF-6FB9-45D1-88E6-4DD5ECC66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cxnSp>
        <p:nvCxnSpPr>
          <p:cNvPr id="27" name="Straight Connector 26">
            <a:extLst>
              <a:ext uri="{FF2B5EF4-FFF2-40B4-BE49-F238E27FC236}">
                <a16:creationId xmlns:a16="http://schemas.microsoft.com/office/drawing/2014/main" id="{6BE8B7C3-F34F-4AF7-B941-6C980F4BDF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9" name="Rectangle 28">
            <a:extLst>
              <a:ext uri="{FF2B5EF4-FFF2-40B4-BE49-F238E27FC236}">
                <a16:creationId xmlns:a16="http://schemas.microsoft.com/office/drawing/2014/main" id="{AD35C26D-04F3-493B-AA64-489C1AB2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045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l"/>
          </a:p>
        </p:txBody>
      </p:sp>
      <p:sp>
        <p:nvSpPr>
          <p:cNvPr id="31" name="Rectangle 30">
            <a:extLst>
              <a:ext uri="{FF2B5EF4-FFF2-40B4-BE49-F238E27FC236}">
                <a16:creationId xmlns:a16="http://schemas.microsoft.com/office/drawing/2014/main" id="{D159D48D-53BB-4801-8C97-EC08DF447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7547879"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sp>
        <p:nvSpPr>
          <p:cNvPr id="3" name="TextBox 2">
            <a:extLst>
              <a:ext uri="{FF2B5EF4-FFF2-40B4-BE49-F238E27FC236}">
                <a16:creationId xmlns:a16="http://schemas.microsoft.com/office/drawing/2014/main" id="{881A5285-5049-1CAA-E16A-739242A683B6}"/>
              </a:ext>
            </a:extLst>
          </p:cNvPr>
          <p:cNvSpPr txBox="1"/>
          <p:nvPr/>
        </p:nvSpPr>
        <p:spPr>
          <a:xfrm>
            <a:off x="163566" y="484632"/>
            <a:ext cx="7257142" cy="6039260"/>
          </a:xfrm>
          <a:prstGeom prst="rect">
            <a:avLst/>
          </a:prstGeom>
        </p:spPr>
        <p:txBody>
          <a:bodyPr vert="horz" lIns="0" tIns="45720" rIns="0" bIns="45720" rtlCol="0">
            <a:noAutofit/>
          </a:bodyPr>
          <a:lstStyle/>
          <a:p>
            <a:pPr marL="0" indent="0" defTabSz="914400">
              <a:lnSpc>
                <a:spcPct val="90000"/>
              </a:lnSpc>
              <a:buClr>
                <a:schemeClr val="accent1"/>
              </a:buClr>
              <a:buFont typeface="Calibri" panose="020F0502020204030204" pitchFamily="34" charset="0"/>
              <a:buNone/>
            </a:pPr>
            <a:r>
              <a:rPr lang="tl" sz="2600" dirty="0">
                <a:solidFill>
                  <a:srgbClr val="FFFFFF"/>
                </a:solidFill>
                <a:effectLst/>
              </a:rPr>
              <a:t>Taun-taon, ang Alta California Regional Center (ACRC) ay naglalabas ng Kontrata sa Pagganap na nagbibigay ng data at mga panukala sa mga paksang naglalaman ng kung saan nakatira ang aming mga kliyente, </a:t>
            </a:r>
            <a:br>
              <a:rPr lang="tl" sz="2600" dirty="0">
                <a:solidFill>
                  <a:srgbClr val="FFFFFF"/>
                </a:solidFill>
                <a:effectLst/>
              </a:rPr>
            </a:br>
            <a:r>
              <a:rPr lang="tl" sz="2600" dirty="0">
                <a:solidFill>
                  <a:srgbClr val="FFFFFF"/>
                </a:solidFill>
                <a:effectLst/>
              </a:rPr>
              <a:t>ang pagsunod ng ACRC sa mga pamantayan ng Department of Developmental Services (DDS), kung gaano kahusay ang ginagawa ng ACRC sa pagbibigay ng trabaho sa mga konsyumer, at kung gaano kahusay ang ginagawa ng ACRC sa pagtataguyod ng access at pagkakapantay-pantay sa serbisyo.</a:t>
            </a:r>
          </a:p>
          <a:p>
            <a:pPr marL="0" indent="0" defTabSz="914400">
              <a:lnSpc>
                <a:spcPct val="90000"/>
              </a:lnSpc>
              <a:buClr>
                <a:schemeClr val="accent1"/>
              </a:buClr>
              <a:buFont typeface="Calibri" panose="020F0502020204030204" pitchFamily="34" charset="0"/>
              <a:buNone/>
            </a:pPr>
            <a:endParaRPr lang="tl" sz="2600" dirty="0">
              <a:solidFill>
                <a:srgbClr val="FFFFFF"/>
              </a:solidFill>
            </a:endParaRPr>
          </a:p>
          <a:p>
            <a:pPr marL="0" indent="0" defTabSz="914400">
              <a:lnSpc>
                <a:spcPct val="90000"/>
              </a:lnSpc>
              <a:buClr>
                <a:schemeClr val="accent1"/>
              </a:buClr>
              <a:buFont typeface="Calibri" panose="020F0502020204030204" pitchFamily="34" charset="0"/>
              <a:buNone/>
            </a:pPr>
            <a:endParaRPr lang="tl" sz="2400" dirty="0">
              <a:solidFill>
                <a:srgbClr val="FFFFFF"/>
              </a:solidFill>
            </a:endParaRPr>
          </a:p>
          <a:p>
            <a:pPr marL="0" marR="0" defTabSz="914400">
              <a:lnSpc>
                <a:spcPct val="90000"/>
              </a:lnSpc>
              <a:spcBef>
                <a:spcPts val="0"/>
              </a:spcBef>
              <a:spcAft>
                <a:spcPts val="800"/>
              </a:spcAft>
              <a:buClr>
                <a:schemeClr val="accent1"/>
              </a:buClr>
              <a:buFont typeface="Calibri" panose="020F0502020204030204" pitchFamily="34" charset="0"/>
            </a:pPr>
            <a:r>
              <a:rPr lang="tl" sz="2400" u="sng" dirty="0">
                <a:effectLst/>
                <a:hlinkClick r:id="rId3">
                  <a:extLst>
                    <a:ext uri="{A12FA001-AC4F-418D-AE19-62706E023703}">
                      <ahyp:hlinkClr xmlns:ahyp="http://schemas.microsoft.com/office/drawing/2018/hyperlinkcolor" val="tx"/>
                    </a:ext>
                  </a:extLst>
                </a:hlinkClick>
              </a:rPr>
              <a:t>Mga Ulat sa Kontrata sa Pagganap ng Regional Center: </a:t>
            </a:r>
            <a:br>
              <a:rPr lang="tl" sz="2400" u="sng" dirty="0">
                <a:effectLst/>
                <a:hlinkClick r:id="rId3">
                  <a:extLst>
                    <a:ext uri="{A12FA001-AC4F-418D-AE19-62706E023703}">
                      <ahyp:hlinkClr xmlns:ahyp="http://schemas.microsoft.com/office/drawing/2018/hyperlinkcolor" val="tx"/>
                    </a:ext>
                  </a:extLst>
                </a:hlinkClick>
              </a:rPr>
            </a:br>
            <a:r>
              <a:rPr lang="tl" sz="2400" u="sng" dirty="0">
                <a:effectLst/>
                <a:hlinkClick r:id="rId3">
                  <a:extLst>
                    <a:ext uri="{A12FA001-AC4F-418D-AE19-62706E023703}">
                      <ahyp:hlinkClr xmlns:ahyp="http://schemas.microsoft.com/office/drawing/2018/hyperlinkcolor" val="tx"/>
                    </a:ext>
                  </a:extLst>
                </a:hlinkClick>
              </a:rPr>
              <a:t>CA Department of Developmental Services</a:t>
            </a:r>
            <a:endParaRPr lang="tl" sz="2400" dirty="0">
              <a:effectLst/>
            </a:endParaRPr>
          </a:p>
          <a:p>
            <a:pPr marL="0" marR="0" defTabSz="914400">
              <a:lnSpc>
                <a:spcPct val="90000"/>
              </a:lnSpc>
              <a:spcBef>
                <a:spcPts val="0"/>
              </a:spcBef>
              <a:spcAft>
                <a:spcPts val="800"/>
              </a:spcAft>
              <a:buClr>
                <a:schemeClr val="accent1"/>
              </a:buClr>
              <a:buFont typeface="Calibri" panose="020F0502020204030204" pitchFamily="34" charset="0"/>
            </a:pPr>
            <a:r>
              <a:rPr lang="tl" sz="2400" u="sng" dirty="0">
                <a:effectLst/>
                <a:hlinkClick r:id="rId4">
                  <a:extLst>
                    <a:ext uri="{A12FA001-AC4F-418D-AE19-62706E023703}">
                      <ahyp:hlinkClr xmlns:ahyp="http://schemas.microsoft.com/office/drawing/2018/hyperlinkcolor" val="tx"/>
                    </a:ext>
                  </a:extLst>
                </a:hlinkClick>
              </a:rPr>
              <a:t>Kontrata sa Pagganap at Mga Ulat sa Pagtatapos ng Taon - Alta California Regional Center (altaregional.org)</a:t>
            </a:r>
            <a:endParaRPr lang="tl" sz="2400" dirty="0">
              <a:effectLst/>
            </a:endParaRPr>
          </a:p>
          <a:p>
            <a:pPr marL="0" indent="0" defTabSz="914400">
              <a:lnSpc>
                <a:spcPct val="90000"/>
              </a:lnSpc>
              <a:buClr>
                <a:schemeClr val="accent1"/>
              </a:buClr>
              <a:buFont typeface="Calibri" panose="020F0502020204030204" pitchFamily="34" charset="0"/>
              <a:buNone/>
            </a:pPr>
            <a:endParaRPr lang="tl" sz="2600" dirty="0">
              <a:solidFill>
                <a:srgbClr val="FFFFFF"/>
              </a:solidFill>
              <a:effectLst/>
            </a:endParaRPr>
          </a:p>
        </p:txBody>
      </p:sp>
      <p:sp>
        <p:nvSpPr>
          <p:cNvPr id="33" name="Rectangle 32">
            <a:extLst>
              <a:ext uri="{FF2B5EF4-FFF2-40B4-BE49-F238E27FC236}">
                <a16:creationId xmlns:a16="http://schemas.microsoft.com/office/drawing/2014/main" id="{1969FBEB-B982-49E2-92D1-734B6F7A92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pic>
        <p:nvPicPr>
          <p:cNvPr id="7" name="Graphic 6" descr="Scales of justice with solid fill">
            <a:extLst>
              <a:ext uri="{FF2B5EF4-FFF2-40B4-BE49-F238E27FC236}">
                <a16:creationId xmlns:a16="http://schemas.microsoft.com/office/drawing/2014/main" id="{A28C5508-E8CF-C812-0076-5F839B523A3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015015" y="484631"/>
            <a:ext cx="1748422" cy="1748422"/>
          </a:xfrm>
          <a:prstGeom prst="rect">
            <a:avLst/>
          </a:prstGeom>
        </p:spPr>
      </p:pic>
      <p:sp>
        <p:nvSpPr>
          <p:cNvPr id="35" name="Rectangle 34">
            <a:extLst>
              <a:ext uri="{FF2B5EF4-FFF2-40B4-BE49-F238E27FC236}">
                <a16:creationId xmlns:a16="http://schemas.microsoft.com/office/drawing/2014/main" id="{0E59FA4E-9E80-4AA0-B323-4711DA37E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2361916"/>
            <a:ext cx="464256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l"/>
          </a:p>
        </p:txBody>
      </p:sp>
      <p:pic>
        <p:nvPicPr>
          <p:cNvPr id="11" name="Graphic 10" descr="Cheers with solid fill">
            <a:extLst>
              <a:ext uri="{FF2B5EF4-FFF2-40B4-BE49-F238E27FC236}">
                <a16:creationId xmlns:a16="http://schemas.microsoft.com/office/drawing/2014/main" id="{35C72F45-7845-D973-7F9F-A8524A27425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015015" y="2554787"/>
            <a:ext cx="1748422" cy="1748422"/>
          </a:xfrm>
          <a:prstGeom prst="rect">
            <a:avLst/>
          </a:prstGeom>
        </p:spPr>
      </p:pic>
      <p:sp>
        <p:nvSpPr>
          <p:cNvPr id="37" name="Rectangle 36">
            <a:extLst>
              <a:ext uri="{FF2B5EF4-FFF2-40B4-BE49-F238E27FC236}">
                <a16:creationId xmlns:a16="http://schemas.microsoft.com/office/drawing/2014/main" id="{843D9602-3254-40BA-B292-5BB9CA5B5A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4432072"/>
            <a:ext cx="464256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l"/>
          </a:p>
        </p:txBody>
      </p:sp>
      <p:pic>
        <p:nvPicPr>
          <p:cNvPr id="5" name="Graphic 4" descr="Office worker male with solid fill">
            <a:extLst>
              <a:ext uri="{FF2B5EF4-FFF2-40B4-BE49-F238E27FC236}">
                <a16:creationId xmlns:a16="http://schemas.microsoft.com/office/drawing/2014/main" id="{5F4739A4-BAAE-B163-51D1-3E6518EFCDBD}"/>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15014" y="4624943"/>
            <a:ext cx="1748424" cy="1748424"/>
          </a:xfrm>
          <a:prstGeom prst="rect">
            <a:avLst/>
          </a:prstGeom>
        </p:spPr>
      </p:pic>
    </p:spTree>
    <p:extLst>
      <p:ext uri="{BB962C8B-B14F-4D97-AF65-F5344CB8AC3E}">
        <p14:creationId xmlns:p14="http://schemas.microsoft.com/office/powerpoint/2010/main" val="3045419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extBox 17">
            <a:extLst>
              <a:ext uri="{FF2B5EF4-FFF2-40B4-BE49-F238E27FC236}">
                <a16:creationId xmlns:a16="http://schemas.microsoft.com/office/drawing/2014/main" id="{B7E73BF0-18FC-356F-F46B-7AFF032587ED}"/>
              </a:ext>
            </a:extLst>
          </p:cNvPr>
          <p:cNvGraphicFramePr/>
          <p:nvPr/>
        </p:nvGraphicFramePr>
        <p:xfrm>
          <a:off x="233083" y="424189"/>
          <a:ext cx="11725834" cy="5814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6948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sp>
        <p:nvSpPr>
          <p:cNvPr id="39" name="Rectangle 38">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cxnSp>
        <p:nvCxnSpPr>
          <p:cNvPr id="40" name="Straight Connector 39">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41" name="Rectangle 40">
            <a:extLst>
              <a:ext uri="{FF2B5EF4-FFF2-40B4-BE49-F238E27FC236}">
                <a16:creationId xmlns:a16="http://schemas.microsoft.com/office/drawing/2014/main" id="{26B229C7-9B45-4F13-BD80-FF26C310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l"/>
          </a:p>
        </p:txBody>
      </p:sp>
      <p:cxnSp>
        <p:nvCxnSpPr>
          <p:cNvPr id="42" name="Straight Connector 41">
            <a:extLst>
              <a:ext uri="{FF2B5EF4-FFF2-40B4-BE49-F238E27FC236}">
                <a16:creationId xmlns:a16="http://schemas.microsoft.com/office/drawing/2014/main" id="{CBFBA6A7-95D6-4239-B14C-C391C9AB0A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4FD99AF6-F027-43A0-A89A-36FCA2C851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sp>
        <p:nvSpPr>
          <p:cNvPr id="37" name="Rectangle 36">
            <a:extLst>
              <a:ext uri="{FF2B5EF4-FFF2-40B4-BE49-F238E27FC236}">
                <a16:creationId xmlns:a16="http://schemas.microsoft.com/office/drawing/2014/main" id="{8A33A5B0-1EE4-4C83-AC98-9F64529406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sp>
        <p:nvSpPr>
          <p:cNvPr id="5" name="TextBox 4">
            <a:extLst>
              <a:ext uri="{FF2B5EF4-FFF2-40B4-BE49-F238E27FC236}">
                <a16:creationId xmlns:a16="http://schemas.microsoft.com/office/drawing/2014/main" id="{4C9A84D0-6FA0-8ADA-95D0-E6030C4016D3}"/>
              </a:ext>
            </a:extLst>
          </p:cNvPr>
          <p:cNvSpPr txBox="1"/>
          <p:nvPr/>
        </p:nvSpPr>
        <p:spPr>
          <a:xfrm>
            <a:off x="502023" y="143529"/>
            <a:ext cx="11295529" cy="1107996"/>
          </a:xfrm>
          <a:prstGeom prst="rect">
            <a:avLst/>
          </a:prstGeom>
          <a:noFill/>
        </p:spPr>
        <p:txBody>
          <a:bodyPr wrap="square">
            <a:spAutoFit/>
          </a:bodyPr>
          <a:lstStyle/>
          <a:p>
            <a:r>
              <a:rPr lang="tl" sz="2400" dirty="0">
                <a:solidFill>
                  <a:schemeClr val="tx1">
                    <a:lumMod val="85000"/>
                    <a:lumOff val="15000"/>
                  </a:schemeClr>
                </a:solidFill>
                <a:effectLst/>
              </a:rPr>
              <a:t>Tingnan natin kung sino ang pinaglilingkuran natin, ang mga tsart na ito ang nagsasabi sa inyo kung sino ang mga </a:t>
            </a:r>
            <a:r>
              <a:rPr lang="tl" sz="2400" dirty="0">
                <a:solidFill>
                  <a:schemeClr val="tx1">
                    <a:lumMod val="85000"/>
                    <a:lumOff val="15000"/>
                  </a:schemeClr>
                </a:solidFill>
              </a:rPr>
              <a:t>k</a:t>
            </a:r>
            <a:r>
              <a:rPr lang="tl" sz="2400" dirty="0">
                <a:solidFill>
                  <a:schemeClr val="tx1">
                    <a:lumMod val="85000"/>
                    <a:lumOff val="15000"/>
                  </a:schemeClr>
                </a:solidFill>
                <a:effectLst/>
              </a:rPr>
              <a:t>liyente ng ACRC at kung saan sila nakatira.  
</a:t>
            </a:r>
            <a:endParaRPr lang="tl" dirty="0"/>
          </a:p>
        </p:txBody>
      </p:sp>
      <p:pic>
        <p:nvPicPr>
          <p:cNvPr id="3" name="Picture 2" descr="A collage of pie charts&#10;&#10;Description automatically generated">
            <a:extLst>
              <a:ext uri="{FF2B5EF4-FFF2-40B4-BE49-F238E27FC236}">
                <a16:creationId xmlns:a16="http://schemas.microsoft.com/office/drawing/2014/main" id="{DA737E07-BBA6-2F18-2C6F-9312042605C7}"/>
              </a:ext>
            </a:extLst>
          </p:cNvPr>
          <p:cNvPicPr>
            <a:picLocks noChangeAspect="1"/>
          </p:cNvPicPr>
          <p:nvPr/>
        </p:nvPicPr>
        <p:blipFill>
          <a:blip r:embed="rId3"/>
          <a:stretch>
            <a:fillRect/>
          </a:stretch>
        </p:blipFill>
        <p:spPr>
          <a:xfrm>
            <a:off x="1709976" y="1015691"/>
            <a:ext cx="9274366" cy="5240014"/>
          </a:xfrm>
          <a:prstGeom prst="rect">
            <a:avLst/>
          </a:prstGeom>
        </p:spPr>
      </p:pic>
    </p:spTree>
    <p:extLst>
      <p:ext uri="{BB962C8B-B14F-4D97-AF65-F5344CB8AC3E}">
        <p14:creationId xmlns:p14="http://schemas.microsoft.com/office/powerpoint/2010/main" val="3318726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sp>
        <p:nvSpPr>
          <p:cNvPr id="54" name="Rectangle 53">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cxnSp>
        <p:nvCxnSpPr>
          <p:cNvPr id="56" name="Straight Connector 55">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58" name="Rectangle 57">
            <a:extLst>
              <a:ext uri="{FF2B5EF4-FFF2-40B4-BE49-F238E27FC236}">
                <a16:creationId xmlns:a16="http://schemas.microsoft.com/office/drawing/2014/main" id="{AD52AB10-A2E8-4497-AE97-16F9577E8A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49041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l"/>
          </a:p>
        </p:txBody>
      </p:sp>
      <p:sp>
        <p:nvSpPr>
          <p:cNvPr id="60" name="Rectangle 59">
            <a:extLst>
              <a:ext uri="{FF2B5EF4-FFF2-40B4-BE49-F238E27FC236}">
                <a16:creationId xmlns:a16="http://schemas.microsoft.com/office/drawing/2014/main" id="{B7FBCFF0-6CD1-40C7-9A2F-5CDCE1BA3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sp>
        <p:nvSpPr>
          <p:cNvPr id="2" name="Title 1">
            <a:extLst>
              <a:ext uri="{FF2B5EF4-FFF2-40B4-BE49-F238E27FC236}">
                <a16:creationId xmlns:a16="http://schemas.microsoft.com/office/drawing/2014/main" id="{4B8A1676-8018-52F7-6DA6-6F3E5BE08ABC}"/>
              </a:ext>
            </a:extLst>
          </p:cNvPr>
          <p:cNvSpPr>
            <a:spLocks noGrp="1"/>
          </p:cNvSpPr>
          <p:nvPr>
            <p:ph type="title" idx="4294967295"/>
          </p:nvPr>
        </p:nvSpPr>
        <p:spPr>
          <a:xfrm>
            <a:off x="217276" y="6215423"/>
            <a:ext cx="11754302" cy="827953"/>
          </a:xfrm>
        </p:spPr>
        <p:txBody>
          <a:bodyPr vert="horz" lIns="91440" tIns="45720" rIns="91440" bIns="45720" rtlCol="0" anchor="b">
            <a:noAutofit/>
          </a:bodyPr>
          <a:lstStyle/>
          <a:p>
            <a:pPr marL="0" marR="0">
              <a:spcAft>
                <a:spcPts val="800"/>
              </a:spcAft>
            </a:pPr>
            <a:r>
              <a:rPr lang="tl" sz="1600" dirty="0">
                <a:solidFill>
                  <a:srgbClr val="FFFFFF"/>
                </a:solidFill>
                <a:effectLst/>
              </a:rPr>
              <a:t>Sinasabi sa inyo ng tsart na ito ang limang aspeto kung saan nais ng DDS na patuloy na mapabuti ang bawat regional center.
Sinasabi sa inyo ng unang hanay kung paano ginagawa ng ACRC ang huling panahon ng pag-uulat, at ipinapakita ng pangalawang hanay kung ano ang ginagawa ng ACRC sa pagtatapos ng taon ng pananalapi 2024.
Upang makita kung paano naiiba ang ACRC sa iba pang mga regional center sa estado, ihambing ang mga numero sa mga average ng estado (sa mga shaded na hanay).
</a:t>
            </a:r>
            <a:endParaRPr lang="tl" sz="1600" dirty="0">
              <a:solidFill>
                <a:srgbClr val="FFFFFF"/>
              </a:solidFill>
            </a:endParaRPr>
          </a:p>
        </p:txBody>
      </p:sp>
      <p:pic>
        <p:nvPicPr>
          <p:cNvPr id="5" name="Picture 4" descr="A screen shot of a graph&#10;&#10;Description automatically generated">
            <a:extLst>
              <a:ext uri="{FF2B5EF4-FFF2-40B4-BE49-F238E27FC236}">
                <a16:creationId xmlns:a16="http://schemas.microsoft.com/office/drawing/2014/main" id="{9CDC3EC5-5B76-E59E-4AC0-54969CA4B5D9}"/>
              </a:ext>
            </a:extLst>
          </p:cNvPr>
          <p:cNvPicPr>
            <a:picLocks noChangeAspect="1"/>
          </p:cNvPicPr>
          <p:nvPr/>
        </p:nvPicPr>
        <p:blipFill>
          <a:blip r:embed="rId3"/>
          <a:stretch>
            <a:fillRect/>
          </a:stretch>
        </p:blipFill>
        <p:spPr>
          <a:xfrm>
            <a:off x="1460116" y="556440"/>
            <a:ext cx="9268622" cy="3916319"/>
          </a:xfrm>
          <a:prstGeom prst="rect">
            <a:avLst/>
          </a:prstGeom>
        </p:spPr>
      </p:pic>
      <p:sp>
        <p:nvSpPr>
          <p:cNvPr id="62" name="Rectangle 61">
            <a:extLst>
              <a:ext uri="{FF2B5EF4-FFF2-40B4-BE49-F238E27FC236}">
                <a16:creationId xmlns:a16="http://schemas.microsoft.com/office/drawing/2014/main" id="{3FB0B787-E713-4BAC-9EB2-9EDF781DF8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spTree>
    <p:extLst>
      <p:ext uri="{BB962C8B-B14F-4D97-AF65-F5344CB8AC3E}">
        <p14:creationId xmlns:p14="http://schemas.microsoft.com/office/powerpoint/2010/main" val="1339797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sp>
        <p:nvSpPr>
          <p:cNvPr id="23" name="Rectangle 22">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cxnSp>
        <p:nvCxnSpPr>
          <p:cNvPr id="24" name="Straight Connector 23">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5" name="Rectangle 24">
            <a:extLst>
              <a:ext uri="{FF2B5EF4-FFF2-40B4-BE49-F238E27FC236}">
                <a16:creationId xmlns:a16="http://schemas.microsoft.com/office/drawing/2014/main" id="{9E085669-B98A-4058-A3EE-9CDCCD8CF8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l"/>
          </a:p>
        </p:txBody>
      </p:sp>
      <p:sp>
        <p:nvSpPr>
          <p:cNvPr id="3" name="Title 2">
            <a:extLst>
              <a:ext uri="{FF2B5EF4-FFF2-40B4-BE49-F238E27FC236}">
                <a16:creationId xmlns:a16="http://schemas.microsoft.com/office/drawing/2014/main" id="{411FC385-83D3-3C50-FF93-5BA120C50B51}"/>
              </a:ext>
            </a:extLst>
          </p:cNvPr>
          <p:cNvSpPr>
            <a:spLocks noGrp="1"/>
          </p:cNvSpPr>
          <p:nvPr>
            <p:ph type="title"/>
          </p:nvPr>
        </p:nvSpPr>
        <p:spPr>
          <a:xfrm>
            <a:off x="272101" y="4286458"/>
            <a:ext cx="11573623" cy="1662951"/>
          </a:xfrm>
        </p:spPr>
        <p:txBody>
          <a:bodyPr vert="horz" lIns="91440" tIns="45720" rIns="91440" bIns="45720" rtlCol="0" anchor="b">
            <a:normAutofit fontScale="90000"/>
          </a:bodyPr>
          <a:lstStyle/>
          <a:p>
            <a:pPr marL="0" marR="0">
              <a:spcAft>
                <a:spcPts val="0"/>
              </a:spcAft>
            </a:pPr>
            <a:r>
              <a:rPr lang="tl" sz="2700" dirty="0">
                <a:solidFill>
                  <a:schemeClr val="tx1">
                    <a:lumMod val="85000"/>
                    <a:lumOff val="15000"/>
                  </a:schemeClr>
                </a:solidFill>
                <a:effectLst/>
              </a:rPr>
              <a:t>Sa pagsusuri sa paghahati ng mga porsyento, mapapansin na walang malaking pagtaas o pagbaba sa datos na kinakatawan.  Bagaman walang malaking pagtaas o pagbaba, patuloy na itinataguyod ng ACRC ang aming mga pagsisikap sa pagbawas ng pagkakaiba, pagtaas ng access, at pagpapabuti ng equity sa pamamagitan ng naka-target na outreach
</a:t>
            </a:r>
            <a:r>
              <a:rPr lang="tl" sz="2700" i="1" dirty="0">
                <a:solidFill>
                  <a:schemeClr val="tx1">
                    <a:lumMod val="85000"/>
                    <a:lumOff val="15000"/>
                  </a:schemeClr>
                </a:solidFill>
                <a:effectLst/>
              </a:rPr>
              <a:t> </a:t>
            </a:r>
            <a:endParaRPr lang="tl" sz="1600" dirty="0">
              <a:solidFill>
                <a:schemeClr val="tx1">
                  <a:lumMod val="85000"/>
                  <a:lumOff val="15000"/>
                </a:schemeClr>
              </a:solidFill>
            </a:endParaRPr>
          </a:p>
        </p:txBody>
      </p:sp>
      <p:cxnSp>
        <p:nvCxnSpPr>
          <p:cNvPr id="26" name="Straight Connector 25">
            <a:extLst>
              <a:ext uri="{FF2B5EF4-FFF2-40B4-BE49-F238E27FC236}">
                <a16:creationId xmlns:a16="http://schemas.microsoft.com/office/drawing/2014/main" id="{73A7C6B8-4726-4319-8661-22605DA41E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1086" y="5618770"/>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469B4FDC-9532-4F57-AE3F-2E0DE717C1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sp>
        <p:nvSpPr>
          <p:cNvPr id="28" name="Rectangle 27">
            <a:extLst>
              <a:ext uri="{FF2B5EF4-FFF2-40B4-BE49-F238E27FC236}">
                <a16:creationId xmlns:a16="http://schemas.microsoft.com/office/drawing/2014/main" id="{BB5D465D-4A19-4A72-8D6D-9CEEC1DFA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sp>
        <p:nvSpPr>
          <p:cNvPr id="5" name="TextBox 4">
            <a:extLst>
              <a:ext uri="{FF2B5EF4-FFF2-40B4-BE49-F238E27FC236}">
                <a16:creationId xmlns:a16="http://schemas.microsoft.com/office/drawing/2014/main" id="{B049BDD7-3357-5919-5228-843412AEA83D}"/>
              </a:ext>
            </a:extLst>
          </p:cNvPr>
          <p:cNvSpPr txBox="1"/>
          <p:nvPr/>
        </p:nvSpPr>
        <p:spPr>
          <a:xfrm>
            <a:off x="49416" y="38872"/>
            <a:ext cx="11573623" cy="369332"/>
          </a:xfrm>
          <a:prstGeom prst="rect">
            <a:avLst/>
          </a:prstGeom>
          <a:noFill/>
        </p:spPr>
        <p:txBody>
          <a:bodyPr wrap="square">
            <a:spAutoFit/>
          </a:bodyPr>
          <a:lstStyle/>
          <a:p>
            <a:pPr marL="0" marR="0">
              <a:spcBef>
                <a:spcPts val="0"/>
              </a:spcBef>
              <a:spcAft>
                <a:spcPts val="0"/>
              </a:spcAft>
            </a:pPr>
            <a:r>
              <a:rPr lang="tl" sz="1800" i="1" spc="-5" dirty="0">
                <a:effectLst/>
                <a:latin typeface="Arial" panose="020B0604020202020204" pitchFamily="34" charset="0"/>
                <a:ea typeface="Arial" panose="020B0604020202020204" pitchFamily="34" charset="0"/>
              </a:rPr>
              <a:t>Porsyento </a:t>
            </a:r>
            <a:r>
              <a:rPr lang="tl" sz="1800" i="1" spc="-10" dirty="0">
                <a:effectLst/>
                <a:latin typeface="Arial" panose="020B0604020202020204" pitchFamily="34" charset="0"/>
                <a:ea typeface="Arial" panose="020B0604020202020204" pitchFamily="34" charset="0"/>
              </a:rPr>
              <a:t>ng</a:t>
            </a:r>
            <a:r>
              <a:rPr lang="tl" sz="1800" i="1" spc="10" dirty="0">
                <a:effectLst/>
                <a:latin typeface="Arial" panose="020B0604020202020204" pitchFamily="34" charset="0"/>
                <a:ea typeface="Arial" panose="020B0604020202020204" pitchFamily="34" charset="0"/>
              </a:rPr>
              <a:t> </a:t>
            </a:r>
            <a:r>
              <a:rPr lang="tl" sz="1800" i="1" spc="-5" dirty="0">
                <a:effectLst/>
                <a:latin typeface="Arial" panose="020B0604020202020204" pitchFamily="34" charset="0"/>
                <a:ea typeface="Arial" panose="020B0604020202020204" pitchFamily="34" charset="0"/>
              </a:rPr>
              <a:t>kabuuang</a:t>
            </a:r>
            <a:r>
              <a:rPr lang="tl" sz="1800" i="1" dirty="0">
                <a:effectLst/>
                <a:latin typeface="Arial" panose="020B0604020202020204" pitchFamily="34" charset="0"/>
                <a:ea typeface="Arial" panose="020B0604020202020204" pitchFamily="34" charset="0"/>
              </a:rPr>
              <a:t> </a:t>
            </a:r>
            <a:r>
              <a:rPr lang="tl" sz="1800" i="1" spc="-5" dirty="0">
                <a:effectLst/>
                <a:latin typeface="Arial" panose="020B0604020202020204" pitchFamily="34" charset="0"/>
                <a:ea typeface="Arial" panose="020B0604020202020204" pitchFamily="34" charset="0"/>
              </a:rPr>
              <a:t>taunang</a:t>
            </a:r>
            <a:r>
              <a:rPr lang="tl" sz="1800" i="1" dirty="0">
                <a:effectLst/>
                <a:latin typeface="Arial" panose="020B0604020202020204" pitchFamily="34" charset="0"/>
                <a:ea typeface="Arial" panose="020B0604020202020204" pitchFamily="34" charset="0"/>
              </a:rPr>
              <a:t> </a:t>
            </a:r>
            <a:r>
              <a:rPr lang="tl" sz="1800" i="1" spc="-5" dirty="0">
                <a:effectLst/>
                <a:latin typeface="Arial" panose="020B0604020202020204" pitchFamily="34" charset="0"/>
                <a:ea typeface="Arial" panose="020B0604020202020204" pitchFamily="34" charset="0"/>
              </a:rPr>
              <a:t>pagbili</a:t>
            </a:r>
            <a:r>
              <a:rPr lang="tl" sz="1800" i="1" dirty="0">
                <a:effectLst/>
                <a:latin typeface="Arial" panose="020B0604020202020204" pitchFamily="34" charset="0"/>
                <a:ea typeface="Arial" panose="020B0604020202020204" pitchFamily="34" charset="0"/>
              </a:rPr>
              <a:t> </a:t>
            </a:r>
            <a:r>
              <a:rPr lang="tl" sz="1800" i="1" spc="-10" dirty="0">
                <a:effectLst/>
                <a:latin typeface="Arial" panose="020B0604020202020204" pitchFamily="34" charset="0"/>
                <a:ea typeface="Arial" panose="020B0604020202020204" pitchFamily="34" charset="0"/>
              </a:rPr>
              <a:t>ng mga</a:t>
            </a:r>
            <a:r>
              <a:rPr lang="tl" sz="1800" i="1" spc="-5" dirty="0">
                <a:effectLst/>
                <a:latin typeface="Arial" panose="020B0604020202020204" pitchFamily="34" charset="0"/>
                <a:ea typeface="Arial" panose="020B0604020202020204" pitchFamily="34" charset="0"/>
              </a:rPr>
              <a:t> gastos</a:t>
            </a:r>
            <a:r>
              <a:rPr lang="tl" sz="1800" i="1" spc="135" dirty="0">
                <a:effectLst/>
                <a:latin typeface="Arial" panose="020B0604020202020204" pitchFamily="34" charset="0"/>
                <a:ea typeface="Arial" panose="020B0604020202020204" pitchFamily="34" charset="0"/>
              </a:rPr>
              <a:t> </a:t>
            </a:r>
            <a:r>
              <a:rPr lang="tl" sz="1800" i="1" spc="-5" dirty="0">
                <a:effectLst/>
                <a:latin typeface="Arial" panose="020B0604020202020204" pitchFamily="34" charset="0"/>
                <a:ea typeface="Arial" panose="020B0604020202020204" pitchFamily="34" charset="0"/>
              </a:rPr>
              <a:t>sa serbisyo</a:t>
            </a:r>
            <a:r>
              <a:rPr lang="tl" sz="1800" i="1" spc="5" dirty="0">
                <a:effectLst/>
                <a:latin typeface="Arial" panose="020B0604020202020204" pitchFamily="34" charset="0"/>
                <a:ea typeface="Arial" panose="020B0604020202020204" pitchFamily="34" charset="0"/>
              </a:rPr>
              <a:t> </a:t>
            </a:r>
            <a:r>
              <a:rPr lang="tl" sz="1800" i="1" spc="-5" dirty="0">
                <a:effectLst/>
                <a:latin typeface="Arial" panose="020B0604020202020204" pitchFamily="34" charset="0"/>
                <a:ea typeface="Arial" panose="020B0604020202020204" pitchFamily="34" charset="0"/>
              </a:rPr>
              <a:t>ayon sa</a:t>
            </a:r>
            <a:r>
              <a:rPr lang="tl" sz="1800" i="1" spc="-10" dirty="0">
                <a:effectLst/>
                <a:latin typeface="Arial" panose="020B0604020202020204" pitchFamily="34" charset="0"/>
                <a:ea typeface="Arial" panose="020B0604020202020204" pitchFamily="34" charset="0"/>
              </a:rPr>
              <a:t> </a:t>
            </a:r>
            <a:r>
              <a:rPr lang="tl" sz="1800" i="1" spc="-5" dirty="0">
                <a:effectLst/>
                <a:latin typeface="Arial" panose="020B0604020202020204" pitchFamily="34" charset="0"/>
                <a:ea typeface="Arial" panose="020B0604020202020204" pitchFamily="34" charset="0"/>
              </a:rPr>
              <a:t>etnisidad</a:t>
            </a:r>
            <a:r>
              <a:rPr lang="tl" sz="1800" i="1" spc="5" dirty="0">
                <a:effectLst/>
                <a:latin typeface="Arial" panose="020B0604020202020204" pitchFamily="34" charset="0"/>
                <a:ea typeface="Arial" panose="020B0604020202020204" pitchFamily="34" charset="0"/>
              </a:rPr>
              <a:t> </a:t>
            </a:r>
            <a:r>
              <a:rPr lang="tl" sz="1800" i="1" spc="-5" dirty="0">
                <a:effectLst/>
                <a:latin typeface="Arial" panose="020B0604020202020204" pitchFamily="34" charset="0"/>
                <a:ea typeface="Arial" panose="020B0604020202020204" pitchFamily="34" charset="0"/>
              </a:rPr>
              <a:t>at</a:t>
            </a:r>
            <a:r>
              <a:rPr lang="tl" sz="1800" i="1" spc="-10" dirty="0">
                <a:effectLst/>
                <a:latin typeface="Arial" panose="020B0604020202020204" pitchFamily="34" charset="0"/>
                <a:ea typeface="Arial" panose="020B0604020202020204" pitchFamily="34" charset="0"/>
              </a:rPr>
              <a:t> </a:t>
            </a:r>
            <a:r>
              <a:rPr lang="tl" sz="1800" i="1" spc="-5" dirty="0">
                <a:effectLst/>
                <a:latin typeface="Arial" panose="020B0604020202020204" pitchFamily="34" charset="0"/>
                <a:ea typeface="Arial" panose="020B0604020202020204" pitchFamily="34" charset="0"/>
              </a:rPr>
              <a:t>edad</a:t>
            </a:r>
            <a:r>
              <a:rPr lang="tl" sz="1800" i="1" dirty="0">
                <a:effectLst/>
                <a:latin typeface="Arial" panose="020B0604020202020204" pitchFamily="34" charset="0"/>
                <a:ea typeface="Arial" panose="020B0604020202020204" pitchFamily="34" charset="0"/>
              </a:rPr>
              <a:t> </a:t>
            </a:r>
            <a:r>
              <a:rPr lang="tl" sz="1800" i="1" spc="-5" dirty="0">
                <a:effectLst/>
                <a:latin typeface="Arial" panose="020B0604020202020204" pitchFamily="34" charset="0"/>
                <a:ea typeface="Arial" panose="020B0604020202020204" pitchFamily="34" charset="0"/>
              </a:rPr>
              <a:t>ng indibidwal</a:t>
            </a:r>
            <a:endParaRPr lang="tl" sz="1800" i="1" dirty="0">
              <a:effectLst/>
              <a:latin typeface="Times New Roman" panose="02020603050405020304" pitchFamily="18" charset="0"/>
              <a:ea typeface="Times New Roman" panose="02020603050405020304" pitchFamily="18" charset="0"/>
            </a:endParaRPr>
          </a:p>
        </p:txBody>
      </p:sp>
      <p:pic>
        <p:nvPicPr>
          <p:cNvPr id="6" name="Picture 5">
            <a:extLst>
              <a:ext uri="{FF2B5EF4-FFF2-40B4-BE49-F238E27FC236}">
                <a16:creationId xmlns:a16="http://schemas.microsoft.com/office/drawing/2014/main" id="{7AA6108B-D48B-E004-9C38-32F5167A8333}"/>
              </a:ext>
            </a:extLst>
          </p:cNvPr>
          <p:cNvPicPr>
            <a:picLocks noChangeAspect="1"/>
          </p:cNvPicPr>
          <p:nvPr/>
        </p:nvPicPr>
        <p:blipFill>
          <a:blip r:embed="rId3"/>
          <a:srcRect t="1766"/>
          <a:stretch/>
        </p:blipFill>
        <p:spPr>
          <a:xfrm>
            <a:off x="489393" y="717475"/>
            <a:ext cx="10978986" cy="3149407"/>
          </a:xfrm>
          <a:prstGeom prst="rect">
            <a:avLst/>
          </a:prstGeom>
        </p:spPr>
      </p:pic>
    </p:spTree>
    <p:extLst>
      <p:ext uri="{BB962C8B-B14F-4D97-AF65-F5344CB8AC3E}">
        <p14:creationId xmlns:p14="http://schemas.microsoft.com/office/powerpoint/2010/main" val="3986425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2C7211D9-E545-4D00-9874-641EC7C7BD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l"/>
          </a:p>
        </p:txBody>
      </p:sp>
      <p:sp>
        <p:nvSpPr>
          <p:cNvPr id="22" name="Rectangle 21">
            <a:extLst>
              <a:ext uri="{FF2B5EF4-FFF2-40B4-BE49-F238E27FC236}">
                <a16:creationId xmlns:a16="http://schemas.microsoft.com/office/drawing/2014/main" id="{5DBBC34A-8C43-4368-951E-A04EB7C00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p:cNvSpPr>
          <p:nvPr>
            <p:extLst>
              <p:ext uri="{386F3935-93C4-4BCD-93E2-E3B085C9AB24}">
                <p16:designElem xmlns:p16="http://schemas.microsoft.com/office/powerpoint/2015/main" val="1"/>
              </p:ext>
            </p:extLst>
          </p:nvPr>
        </p:nvSpPr>
        <p:spPr>
          <a:xfrm>
            <a:off x="477012" y="770734"/>
            <a:ext cx="11237976" cy="5897880"/>
          </a:xfrm>
          <a:prstGeom prst="rect">
            <a:avLst/>
          </a:prstGeom>
          <a:solidFill>
            <a:schemeClr val="bg1"/>
          </a:solid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l"/>
          </a:p>
        </p:txBody>
      </p:sp>
      <p:sp>
        <p:nvSpPr>
          <p:cNvPr id="13" name="TextBox 12">
            <a:extLst>
              <a:ext uri="{FF2B5EF4-FFF2-40B4-BE49-F238E27FC236}">
                <a16:creationId xmlns:a16="http://schemas.microsoft.com/office/drawing/2014/main" id="{AEDBF966-5411-42D7-6BF3-90C017D736B0}"/>
              </a:ext>
            </a:extLst>
          </p:cNvPr>
          <p:cNvSpPr txBox="1"/>
          <p:nvPr/>
        </p:nvSpPr>
        <p:spPr>
          <a:xfrm>
            <a:off x="179294" y="100213"/>
            <a:ext cx="11535694" cy="646331"/>
          </a:xfrm>
          <a:prstGeom prst="rect">
            <a:avLst/>
          </a:prstGeom>
          <a:noFill/>
        </p:spPr>
        <p:txBody>
          <a:bodyPr wrap="square">
            <a:spAutoFit/>
          </a:bodyPr>
          <a:lstStyle/>
          <a:p>
            <a:pPr marL="0" marR="0">
              <a:spcBef>
                <a:spcPts val="0"/>
              </a:spcBef>
              <a:spcAft>
                <a:spcPts val="0"/>
              </a:spcAft>
            </a:pPr>
            <a:r>
              <a:rPr lang="tl" sz="1800" i="1" spc="-5" dirty="0">
                <a:effectLst/>
                <a:latin typeface="Arial" panose="020B0604020202020204" pitchFamily="34" charset="0"/>
                <a:ea typeface="Times New Roman" panose="02020603050405020304" pitchFamily="18" charset="0"/>
                <a:cs typeface="Times New Roman" panose="02020603050405020304" pitchFamily="18" charset="0"/>
              </a:rPr>
              <a:t>Bilang</a:t>
            </a:r>
            <a:r>
              <a:rPr lang="tl"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tl" sz="1800" i="1" spc="-10" dirty="0">
                <a:effectLst/>
                <a:latin typeface="Arial" panose="020B0604020202020204" pitchFamily="34" charset="0"/>
                <a:ea typeface="Times New Roman" panose="02020603050405020304" pitchFamily="18" charset="0"/>
                <a:cs typeface="Times New Roman" panose="02020603050405020304" pitchFamily="18" charset="0"/>
              </a:rPr>
              <a:t>at</a:t>
            </a:r>
            <a:r>
              <a:rPr lang="tl" sz="1800" i="1" dirty="0">
                <a:effectLst/>
                <a:latin typeface="Arial" panose="020B0604020202020204" pitchFamily="34" charset="0"/>
                <a:ea typeface="Times New Roman" panose="02020603050405020304" pitchFamily="18" charset="0"/>
                <a:cs typeface="Times New Roman" panose="02020603050405020304" pitchFamily="18" charset="0"/>
              </a:rPr>
              <a:t> </a:t>
            </a:r>
            <a:r>
              <a:rPr lang="tl" sz="1800" i="1" spc="-5" dirty="0">
                <a:effectLst/>
                <a:latin typeface="Arial" panose="020B0604020202020204" pitchFamily="34" charset="0"/>
                <a:ea typeface="Times New Roman" panose="02020603050405020304" pitchFamily="18" charset="0"/>
                <a:cs typeface="Times New Roman" panose="02020603050405020304" pitchFamily="18" charset="0"/>
              </a:rPr>
              <a:t>porsyento </a:t>
            </a:r>
            <a:r>
              <a:rPr lang="tl" sz="1800" i="1" spc="-10" dirty="0">
                <a:effectLst/>
                <a:latin typeface="Arial" panose="020B0604020202020204" pitchFamily="34" charset="0"/>
                <a:ea typeface="Times New Roman" panose="02020603050405020304" pitchFamily="18" charset="0"/>
                <a:cs typeface="Times New Roman" panose="02020603050405020304" pitchFamily="18" charset="0"/>
              </a:rPr>
              <a:t>ng</a:t>
            </a:r>
            <a:r>
              <a:rPr lang="tl"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tl" sz="1800" i="1" spc="-10" dirty="0">
                <a:effectLst/>
                <a:latin typeface="Arial" panose="020B0604020202020204" pitchFamily="34" charset="0"/>
                <a:ea typeface="Times New Roman" panose="02020603050405020304" pitchFamily="18" charset="0"/>
                <a:cs typeface="Times New Roman" panose="02020603050405020304" pitchFamily="18" charset="0"/>
              </a:rPr>
              <a:t>mga indibidwal</a:t>
            </a:r>
            <a:r>
              <a:rPr lang="tl" sz="1800" i="1" spc="5" dirty="0">
                <a:effectLst/>
                <a:latin typeface="Arial" panose="020B0604020202020204" pitchFamily="34" charset="0"/>
                <a:ea typeface="Times New Roman" panose="02020603050405020304" pitchFamily="18" charset="0"/>
                <a:cs typeface="Times New Roman" panose="02020603050405020304" pitchFamily="18" charset="0"/>
              </a:rPr>
              <a:t> </a:t>
            </a:r>
            <a:r>
              <a:rPr lang="tl" sz="1800" i="1" spc="-5" dirty="0">
                <a:effectLst/>
                <a:latin typeface="Arial" panose="020B0604020202020204" pitchFamily="34" charset="0"/>
                <a:ea typeface="Times New Roman" panose="02020603050405020304" pitchFamily="18" charset="0"/>
                <a:cs typeface="Times New Roman" panose="02020603050405020304" pitchFamily="18" charset="0"/>
              </a:rPr>
              <a:t>na tumatanggap</a:t>
            </a:r>
            <a:r>
              <a:rPr lang="tl" sz="1800" i="1" spc="15" dirty="0">
                <a:effectLst/>
                <a:latin typeface="Arial" panose="020B0604020202020204" pitchFamily="34" charset="0"/>
                <a:ea typeface="Times New Roman" panose="02020603050405020304" pitchFamily="18" charset="0"/>
                <a:cs typeface="Times New Roman" panose="02020603050405020304" pitchFamily="18" charset="0"/>
              </a:rPr>
              <a:t> </a:t>
            </a:r>
            <a:r>
              <a:rPr lang="tl" sz="1800" i="1" spc="-5" dirty="0">
                <a:effectLst/>
                <a:latin typeface="Arial" panose="020B0604020202020204" pitchFamily="34" charset="0"/>
                <a:ea typeface="Times New Roman" panose="02020603050405020304" pitchFamily="18" charset="0"/>
                <a:cs typeface="Times New Roman" panose="02020603050405020304" pitchFamily="18" charset="0"/>
              </a:rPr>
              <a:t>lamang</a:t>
            </a:r>
            <a:r>
              <a:rPr lang="tl" sz="1800" i="1" spc="185" dirty="0">
                <a:effectLst/>
                <a:latin typeface="Arial" panose="020B0604020202020204" pitchFamily="34" charset="0"/>
                <a:ea typeface="Times New Roman" panose="02020603050405020304" pitchFamily="18" charset="0"/>
                <a:cs typeface="Times New Roman" panose="02020603050405020304" pitchFamily="18" charset="0"/>
              </a:rPr>
              <a:t> </a:t>
            </a:r>
            <a:r>
              <a:rPr lang="tl" sz="1800" i="1" spc="-5" dirty="0">
                <a:effectLst/>
                <a:latin typeface="Arial" panose="020B0604020202020204" pitchFamily="34" charset="0"/>
                <a:ea typeface="Times New Roman" panose="02020603050405020304" pitchFamily="18" charset="0"/>
                <a:cs typeface="Times New Roman" panose="02020603050405020304" pitchFamily="18" charset="0"/>
              </a:rPr>
              <a:t>ng mga</a:t>
            </a:r>
            <a:r>
              <a:rPr lang="tl"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tl" sz="1800" i="1" spc="-5" dirty="0">
                <a:effectLst/>
                <a:latin typeface="Arial" panose="020B0604020202020204" pitchFamily="34" charset="0"/>
                <a:ea typeface="Times New Roman" panose="02020603050405020304" pitchFamily="18" charset="0"/>
                <a:cs typeface="Times New Roman" panose="02020603050405020304" pitchFamily="18" charset="0"/>
              </a:rPr>
              <a:t>serbisyo sa</a:t>
            </a:r>
            <a:r>
              <a:rPr lang="tl"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tl" sz="1800" i="1" spc="-10" dirty="0">
                <a:effectLst/>
                <a:latin typeface="Arial" panose="020B0604020202020204" pitchFamily="34" charset="0"/>
                <a:ea typeface="Times New Roman" panose="02020603050405020304" pitchFamily="18" charset="0"/>
                <a:cs typeface="Times New Roman" panose="02020603050405020304" pitchFamily="18" charset="0"/>
              </a:rPr>
              <a:t>pamamahala ng kaso</a:t>
            </a:r>
            <a:r>
              <a:rPr lang="tl" sz="1800" i="1" spc="5" dirty="0">
                <a:effectLst/>
                <a:latin typeface="Arial" panose="020B0604020202020204" pitchFamily="34" charset="0"/>
                <a:ea typeface="Times New Roman" panose="02020603050405020304" pitchFamily="18" charset="0"/>
                <a:cs typeface="Times New Roman" panose="02020603050405020304" pitchFamily="18" charset="0"/>
              </a:rPr>
              <a:t> </a:t>
            </a:r>
            <a:r>
              <a:rPr lang="tl" sz="1800" i="1" spc="-5" dirty="0">
                <a:effectLst/>
                <a:latin typeface="Arial" panose="020B0604020202020204" pitchFamily="34" charset="0"/>
                <a:ea typeface="Times New Roman" panose="02020603050405020304" pitchFamily="18" charset="0"/>
                <a:cs typeface="Times New Roman" panose="02020603050405020304" pitchFamily="18" charset="0"/>
              </a:rPr>
              <a:t>ayon sa</a:t>
            </a:r>
            <a:r>
              <a:rPr lang="tl"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tl" sz="1800" i="1" dirty="0">
                <a:effectLst/>
                <a:latin typeface="Arial" panose="020B0604020202020204" pitchFamily="34" charset="0"/>
                <a:ea typeface="Times New Roman" panose="02020603050405020304" pitchFamily="18" charset="0"/>
                <a:cs typeface="Times New Roman" panose="02020603050405020304" pitchFamily="18" charset="0"/>
              </a:rPr>
              <a:t>edad</a:t>
            </a:r>
            <a:r>
              <a:rPr lang="tl"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tl" sz="1800" i="1" spc="-5" dirty="0">
                <a:effectLst/>
                <a:latin typeface="Arial" panose="020B0604020202020204" pitchFamily="34" charset="0"/>
                <a:ea typeface="Times New Roman" panose="02020603050405020304" pitchFamily="18" charset="0"/>
                <a:cs typeface="Times New Roman" panose="02020603050405020304" pitchFamily="18" charset="0"/>
              </a:rPr>
              <a:t>at</a:t>
            </a:r>
            <a:r>
              <a:rPr lang="tl" sz="18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tl" sz="1800" i="1" spc="-5" dirty="0">
                <a:effectLst/>
                <a:latin typeface="Arial" panose="020B0604020202020204" pitchFamily="34" charset="0"/>
                <a:ea typeface="Times New Roman" panose="02020603050405020304" pitchFamily="18" charset="0"/>
                <a:cs typeface="Times New Roman" panose="02020603050405020304" pitchFamily="18" charset="0"/>
              </a:rPr>
              <a:t>etnisidad</a:t>
            </a:r>
            <a:endParaRPr lang="tl" sz="1800" i="1" dirty="0">
              <a:effectLst/>
              <a:latin typeface="Times New Roman" panose="02020603050405020304" pitchFamily="18" charset="0"/>
              <a:ea typeface="Times New Roman" panose="02020603050405020304" pitchFamily="18" charset="0"/>
            </a:endParaRPr>
          </a:p>
        </p:txBody>
      </p:sp>
      <p:pic>
        <p:nvPicPr>
          <p:cNvPr id="3" name="Picture 2">
            <a:extLst>
              <a:ext uri="{FF2B5EF4-FFF2-40B4-BE49-F238E27FC236}">
                <a16:creationId xmlns:a16="http://schemas.microsoft.com/office/drawing/2014/main" id="{FEA1A808-D188-29F0-4897-602914C6FF3E}"/>
              </a:ext>
            </a:extLst>
          </p:cNvPr>
          <p:cNvPicPr>
            <a:picLocks noChangeAspect="1"/>
          </p:cNvPicPr>
          <p:nvPr/>
        </p:nvPicPr>
        <p:blipFill>
          <a:blip r:embed="rId3"/>
          <a:stretch>
            <a:fillRect/>
          </a:stretch>
        </p:blipFill>
        <p:spPr>
          <a:xfrm>
            <a:off x="745963" y="860433"/>
            <a:ext cx="10771959" cy="5672780"/>
          </a:xfrm>
          <a:prstGeom prst="rect">
            <a:avLst/>
          </a:prstGeom>
        </p:spPr>
      </p:pic>
    </p:spTree>
    <p:extLst>
      <p:ext uri="{BB962C8B-B14F-4D97-AF65-F5344CB8AC3E}">
        <p14:creationId xmlns:p14="http://schemas.microsoft.com/office/powerpoint/2010/main" val="1606879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sp>
        <p:nvSpPr>
          <p:cNvPr id="17" name="Rectangle 16">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cxnSp>
        <p:nvCxnSpPr>
          <p:cNvPr id="19" name="Straight Connector 18">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1" name="Rectangle 20">
            <a:extLst>
              <a:ext uri="{FF2B5EF4-FFF2-40B4-BE49-F238E27FC236}">
                <a16:creationId xmlns:a16="http://schemas.microsoft.com/office/drawing/2014/main" id="{CB7DDDFB-40AA-49DF-8CC0-2110FB0137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l"/>
          </a:p>
        </p:txBody>
      </p:sp>
      <p:sp>
        <p:nvSpPr>
          <p:cNvPr id="6" name="TextBox 5">
            <a:extLst>
              <a:ext uri="{FF2B5EF4-FFF2-40B4-BE49-F238E27FC236}">
                <a16:creationId xmlns:a16="http://schemas.microsoft.com/office/drawing/2014/main" id="{0FCA2FD6-595F-146B-0A78-8B987B2E182A}"/>
              </a:ext>
            </a:extLst>
          </p:cNvPr>
          <p:cNvSpPr txBox="1"/>
          <p:nvPr/>
        </p:nvSpPr>
        <p:spPr>
          <a:xfrm>
            <a:off x="638423" y="4157245"/>
            <a:ext cx="10909073" cy="1654629"/>
          </a:xfrm>
          <a:prstGeom prst="rect">
            <a:avLst/>
          </a:prstGeom>
        </p:spPr>
        <p:txBody>
          <a:bodyPr vert="horz" lIns="91440" tIns="45720" rIns="91440" bIns="45720" rtlCol="0" anchor="b">
            <a:normAutofit/>
          </a:bodyPr>
          <a:lstStyle/>
          <a:p>
            <a:pPr algn="ctr" defTabSz="914400">
              <a:lnSpc>
                <a:spcPct val="85000"/>
              </a:lnSpc>
              <a:spcBef>
                <a:spcPct val="0"/>
              </a:spcBef>
              <a:spcAft>
                <a:spcPts val="600"/>
              </a:spcAft>
            </a:pPr>
            <a:r>
              <a:rPr lang="tl" sz="2800" spc="-50" dirty="0">
                <a:solidFill>
                  <a:schemeClr val="tx1">
                    <a:lumMod val="85000"/>
                    <a:lumOff val="15000"/>
                  </a:schemeClr>
                </a:solidFill>
                <a:latin typeface="+mj-lt"/>
                <a:ea typeface="+mj-ea"/>
                <a:cs typeface="+mj-cs"/>
              </a:rPr>
              <a:t>Pinapakita ng tsart na ito kung gaano kahusay ang ginagawa ng ACRC sa pagtaas ng trabaho ng konsyumer, kumpara sa naunang pagganap at mga numero sa buong estado. </a:t>
            </a:r>
          </a:p>
        </p:txBody>
      </p:sp>
      <p:pic>
        <p:nvPicPr>
          <p:cNvPr id="3" name="Picture 2" descr="A white box with black text&#10;&#10;Description automatically generated">
            <a:extLst>
              <a:ext uri="{FF2B5EF4-FFF2-40B4-BE49-F238E27FC236}">
                <a16:creationId xmlns:a16="http://schemas.microsoft.com/office/drawing/2014/main" id="{EEB96200-FB1F-C8C0-580A-1F4516C679B6}"/>
              </a:ext>
            </a:extLst>
          </p:cNvPr>
          <p:cNvPicPr>
            <a:picLocks noChangeAspect="1"/>
          </p:cNvPicPr>
          <p:nvPr/>
        </p:nvPicPr>
        <p:blipFill>
          <a:blip r:embed="rId3"/>
          <a:stretch>
            <a:fillRect/>
          </a:stretch>
        </p:blipFill>
        <p:spPr>
          <a:xfrm>
            <a:off x="127462" y="521209"/>
            <a:ext cx="11937076" cy="3623414"/>
          </a:xfrm>
          <a:prstGeom prst="rect">
            <a:avLst/>
          </a:prstGeom>
        </p:spPr>
      </p:pic>
      <p:cxnSp>
        <p:nvCxnSpPr>
          <p:cNvPr id="23" name="Straight Connector 22">
            <a:extLst>
              <a:ext uri="{FF2B5EF4-FFF2-40B4-BE49-F238E27FC236}">
                <a16:creationId xmlns:a16="http://schemas.microsoft.com/office/drawing/2014/main" id="{011DDDDD-6700-45E0-BAAD-E0545B1A1D5A}"/>
              </a:ext>
              <a:ext uri="{C183D7F6-B498-43B3-948B-1728B52AA6E4}">
                <adec:decorative xmlns:adec="http://schemas.microsoft.com/office/drawing/2017/decorative" val="1"/>
              </a:ext>
            </a:extLst>
          </p:cNvPr>
          <p:cNvCxnSpPr>
            <a:cxnSpLocks noChangeAspect="1"/>
          </p:cNvCxnSpPr>
          <p:nvPr>
            <p:extLst>
              <p:ext uri="{386F3935-93C4-4BCD-93E2-E3B085C9AB24}">
                <p16:designElem xmlns:p16="http://schemas.microsoft.com/office/powerpoint/2015/main" val="1"/>
              </p:ext>
            </p:extLst>
          </p:nvPr>
        </p:nvCxnSpPr>
        <p:spPr>
          <a:xfrm>
            <a:off x="835159" y="5824496"/>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590FBE95-F1FA-4B84-A331-ED3A64A6B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sp>
        <p:nvSpPr>
          <p:cNvPr id="27" name="Rectangle 26">
            <a:extLst>
              <a:ext uri="{FF2B5EF4-FFF2-40B4-BE49-F238E27FC236}">
                <a16:creationId xmlns:a16="http://schemas.microsoft.com/office/drawing/2014/main" id="{4758D0B1-7F15-4582-8198-F5FF2D2EF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tl"/>
          </a:p>
        </p:txBody>
      </p:sp>
      <p:sp>
        <p:nvSpPr>
          <p:cNvPr id="4" name="TextBox 3">
            <a:extLst>
              <a:ext uri="{FF2B5EF4-FFF2-40B4-BE49-F238E27FC236}">
                <a16:creationId xmlns:a16="http://schemas.microsoft.com/office/drawing/2014/main" id="{D956C38B-9D92-C954-15E4-C80BBCB27F42}"/>
              </a:ext>
            </a:extLst>
          </p:cNvPr>
          <p:cNvSpPr txBox="1"/>
          <p:nvPr/>
        </p:nvSpPr>
        <p:spPr>
          <a:xfrm>
            <a:off x="64135" y="4157245"/>
            <a:ext cx="7379124" cy="329834"/>
          </a:xfrm>
          <a:prstGeom prst="rect">
            <a:avLst/>
          </a:prstGeom>
          <a:noFill/>
        </p:spPr>
        <p:txBody>
          <a:bodyPr wrap="square">
            <a:spAutoFit/>
          </a:bodyPr>
          <a:lstStyle/>
          <a:p>
            <a:pPr defTabSz="914400">
              <a:lnSpc>
                <a:spcPct val="85000"/>
              </a:lnSpc>
              <a:spcBef>
                <a:spcPct val="0"/>
              </a:spcBef>
              <a:spcAft>
                <a:spcPts val="600"/>
              </a:spcAft>
            </a:pPr>
            <a:r>
              <a:rPr lang="tl" spc="-50" dirty="0">
                <a:solidFill>
                  <a:schemeClr val="tx1">
                    <a:lumMod val="85000"/>
                    <a:lumOff val="15000"/>
                  </a:schemeClr>
                </a:solidFill>
                <a:latin typeface="+mj-lt"/>
                <a:ea typeface="+mj-ea"/>
                <a:cs typeface="+mj-cs"/>
              </a:rPr>
              <a:t>*Ang N/A ay indikasyon na mas mababa sa 20 katao ang tumugon sa survey</a:t>
            </a:r>
            <a:endParaRPr lang="tl" sz="1800" spc="-50" dirty="0">
              <a:solidFill>
                <a:schemeClr val="tx1">
                  <a:lumMod val="85000"/>
                  <a:lumOff val="15000"/>
                </a:schemeClr>
              </a:solidFill>
              <a:latin typeface="+mj-lt"/>
              <a:ea typeface="+mj-ea"/>
              <a:cs typeface="+mj-cs"/>
            </a:endParaRPr>
          </a:p>
        </p:txBody>
      </p:sp>
    </p:spTree>
    <p:extLst>
      <p:ext uri="{BB962C8B-B14F-4D97-AF65-F5344CB8AC3E}">
        <p14:creationId xmlns:p14="http://schemas.microsoft.com/office/powerpoint/2010/main" val="124288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9764F2-3F86-EE72-A26C-86320B5263AF}"/>
              </a:ext>
            </a:extLst>
          </p:cNvPr>
          <p:cNvPicPr>
            <a:picLocks noChangeAspect="1"/>
          </p:cNvPicPr>
          <p:nvPr/>
        </p:nvPicPr>
        <p:blipFill>
          <a:blip r:embed="rId3"/>
          <a:srcRect b="7101"/>
          <a:stretch/>
        </p:blipFill>
        <p:spPr>
          <a:xfrm>
            <a:off x="270833" y="864137"/>
            <a:ext cx="11650333" cy="4324551"/>
          </a:xfrm>
          <a:prstGeom prst="rect">
            <a:avLst/>
          </a:prstGeom>
        </p:spPr>
      </p:pic>
    </p:spTree>
    <p:extLst>
      <p:ext uri="{BB962C8B-B14F-4D97-AF65-F5344CB8AC3E}">
        <p14:creationId xmlns:p14="http://schemas.microsoft.com/office/powerpoint/2010/main" val="3382878647"/>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1296</TotalTime>
  <Words>2383</Words>
  <Application>Microsoft Office PowerPoint</Application>
  <PresentationFormat>Widescreen</PresentationFormat>
  <Paragraphs>110</Paragraphs>
  <Slides>10</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Aptos</vt:lpstr>
      <vt:lpstr>Arial</vt:lpstr>
      <vt:lpstr>Calibri</vt:lpstr>
      <vt:lpstr>Calibri Light</vt:lpstr>
      <vt:lpstr>Courier New</vt:lpstr>
      <vt:lpstr>Symbol</vt:lpstr>
      <vt:lpstr>Times New Roman</vt:lpstr>
      <vt:lpstr>Wingdings</vt:lpstr>
      <vt:lpstr>Retrospect</vt:lpstr>
      <vt:lpstr> Alta California Regional Center
​FY ’22-’24 Katapusan ng TaonPresentasyon sa Kontrata sa Pagganap
</vt:lpstr>
      <vt:lpstr>PowerPoint Presentation</vt:lpstr>
      <vt:lpstr>PowerPoint Presentation</vt:lpstr>
      <vt:lpstr>PowerPoint Presentation</vt:lpstr>
      <vt:lpstr>Sinasabi sa inyo ng tsart na ito ang limang aspeto kung saan nais ng DDS na patuloy na mapabuti ang bawat regional center.
Sinasabi sa inyo ng unang hanay kung paano ginagawa ng ACRC ang huling panahon ng pag-uulat, at ipinapakita ng pangalawang hanay kung ano ang ginagawa ng ACRC sa pagtatapos ng taon ng pananalapi 2024.
Upang makita kung paano naiiba ang ACRC sa iba pang mga regional center sa estado, ihambing ang mga numero sa mga average ng estado (sa mga shaded na hanay).
</vt:lpstr>
      <vt:lpstr>Sa pagsusuri sa paghahati ng mga porsyento, mapapansin na walang malaking pagtaas o pagbaba sa datos na kinakatawan.  Bagaman walang malaking pagtaas o pagbaba, patuloy na itinataguyod ng ACRC ang aming mga pagsisikap sa pagbawas ng pagkakaiba, pagtaas ng access, at pagpapabuti ng equity sa pamamagitan ng naka-target na outreach
 </vt:lpstr>
      <vt:lpstr>PowerPoint Presentation</vt:lpstr>
      <vt:lpstr>PowerPoint Presentation</vt:lpstr>
      <vt:lpstr>PowerPoint Presentation</vt:lpstr>
      <vt:lpstr>Mga Katanungan?</vt:lpstr>
    </vt:vector>
  </TitlesOfParts>
  <Company>Alta California Regional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Alta California Regional Center
​FY ’22-’24 Katapusan ng TaonPresentasyon sa Kontrata sa Pagganap
</dc:title>
  <dc:creator>Carly Shearer</dc:creator>
  <cp:lastModifiedBy>Zhang, Lian</cp:lastModifiedBy>
  <cp:revision>25</cp:revision>
  <dcterms:created xsi:type="dcterms:W3CDTF">2024-09-23T19:21:37Z</dcterms:created>
  <dcterms:modified xsi:type="dcterms:W3CDTF">2024-10-19T01:21:53Z</dcterms:modified>
</cp:coreProperties>
</file>