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7" r:id="rId1"/>
  </p:sldMasterIdLst>
  <p:notesMasterIdLst>
    <p:notesMasterId r:id="rId12"/>
  </p:notesMasterIdLst>
  <p:sldIdLst>
    <p:sldId id="256" r:id="rId2"/>
    <p:sldId id="263" r:id="rId3"/>
    <p:sldId id="262" r:id="rId4"/>
    <p:sldId id="259" r:id="rId5"/>
    <p:sldId id="260" r:id="rId6"/>
    <p:sldId id="261" r:id="rId7"/>
    <p:sldId id="264" r:id="rId8"/>
    <p:sldId id="265"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79627" autoAdjust="0"/>
  </p:normalViewPr>
  <p:slideViewPr>
    <p:cSldViewPr snapToGrid="0">
      <p:cViewPr varScale="1">
        <p:scale>
          <a:sx n="103" d="100"/>
          <a:sy n="103" d="100"/>
        </p:scale>
        <p:origin x="1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35F030-6580-4E0A-9E79-281BFE605F71}" type="doc">
      <dgm:prSet loTypeId="urn:microsoft.com/office/officeart/2005/8/layout/hierarchy1" loCatId="hierarchy" qsTypeId="urn:microsoft.com/office/officeart/2005/8/quickstyle/simple1" qsCatId="simple" csTypeId="urn:microsoft.com/office/officeart/2005/8/colors/accent0_3" csCatId="mainScheme" phldr="1"/>
      <dgm:spPr/>
      <dgm:t>
        <a:bodyPr/>
        <a:lstStyle/>
        <a:p>
          <a:endParaRPr lang="ru"/>
        </a:p>
      </dgm:t>
    </dgm:pt>
    <dgm:pt modelId="{EC02F567-AB11-411E-93D0-C36446E9818E}">
      <dgm:prSet/>
      <dgm:spPr/>
      <dgm:t>
        <a:bodyPr/>
        <a:lstStyle/>
        <a:p>
          <a:r>
            <a:rPr lang="ru" dirty="0"/>
            <a:t>Департамент DDS заключает договора с региональными центрами, в которых содержатся конкретные, измеримые цели выполнения обязательств, которые ежегодно представляются на общественное рассмотрение. В соответствии с Разделом 4629 (f)(1) Кодекса социального обеспечения и учреждений (W&amp;I) региональные центры должны провести открытое собрание, и мы рады выполнить это требование уже сегодня.</a:t>
          </a:r>
        </a:p>
      </dgm:t>
    </dgm:pt>
    <dgm:pt modelId="{4A0522E4-3440-42D6-BD81-CD74E1720ABC}" type="parTrans" cxnId="{86546302-019D-4A4D-BA94-AB77C8DB1C92}">
      <dgm:prSet/>
      <dgm:spPr/>
      <dgm:t>
        <a:bodyPr/>
        <a:lstStyle/>
        <a:p>
          <a:endParaRPr lang="ru"/>
        </a:p>
      </dgm:t>
    </dgm:pt>
    <dgm:pt modelId="{44DFD783-E0A9-4BB6-9905-A1646C518F46}" type="sibTrans" cxnId="{86546302-019D-4A4D-BA94-AB77C8DB1C92}">
      <dgm:prSet/>
      <dgm:spPr/>
      <dgm:t>
        <a:bodyPr/>
        <a:lstStyle/>
        <a:p>
          <a:endParaRPr lang="ru"/>
        </a:p>
      </dgm:t>
    </dgm:pt>
    <dgm:pt modelId="{BA5F340B-11AF-4210-84FF-5CB26996632B}" type="pres">
      <dgm:prSet presAssocID="{3335F030-6580-4E0A-9E79-281BFE605F71}" presName="hierChild1" presStyleCnt="0">
        <dgm:presLayoutVars>
          <dgm:chPref val="1"/>
          <dgm:dir/>
          <dgm:animOne val="branch"/>
          <dgm:animLvl val="lvl"/>
          <dgm:resizeHandles/>
        </dgm:presLayoutVars>
      </dgm:prSet>
      <dgm:spPr/>
    </dgm:pt>
    <dgm:pt modelId="{153C98FE-36D0-43BE-8FB9-56D628DC51D8}" type="pres">
      <dgm:prSet presAssocID="{EC02F567-AB11-411E-93D0-C36446E9818E}" presName="hierRoot1" presStyleCnt="0"/>
      <dgm:spPr/>
    </dgm:pt>
    <dgm:pt modelId="{8D5DBBFE-DC80-4EF8-A6A8-E3252CE27578}" type="pres">
      <dgm:prSet presAssocID="{EC02F567-AB11-411E-93D0-C36446E9818E}" presName="composite" presStyleCnt="0"/>
      <dgm:spPr/>
    </dgm:pt>
    <dgm:pt modelId="{2AD5B995-BC0D-4C45-8DB1-DE16C3C73A30}" type="pres">
      <dgm:prSet presAssocID="{EC02F567-AB11-411E-93D0-C36446E9818E}" presName="background" presStyleLbl="node0" presStyleIdx="0" presStyleCnt="1"/>
      <dgm:spPr/>
    </dgm:pt>
    <dgm:pt modelId="{0B77E5C1-9FE2-47C5-AFC3-CDB46B479869}" type="pres">
      <dgm:prSet presAssocID="{EC02F567-AB11-411E-93D0-C36446E9818E}" presName="text" presStyleLbl="fgAcc0" presStyleIdx="0" presStyleCnt="1">
        <dgm:presLayoutVars>
          <dgm:chPref val="3"/>
        </dgm:presLayoutVars>
      </dgm:prSet>
      <dgm:spPr/>
    </dgm:pt>
    <dgm:pt modelId="{5F9E3877-06BF-4299-922D-67DD797774F4}" type="pres">
      <dgm:prSet presAssocID="{EC02F567-AB11-411E-93D0-C36446E9818E}" presName="hierChild2" presStyleCnt="0"/>
      <dgm:spPr/>
    </dgm:pt>
  </dgm:ptLst>
  <dgm:cxnLst>
    <dgm:cxn modelId="{86546302-019D-4A4D-BA94-AB77C8DB1C92}" srcId="{3335F030-6580-4E0A-9E79-281BFE605F71}" destId="{EC02F567-AB11-411E-93D0-C36446E9818E}" srcOrd="0" destOrd="0" parTransId="{4A0522E4-3440-42D6-BD81-CD74E1720ABC}" sibTransId="{44DFD783-E0A9-4BB6-9905-A1646C518F46}"/>
    <dgm:cxn modelId="{69112AED-EB7C-43B3-943E-87B021AD179D}" type="presOf" srcId="{EC02F567-AB11-411E-93D0-C36446E9818E}" destId="{0B77E5C1-9FE2-47C5-AFC3-CDB46B479869}" srcOrd="0" destOrd="0" presId="urn:microsoft.com/office/officeart/2005/8/layout/hierarchy1"/>
    <dgm:cxn modelId="{DA7E40FC-2659-49B4-ACC1-49DDDC24F94A}" type="presOf" srcId="{3335F030-6580-4E0A-9E79-281BFE605F71}" destId="{BA5F340B-11AF-4210-84FF-5CB26996632B}" srcOrd="0" destOrd="0" presId="urn:microsoft.com/office/officeart/2005/8/layout/hierarchy1"/>
    <dgm:cxn modelId="{AF61D9FC-989D-4F1E-B242-D1370C6C820D}" type="presParOf" srcId="{BA5F340B-11AF-4210-84FF-5CB26996632B}" destId="{153C98FE-36D0-43BE-8FB9-56D628DC51D8}" srcOrd="0" destOrd="0" presId="urn:microsoft.com/office/officeart/2005/8/layout/hierarchy1"/>
    <dgm:cxn modelId="{C98E7E6E-7D47-4727-AC9C-7163E45E9ED6}" type="presParOf" srcId="{153C98FE-36D0-43BE-8FB9-56D628DC51D8}" destId="{8D5DBBFE-DC80-4EF8-A6A8-E3252CE27578}" srcOrd="0" destOrd="0" presId="urn:microsoft.com/office/officeart/2005/8/layout/hierarchy1"/>
    <dgm:cxn modelId="{B81F9A3E-A956-474F-912B-46150602F322}" type="presParOf" srcId="{8D5DBBFE-DC80-4EF8-A6A8-E3252CE27578}" destId="{2AD5B995-BC0D-4C45-8DB1-DE16C3C73A30}" srcOrd="0" destOrd="0" presId="urn:microsoft.com/office/officeart/2005/8/layout/hierarchy1"/>
    <dgm:cxn modelId="{1A465B67-51E7-4320-89F1-A529480083EC}" type="presParOf" srcId="{8D5DBBFE-DC80-4EF8-A6A8-E3252CE27578}" destId="{0B77E5C1-9FE2-47C5-AFC3-CDB46B479869}" srcOrd="1" destOrd="0" presId="urn:microsoft.com/office/officeart/2005/8/layout/hierarchy1"/>
    <dgm:cxn modelId="{D55BC671-677A-42B8-8A33-7B49B47C44AA}" type="presParOf" srcId="{153C98FE-36D0-43BE-8FB9-56D628DC51D8}" destId="{5F9E3877-06BF-4299-922D-67DD797774F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D5B995-BC0D-4C45-8DB1-DE16C3C73A30}">
      <dsp:nvSpPr>
        <dsp:cNvPr id="0" name=""/>
        <dsp:cNvSpPr/>
      </dsp:nvSpPr>
      <dsp:spPr>
        <a:xfrm>
          <a:off x="1505807" y="3168"/>
          <a:ext cx="7842796" cy="4980175"/>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77E5C1-9FE2-47C5-AFC3-CDB46B479869}">
      <dsp:nvSpPr>
        <dsp:cNvPr id="0" name=""/>
        <dsp:cNvSpPr/>
      </dsp:nvSpPr>
      <dsp:spPr>
        <a:xfrm>
          <a:off x="2377229" y="831018"/>
          <a:ext cx="7842796" cy="4980175"/>
        </a:xfrm>
        <a:prstGeom prst="roundRect">
          <a:avLst>
            <a:gd name="adj" fmla="val 10000"/>
          </a:avLst>
        </a:prstGeom>
        <a:solidFill>
          <a:schemeClr val="lt2">
            <a:alpha val="90000"/>
            <a:hueOff val="0"/>
            <a:satOff val="0"/>
            <a:lumOff val="0"/>
            <a:alphaOff val="0"/>
          </a:schemeClr>
        </a:solidFill>
        <a:ln w="15875"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ru" sz="2900" kern="1200" dirty="0"/>
            <a:t>Департамент DDS заключает договора с региональными центрами, в которых содержатся конкретные, измеримые цели выполнения обязательств, которые ежегодно представляются на общественное рассмотрение. В соответствии с Разделом 4629 (f)(1) Кодекса социального обеспечения и учреждений (W&amp;I) региональные центры должны провести открытое собрание, и мы рады выполнить это требование уже сегодня.</a:t>
          </a:r>
        </a:p>
      </dsp:txBody>
      <dsp:txXfrm>
        <a:off x="2523093" y="976882"/>
        <a:ext cx="7551068" cy="468844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0D1E8-D813-4C64-A2EB-83672CDD71AC}" type="datetimeFigureOut">
              <a:rPr lang="en-US" smtClean="0"/>
              <a:t>10/18/24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BCD591-A783-4333-B64B-30DBD2987FB9}" type="slidenum">
              <a:rPr lang="en-US" smtClean="0"/>
              <a:t>‹#›</a:t>
            </a:fld>
            <a:endParaRPr lang="en-US"/>
          </a:p>
        </p:txBody>
      </p:sp>
    </p:spTree>
    <p:extLst>
      <p:ext uri="{BB962C8B-B14F-4D97-AF65-F5344CB8AC3E}">
        <p14:creationId xmlns:p14="http://schemas.microsoft.com/office/powerpoint/2010/main" val="314789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 dirty="0"/>
              <a:t>Приветствие и введение</a:t>
            </a:r>
          </a:p>
        </p:txBody>
      </p:sp>
      <p:sp>
        <p:nvSpPr>
          <p:cNvPr id="4" name="Slide Number Placeholder 3"/>
          <p:cNvSpPr>
            <a:spLocks noGrp="1"/>
          </p:cNvSpPr>
          <p:nvPr>
            <p:ph type="sldNum" sz="quarter" idx="5"/>
          </p:nvPr>
        </p:nvSpPr>
        <p:spPr/>
        <p:txBody>
          <a:bodyPr/>
          <a:lstStyle/>
          <a:p>
            <a:fld id="{BEBCD591-A783-4333-B64B-30DBD2987FB9}" type="slidenum">
              <a:rPr lang="en-US" smtClean="0"/>
              <a:t>1</a:t>
            </a:fld>
            <a:endParaRPr lang="ru"/>
          </a:p>
        </p:txBody>
      </p:sp>
    </p:spTree>
    <p:extLst>
      <p:ext uri="{BB962C8B-B14F-4D97-AF65-F5344CB8AC3E}">
        <p14:creationId xmlns:p14="http://schemas.microsoft.com/office/powerpoint/2010/main" val="3720715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Slide Number Placeholder 3"/>
          <p:cNvSpPr>
            <a:spLocks noGrp="1"/>
          </p:cNvSpPr>
          <p:nvPr>
            <p:ph type="sldNum" sz="quarter" idx="5"/>
          </p:nvPr>
        </p:nvSpPr>
        <p:spPr/>
        <p:txBody>
          <a:bodyPr/>
          <a:lstStyle/>
          <a:p>
            <a:fld id="{BEBCD591-A783-4333-B64B-30DBD2987FB9}" type="slidenum">
              <a:rPr lang="en-US" smtClean="0"/>
              <a:t>10</a:t>
            </a:fld>
            <a:endParaRPr lang="en-US"/>
          </a:p>
        </p:txBody>
      </p:sp>
    </p:spTree>
    <p:extLst>
      <p:ext uri="{BB962C8B-B14F-4D97-AF65-F5344CB8AC3E}">
        <p14:creationId xmlns:p14="http://schemas.microsoft.com/office/powerpoint/2010/main" val="4169477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 dirty="0"/>
              <a:t>Сегодня мы предоставим и сравним демографические данные, данные о трудоустройстве и приобретении медицинских услуг по итогам 2022/24 года в отношении содействия обеспечению равного доступа к медицинскому обслуживанию. Данные размещены на веб-сайте центра ACRC. Если Вы хотите получить доступ во время проведения собрания, нажмите на вторую ссылку.</a:t>
            </a:r>
          </a:p>
        </p:txBody>
      </p:sp>
      <p:sp>
        <p:nvSpPr>
          <p:cNvPr id="4" name="Slide Number Placeholder 3"/>
          <p:cNvSpPr>
            <a:spLocks noGrp="1"/>
          </p:cNvSpPr>
          <p:nvPr>
            <p:ph type="sldNum" sz="quarter" idx="5"/>
          </p:nvPr>
        </p:nvSpPr>
        <p:spPr/>
        <p:txBody>
          <a:bodyPr/>
          <a:lstStyle/>
          <a:p>
            <a:fld id="{BEBCD591-A783-4333-B64B-30DBD2987FB9}" type="slidenum">
              <a:rPr lang="en-US" smtClean="0"/>
              <a:t>2</a:t>
            </a:fld>
            <a:endParaRPr lang="ru"/>
          </a:p>
        </p:txBody>
      </p:sp>
    </p:spTree>
    <p:extLst>
      <p:ext uri="{BB962C8B-B14F-4D97-AF65-F5344CB8AC3E}">
        <p14:creationId xmlns:p14="http://schemas.microsoft.com/office/powerpoint/2010/main" val="619511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 dirty="0"/>
              <a:t>Мы ценим ваш вклад и полагаемся на ваш отзыв!  Ежегодные договора о выполнении обязательств призваны помочь клиентам в достижении необходимого качества жизни, добиться существенного прогресса по сравнению с текущим базовым уровнем, а также развить наши услуги и поддержку так, чтобы те соответствовали потребностям наших клиентов. </a:t>
            </a:r>
          </a:p>
          <a:p>
            <a:endParaRPr lang="ru" dirty="0"/>
          </a:p>
        </p:txBody>
      </p:sp>
      <p:sp>
        <p:nvSpPr>
          <p:cNvPr id="4" name="Slide Number Placeholder 3"/>
          <p:cNvSpPr>
            <a:spLocks noGrp="1"/>
          </p:cNvSpPr>
          <p:nvPr>
            <p:ph type="sldNum" sz="quarter" idx="5"/>
          </p:nvPr>
        </p:nvSpPr>
        <p:spPr/>
        <p:txBody>
          <a:bodyPr/>
          <a:lstStyle/>
          <a:p>
            <a:fld id="{BEBCD591-A783-4333-B64B-30DBD2987FB9}" type="slidenum">
              <a:rPr lang="en-US" smtClean="0"/>
              <a:t>3</a:t>
            </a:fld>
            <a:endParaRPr lang="ru"/>
          </a:p>
        </p:txBody>
      </p:sp>
    </p:spTree>
    <p:extLst>
      <p:ext uri="{BB962C8B-B14F-4D97-AF65-F5344CB8AC3E}">
        <p14:creationId xmlns:p14="http://schemas.microsoft.com/office/powerpoint/2010/main" val="2391121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BCD591-A783-4333-B64B-30DBD2987FB9}" type="slidenum">
              <a:rPr lang="en-US" smtClean="0"/>
              <a:t>4</a:t>
            </a:fld>
            <a:endParaRPr lang="en-US"/>
          </a:p>
        </p:txBody>
      </p:sp>
    </p:spTree>
    <p:extLst>
      <p:ext uri="{BB962C8B-B14F-4D97-AF65-F5344CB8AC3E}">
        <p14:creationId xmlns:p14="http://schemas.microsoft.com/office/powerpoint/2010/main" val="36923493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ru" dirty="0"/>
              <a:t>Сотрудники центра ACRC стремятся совершенствоваться с каждым годом, работать лучше по сравнению со средними показателями по штату, и соответствовать или превышать стандартные показатели Департамента DDS. Как видно из настоящего отчета, центр ACRC добился хороших результатов за последний отчётный период. </a:t>
            </a:r>
          </a:p>
          <a:p>
            <a:pPr marL="342900" marR="0" lvl="0" indent="-342900">
              <a:lnSpc>
                <a:spcPct val="107000"/>
              </a:lnSpc>
              <a:spcBef>
                <a:spcPts val="0"/>
              </a:spcBef>
              <a:spcAft>
                <a:spcPts val="0"/>
              </a:spcAft>
              <a:buFont typeface="Symbol" panose="05050102010706020507" pitchFamily="18" charset="2"/>
              <a:buChar char=""/>
            </a:pPr>
            <a:endParaRPr lang="ru" dirty="0"/>
          </a:p>
          <a:p>
            <a:pPr marL="342900" marR="0" lvl="0" indent="-342900">
              <a:lnSpc>
                <a:spcPct val="107000"/>
              </a:lnSpc>
              <a:spcBef>
                <a:spcPts val="0"/>
              </a:spcBef>
              <a:spcAft>
                <a:spcPts val="0"/>
              </a:spcAft>
              <a:buFont typeface="Symbol" panose="05050102010706020507" pitchFamily="18" charset="2"/>
              <a:buChar char=""/>
            </a:pPr>
            <a:r>
              <a:rPr lang="ru" dirty="0"/>
              <a:t>С 2022 года всё больше клиентов проживает в центре социального обеспечения людей с нарушениями развития, и больше детей и взрослых живут дома со своими семьями. Тем не менее, нам необходимо уменьшить количество клиентов, проживающих в центрах социального обеспечения людей с нарушениями развития, чтобы соответствовать среднему показателю по штату</a:t>
            </a:r>
          </a:p>
          <a:p>
            <a:pPr marL="0" marR="0" lvl="0" indent="0">
              <a:lnSpc>
                <a:spcPct val="107000"/>
              </a:lnSpc>
              <a:spcBef>
                <a:spcPts val="0"/>
              </a:spcBef>
              <a:spcAft>
                <a:spcPts val="0"/>
              </a:spcAft>
              <a:buFont typeface="Symbol" panose="05050102010706020507" pitchFamily="18" charset="2"/>
              <a:buNone/>
            </a:pPr>
            <a:endParaRPr lang="ru" dirty="0"/>
          </a:p>
          <a:p>
            <a:pPr marL="171450" marR="0" lvl="0" indent="-1714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Центр социального обеспечения людей с нарушениями развития: центр ACRC продолжает разрабатывать в сообществе ресурсы (план CPP или CRDP) для клиентов, нуждающихся в специализированной поддержке, такой как поддержка в сфере оказания медицинских услуг и поведенческого здоровья, а также судебно-медицинская поддержка. Возводятся шесть новых (EBCH. CCH. ARFPSHN) домов.  Jordan Eller (сколько клиентов были переведены из центров долгосрочного медсестринского ухода и размещены в местной общине)</a:t>
            </a:r>
          </a:p>
          <a:p>
            <a:pPr marL="0" marR="0" lvl="0" indent="0">
              <a:lnSpc>
                <a:spcPct val="107000"/>
              </a:lnSpc>
              <a:spcBef>
                <a:spcPts val="0"/>
              </a:spcBef>
              <a:spcAft>
                <a:spcPts val="0"/>
              </a:spcAft>
              <a:buFont typeface="Courier New" panose="02070309020205020404" pitchFamily="49" charset="0"/>
              <a:buNone/>
            </a:pPr>
            <a:endParaRPr lang="ru" sz="1200" kern="100" dirty="0">
              <a:effectLst/>
              <a:latin typeface="Arial" panose="020B0604020202020204" pitchFamily="34" charset="0"/>
              <a:ea typeface="Aptos" panose="020B000402020202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ru" sz="1200" kern="100" dirty="0">
                <a:effectLst/>
                <a:latin typeface="Arial" panose="020B0604020202020204" pitchFamily="34" charset="0"/>
                <a:ea typeface="Aptos" panose="020B0004020202020204" pitchFamily="34" charset="0"/>
                <a:cs typeface="Times New Roman" panose="02020603050405020304" pitchFamily="18" charset="0"/>
              </a:rPr>
              <a:t>С 2022 года </a:t>
            </a:r>
            <a:r>
              <a:rPr lang="ru" sz="1100" dirty="0"/>
              <a:t>всё больше детей и взрослых проживают дома со своими семьями</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ru" sz="1200" kern="100" dirty="0">
                <a:effectLst/>
                <a:latin typeface="Arial" panose="020B0604020202020204" pitchFamily="34" charset="0"/>
                <a:ea typeface="Aptos" panose="020B0004020202020204" pitchFamily="34" charset="0"/>
                <a:cs typeface="Times New Roman" panose="02020603050405020304" pitchFamily="18" charset="0"/>
              </a:rPr>
              <a:t>Центр ACRC сосредоточен на оказании услуг для домов семейного типа с целью содержания наших клиентов дома с их семьями, в случае если таков был их выбор.</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ru" sz="1200" kern="100" dirty="0">
                <a:effectLst/>
                <a:latin typeface="Arial" panose="020B0604020202020204" pitchFamily="34" charset="0"/>
                <a:ea typeface="Aptos" panose="020B0004020202020204" pitchFamily="34" charset="0"/>
                <a:cs typeface="Times New Roman" panose="02020603050405020304" pitchFamily="18" charset="0"/>
              </a:rPr>
              <a:t>Для детей — текущие и продолжающиеся инициативы в поддержку</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личностно-ориентированного планирования,</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координированного планирования на будущее,</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вмешательства в случае наступления кризисной ситуации,</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оказания поведенческих услуг,</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сотрудничества с образовательными организациями,</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партнерства с планами управляемого медицинского обслуживания Medi-Cal (Medi-Cal Managed Care Plans),</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законопроекта ассамблеи № 2083, направленного на социальную защиту детей.</a:t>
            </a:r>
          </a:p>
          <a:p>
            <a:pPr marL="457200" marR="0" lvl="1" indent="0" algn="l">
              <a:lnSpc>
                <a:spcPct val="107000"/>
              </a:lnSpc>
              <a:spcBef>
                <a:spcPts val="0"/>
              </a:spcBef>
              <a:spcAft>
                <a:spcPts val="0"/>
              </a:spcAft>
              <a:buFontTx/>
              <a:buNone/>
            </a:pPr>
            <a:endParaRPr lang="ru"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gn="l">
              <a:lnSpc>
                <a:spcPct val="107000"/>
              </a:lnSpc>
              <a:spcBef>
                <a:spcPts val="0"/>
              </a:spcBef>
              <a:spcAft>
                <a:spcPts val="0"/>
              </a:spcAft>
              <a:buFont typeface="Arial" panose="020B0604020202020204" pitchFamily="34" charset="0"/>
              <a:buChar char="•"/>
            </a:pPr>
            <a:r>
              <a:rPr lang="ru" sz="1200" kern="100" dirty="0">
                <a:effectLst/>
                <a:latin typeface="Arial" panose="020B0604020202020204" pitchFamily="34" charset="0"/>
                <a:ea typeface="Aptos" panose="020B0004020202020204" pitchFamily="34" charset="0"/>
                <a:cs typeface="Times New Roman" panose="02020603050405020304" pitchFamily="18" charset="0"/>
              </a:rPr>
              <a:t>С 2022 года </a:t>
            </a:r>
            <a:r>
              <a:rPr lang="ru" dirty="0"/>
              <a:t>в больших учреждениях проживает меньше детей и взрослых. </a:t>
            </a:r>
          </a:p>
          <a:p>
            <a:pPr marL="457200" marR="0" lvl="1" indent="0" algn="l" defTabSz="914400" rtl="0" eaLnBrk="1" fontAlgn="auto" latinLnBrk="0" hangingPunct="1">
              <a:lnSpc>
                <a:spcPct val="107000"/>
              </a:lnSpc>
              <a:spcBef>
                <a:spcPts val="0"/>
              </a:spcBef>
              <a:spcAft>
                <a:spcPts val="0"/>
              </a:spcAft>
              <a:buClrTx/>
              <a:buSzTx/>
              <a:buFontTx/>
              <a:buNone/>
              <a:tabLst/>
              <a:defRPr/>
            </a:pPr>
            <a:r>
              <a:rPr lang="ru"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У центра ACRC есть ОДИН ребенок, проживающий в большом (6+) учреждении</a:t>
            </a:r>
          </a:p>
          <a:p>
            <a:pPr marL="628650" marR="0" lvl="1" indent="-171450" algn="l" defTabSz="914400" rtl="0" eaLnBrk="1" fontAlgn="auto" latinLnBrk="0" hangingPunct="1">
              <a:lnSpc>
                <a:spcPct val="107000"/>
              </a:lnSpc>
              <a:spcBef>
                <a:spcPts val="0"/>
              </a:spcBef>
              <a:spcAft>
                <a:spcPts val="0"/>
              </a:spcAft>
              <a:buClrTx/>
              <a:buSzTx/>
              <a:buFont typeface="Courier New" panose="02070309020205020404" pitchFamily="49" charset="0"/>
              <a:buChar char="o"/>
              <a:tabLst/>
              <a:defRPr/>
            </a:pPr>
            <a:r>
              <a:rPr lang="ru" sz="1200" kern="100" dirty="0">
                <a:effectLst/>
                <a:highlight>
                  <a:srgbClr val="FFFF00"/>
                </a:highlight>
                <a:latin typeface="Arial" panose="020B0604020202020204" pitchFamily="34" charset="0"/>
                <a:ea typeface="Aptos" panose="020B0004020202020204" pitchFamily="34" charset="0"/>
                <a:cs typeface="Times New Roman" panose="02020603050405020304" pitchFamily="18" charset="0"/>
              </a:rPr>
              <a:t>Новое учреждение GHFPSHN</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lnSpc>
                <a:spcPct val="107000"/>
              </a:lnSpc>
              <a:spcBef>
                <a:spcPts val="0"/>
              </a:spcBef>
              <a:spcAft>
                <a:spcPts val="0"/>
              </a:spcAft>
              <a:buFont typeface="Wingdings" panose="05000000000000000000" pitchFamily="2" charset="2"/>
              <a:buNone/>
            </a:pPr>
            <a:endParaRPr lang="ru" sz="1200" kern="100" dirty="0">
              <a:effectLst/>
              <a:latin typeface="Arial" panose="020B0604020202020204" pitchFamily="34" charset="0"/>
              <a:ea typeface="Aptos" panose="020B0004020202020204" pitchFamily="34" charset="0"/>
              <a:cs typeface="Times New Roman" panose="02020603050405020304" pitchFamily="18" charset="0"/>
            </a:endParaRPr>
          </a:p>
          <a:p>
            <a:pPr marL="628650" marR="0" lvl="1" indent="-171450">
              <a:lnSpc>
                <a:spcPct val="107000"/>
              </a:lnSpc>
              <a:spcBef>
                <a:spcPts val="0"/>
              </a:spcBef>
              <a:spcAft>
                <a:spcPts val="0"/>
              </a:spcAft>
              <a:buFont typeface="Arial" panose="020B0604020202020204" pitchFamily="34" charset="0"/>
              <a:buChar char="•"/>
            </a:pPr>
            <a:r>
              <a:rPr lang="ru" sz="1100" kern="100" dirty="0">
                <a:effectLst/>
                <a:latin typeface="Aptos" panose="020B0004020202020204" pitchFamily="34" charset="0"/>
                <a:ea typeface="Aptos" panose="020B0004020202020204" pitchFamily="34" charset="0"/>
                <a:cs typeface="Times New Roman" panose="02020603050405020304" pitchFamily="18" charset="0"/>
              </a:rPr>
              <a:t>С 2022 года в больших учреждениях проживает меньше взрослых. Сколько их у нас?</a:t>
            </a:r>
          </a:p>
          <a:p>
            <a:pPr marL="342900" marR="0" lvl="0" indent="-342900">
              <a:lnSpc>
                <a:spcPct val="107000"/>
              </a:lnSpc>
              <a:spcBef>
                <a:spcPts val="0"/>
              </a:spcBef>
              <a:spcAft>
                <a:spcPts val="0"/>
              </a:spcAft>
              <a:buFont typeface="Symbol" panose="05050102010706020507" pitchFamily="18" charset="2"/>
              <a:buChar char=""/>
            </a:pPr>
            <a:r>
              <a:rPr lang="ru" sz="1200" kern="100" dirty="0">
                <a:effectLst/>
                <a:latin typeface="Arial" panose="020B0604020202020204" pitchFamily="34" charset="0"/>
                <a:ea typeface="Aptos" panose="020B0004020202020204" pitchFamily="34" charset="0"/>
                <a:cs typeface="Times New Roman" panose="02020603050405020304" pitchFamily="18" charset="0"/>
              </a:rPr>
              <a:t>текущие и продолжающиеся инициативы в поддержку</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личностно-ориентированного планирования,</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технологической экспериментальной программы,</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услуг доступа к жилью,</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координированного планирования на будущее,</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сопровождаемого проживания, </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вмешательства в случае наступления кризисной ситуации,</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оказания поведенческих услуг,</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координированной помощи семьям для работы с клиентом и родителем (объяснить цель этой помощи: облегчить нагрузку на семьи и помочь в разработке планирования и подключения к непатентованным ресурсам),</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партнерства с планами управляемого медицинского обслуживания Medi-Cal (Medi-Cal Managed Care Plans),</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ru" sz="1200" kern="100" dirty="0">
                <a:effectLst/>
                <a:latin typeface="Arial" panose="020B0604020202020204" pitchFamily="34" charset="0"/>
                <a:ea typeface="Aptos" panose="020B0004020202020204" pitchFamily="34" charset="0"/>
                <a:cs typeface="Times New Roman" panose="02020603050405020304" pitchFamily="18" charset="0"/>
              </a:rPr>
              <a:t>Инициативы для пожилых клиентов </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Предварительное планирование медицинского обслуживания</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Инициатива DSP Collaborative</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Взаимодействие с заинтересованными сторонами сообщества</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Альянс жилищного строительства для лиц с ограниченными возможностями здоровья</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Агентства ААА</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7000"/>
              </a:lnSpc>
              <a:spcBef>
                <a:spcPts val="0"/>
              </a:spcBef>
              <a:spcAft>
                <a:spcPts val="800"/>
              </a:spcAft>
              <a:buFont typeface="Courier New" panose="02070309020205020404" pitchFamily="49" charset="0"/>
              <a:buChar char="o"/>
            </a:pPr>
            <a:r>
              <a:rPr lang="ru" sz="1200" kern="100" dirty="0">
                <a:effectLst/>
                <a:latin typeface="Arial" panose="020B0604020202020204" pitchFamily="34" charset="0"/>
                <a:ea typeface="Aptos" panose="020B0004020202020204" pitchFamily="34" charset="0"/>
                <a:cs typeface="Times New Roman" panose="02020603050405020304" pitchFamily="18" charset="0"/>
              </a:rPr>
              <a:t>Разработчики жилья</a:t>
            </a:r>
            <a:endParaRPr lang="ru"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ru" dirty="0"/>
          </a:p>
        </p:txBody>
      </p:sp>
      <p:sp>
        <p:nvSpPr>
          <p:cNvPr id="4" name="Slide Number Placeholder 3"/>
          <p:cNvSpPr>
            <a:spLocks noGrp="1"/>
          </p:cNvSpPr>
          <p:nvPr>
            <p:ph type="sldNum" sz="quarter" idx="5"/>
          </p:nvPr>
        </p:nvSpPr>
        <p:spPr/>
        <p:txBody>
          <a:bodyPr/>
          <a:lstStyle/>
          <a:p>
            <a:fld id="{BEBCD591-A783-4333-B64B-30DBD2987FB9}" type="slidenum">
              <a:rPr lang="en-US" smtClean="0"/>
              <a:t>5</a:t>
            </a:fld>
            <a:endParaRPr lang="ru"/>
          </a:p>
        </p:txBody>
      </p:sp>
    </p:spTree>
    <p:extLst>
      <p:ext uri="{BB962C8B-B14F-4D97-AF65-F5344CB8AC3E}">
        <p14:creationId xmlns:p14="http://schemas.microsoft.com/office/powerpoint/2010/main" val="42625394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 sz="1800" i="1" spc="-5" dirty="0">
                <a:effectLst/>
                <a:latin typeface="Arial" panose="020B0604020202020204" pitchFamily="34" charset="0"/>
                <a:ea typeface="Times New Roman" panose="02020603050405020304" pitchFamily="18" charset="0"/>
              </a:rPr>
              <a:t>Рассматривая распределение процентных показателей, вы заметите, что существенного увеличения или уменьшения представленных данных нет.  Несмотря на отсутсвие существенного увеличения и уменьшения показателей в настоящее время, центр ACRC постоянно отстаивает наши усилия по сокращению неравенства, расширению доступа и укреплению равноправия посредством следующих мер:</a:t>
            </a:r>
            <a:endParaRPr lang="ru"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ru" sz="1800" i="1" spc="-5" dirty="0">
                <a:effectLst/>
                <a:latin typeface="Arial" panose="020B0604020202020204" pitchFamily="34" charset="0"/>
                <a:ea typeface="Times New Roman" panose="02020603050405020304" pitchFamily="18" charset="0"/>
              </a:rPr>
              <a:t> </a:t>
            </a:r>
            <a:endParaRPr lang="ru"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Arial" panose="020B0604020202020204" pitchFamily="34" charset="0"/>
              <a:buAutoNum type="arabicPeriod"/>
            </a:pPr>
            <a:r>
              <a:rPr lang="ru" sz="1800" b="1" spc="-5" dirty="0">
                <a:effectLst/>
                <a:latin typeface="Arial" panose="020B0604020202020204" pitchFamily="34" charset="0"/>
                <a:ea typeface="Times New Roman" panose="02020603050405020304" pitchFamily="18" charset="0"/>
              </a:rPr>
              <a:t>Просветительская деятельность путем взаимодействия с сообществами:</a:t>
            </a:r>
            <a:r>
              <a:rPr lang="ru" sz="1800" spc="-5" dirty="0">
                <a:effectLst/>
                <a:latin typeface="Arial" panose="020B0604020202020204" pitchFamily="34" charset="0"/>
                <a:ea typeface="Times New Roman" panose="02020603050405020304" pitchFamily="18" charset="0"/>
              </a:rPr>
              <a:t> центр ACRC признал необходимость более активного взаимодействия с нашими различными общинами во всех 10 округах путем проведения большего количества информационных мероприятий по взаимодействию с сообществами.  В 2022 году центр ACRC принял участие в 37 мероприятиях; в 2023 году центр ACRC принял участие в 100 мероприятиях; к сентябрю 2024 года центр ACRC принял участие в 97 мероприятиях.  В нашей деятельности по взаимодействию с сообществами участвовали исключительно сотрудники центра ACRC, которые были абсолютно разными между собой.</a:t>
            </a:r>
            <a:endParaRPr lang="ru" sz="1800" dirty="0">
              <a:effectLst/>
              <a:latin typeface="Times New Roman" panose="02020603050405020304" pitchFamily="18" charset="0"/>
              <a:ea typeface="Times New Roman" panose="02020603050405020304" pitchFamily="18" charset="0"/>
            </a:endParaRPr>
          </a:p>
          <a:p>
            <a:r>
              <a:rPr lang="ru" sz="1800" b="1" spc="-5" dirty="0">
                <a:effectLst/>
                <a:latin typeface="Arial" panose="020B0604020202020204" pitchFamily="34" charset="0"/>
                <a:ea typeface="Times New Roman" panose="02020603050405020304" pitchFamily="18" charset="0"/>
              </a:rPr>
              <a:t>Целевое население, в частности американские индейцы или коренные жители Аляски/коренные гавайцы или другие жители тихоокеанских островов:</a:t>
            </a:r>
            <a:r>
              <a:rPr lang="ru" sz="1800" spc="-5" dirty="0">
                <a:effectLst/>
                <a:latin typeface="Arial" panose="020B0604020202020204" pitchFamily="34" charset="0"/>
                <a:ea typeface="Times New Roman" panose="02020603050405020304" pitchFamily="18" charset="0"/>
              </a:rPr>
              <a:t> с учетом наших данных о приобретении услуг (purchase of service, POS) от</a:t>
            </a:r>
            <a:r>
              <a:rPr lang="ru" sz="1800" spc="-5" baseline="30000" dirty="0">
                <a:effectLst/>
                <a:latin typeface="Arial" panose="020B0604020202020204" pitchFamily="34" charset="0"/>
                <a:ea typeface="Times New Roman" panose="02020603050405020304" pitchFamily="18" charset="0"/>
              </a:rPr>
              <a:t>14 мая</a:t>
            </a:r>
            <a:r>
              <a:rPr lang="ru" sz="1800" spc="-5" dirty="0">
                <a:effectLst/>
                <a:latin typeface="Arial" panose="020B0604020202020204" pitchFamily="34" charset="0"/>
                <a:ea typeface="Times New Roman" panose="02020603050405020304" pitchFamily="18" charset="0"/>
              </a:rPr>
              <a:t>2024 года, которые гласят, что «</a:t>
            </a:r>
            <a:r>
              <a:rPr lang="ru" sz="1800" dirty="0">
                <a:effectLst/>
                <a:latin typeface="Arial" panose="020B0604020202020204" pitchFamily="34" charset="0"/>
                <a:ea typeface="Times New Roman" panose="02020603050405020304" pitchFamily="18" charset="0"/>
              </a:rPr>
              <a:t>американские индейцы или коренные жители Аляски/коренные гавайцы или другие жители тихоокеанских островов составляют менее одного процента клиентов центра ACRC, а также тратят менее одного процента бюджета на POS» — мы признаем, что важно углубиться в изучение нашей, как организации, реакции на эту целевую группу населения и усилить нашу связь с обслуживанием этих сообществ.  Помимо просветительской деятельности путем взаимодействия с сообществами, с 2024 года центр ACRC начал принимать участие в таких мероприятиях как встречи по поводу обучения племён с представителями коалиции семей племён штата California с тем, чтобы научиться привлекать население в дальнейшем, а наш специалист по вопросам культурного разнообразия ежегодно посещает мероприятия, посвященные Tribal TANF – Shingle Springs, в округе Placer. </a:t>
            </a:r>
            <a:endParaRPr lang="ru" dirty="0"/>
          </a:p>
        </p:txBody>
      </p:sp>
      <p:sp>
        <p:nvSpPr>
          <p:cNvPr id="4" name="Slide Number Placeholder 3"/>
          <p:cNvSpPr>
            <a:spLocks noGrp="1"/>
          </p:cNvSpPr>
          <p:nvPr>
            <p:ph type="sldNum" sz="quarter" idx="5"/>
          </p:nvPr>
        </p:nvSpPr>
        <p:spPr/>
        <p:txBody>
          <a:bodyPr/>
          <a:lstStyle/>
          <a:p>
            <a:fld id="{BEBCD591-A783-4333-B64B-30DBD2987FB9}" type="slidenum">
              <a:rPr lang="en-US" smtClean="0"/>
              <a:t>6</a:t>
            </a:fld>
            <a:endParaRPr lang="ru"/>
          </a:p>
        </p:txBody>
      </p:sp>
    </p:spTree>
    <p:extLst>
      <p:ext uri="{BB962C8B-B14F-4D97-AF65-F5344CB8AC3E}">
        <p14:creationId xmlns:p14="http://schemas.microsoft.com/office/powerpoint/2010/main" val="318349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ru" sz="1800" b="1" dirty="0">
                <a:effectLst/>
                <a:latin typeface="Arial" panose="020B0604020202020204" pitchFamily="34" charset="0"/>
                <a:ea typeface="Times New Roman" panose="02020603050405020304" pitchFamily="18" charset="0"/>
              </a:rPr>
              <a:t>Отдел координирования расширенного комплекса услуг (в соответствии с данными POS от </a:t>
            </a:r>
            <a:r>
              <a:rPr lang="ru" sz="1800" b="1" baseline="30000" dirty="0">
                <a:effectLst/>
                <a:latin typeface="Arial" panose="020B0604020202020204" pitchFamily="34" charset="0"/>
                <a:ea typeface="Times New Roman" panose="02020603050405020304" pitchFamily="18" charset="0"/>
              </a:rPr>
              <a:t>14</a:t>
            </a:r>
            <a:r>
              <a:rPr lang="ru" sz="1800" b="1" dirty="0">
                <a:effectLst/>
                <a:latin typeface="Arial" panose="020B0604020202020204" pitchFamily="34" charset="0"/>
                <a:ea typeface="Times New Roman" panose="02020603050405020304" pitchFamily="18" charset="0"/>
              </a:rPr>
              <a:t> мая 2024 г.) — Усилить взаимодействие по вовлечению сообществ:</a:t>
            </a:r>
            <a:endParaRPr lang="ru"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ru" sz="1800" dirty="0">
                <a:effectLst/>
                <a:latin typeface="Arial" panose="020B0604020202020204" pitchFamily="34" charset="0"/>
                <a:ea typeface="Times New Roman" panose="02020603050405020304" pitchFamily="18" charset="0"/>
              </a:rPr>
              <a:t> </a:t>
            </a:r>
            <a:endParaRPr lang="ru"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ru" sz="1800" dirty="0">
                <a:effectLst/>
                <a:latin typeface="Arial" panose="020B0604020202020204" pitchFamily="34" charset="0"/>
                <a:ea typeface="Times New Roman" panose="02020603050405020304" pitchFamily="18" charset="0"/>
              </a:rPr>
              <a:t>«В центре ACRC работают шесть групп, которые координируют расширенный комплекс услуг. Эти специализированные группы были созданы законодательством в 2021 году и имеют максимальное соотношение 1 СГ (специализированная группа) к 40 клиентам. Клиенты, имеющие право на получение обслуживания от этой группы, мало или совсем не приобретают услуги,что означает, что стоимость приобретенных ими услуг составляет ниже 2000 долларов США в год, и клиенты, обслуживаемые в этом отделе, либо говорят на испанском, пунджаби или идентифицируют себя как хмонг, русский(-ая) или афроамериканец(-ка). Это были группы с наибольшим числом клиентов, которые мало или совсем не приобретают услуги. Шесть СГ, которые координируют расширенный комплекс услуг, являются представителями культуры или сообщества, которым они предоставляют услуги. Это означает, что СГ, которые координируют расширенный комплекс услуг и предоставляют услуги лицам, говорящим на испанском языке, также говорят на испанском языке. На этом слайде в процентном виде представлены языки, на которых говорят клиенты и семьи, получающие координирование расширенного комплекса услуг».</a:t>
            </a:r>
          </a:p>
          <a:p>
            <a:pPr marL="342900" marR="0" lvl="0" indent="-342900">
              <a:spcBef>
                <a:spcPts val="0"/>
              </a:spcBef>
              <a:spcAft>
                <a:spcPts val="0"/>
              </a:spcAft>
              <a:buFont typeface="+mj-lt"/>
              <a:buAutoNum type="arabicPeriod"/>
            </a:pPr>
            <a:endParaRPr lang="ru" sz="1800" dirty="0">
              <a:effectLst/>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mj-lt"/>
              <a:buAutoNum type="arabicPeriod"/>
            </a:pPr>
            <a:r>
              <a:rPr lang="ru" sz="1800" dirty="0">
                <a:effectLst/>
                <a:latin typeface="Arial" panose="020B0604020202020204" pitchFamily="34" charset="0"/>
                <a:ea typeface="Times New Roman" panose="02020603050405020304" pitchFamily="18" charset="0"/>
              </a:rPr>
              <a:t>«… Благодаря низкой нагрузке, СГ имеют время для очных, ежеквартальных личных визитов, а также возможность наладить контакт и взаимоотношения с клиентами. Вследствие более активного взаимодействия у СГ, которые координируют расширенный комплекс услуг, остаётся время для обучения, изучения ресурсов, а также ориентации людей по услугам. Когда люди получают больше информации об услугах, они запрашивают больше услуг. На сегодняшний день больше 293 клиентов были обслужены по программе координирования расширенного комплекса услуг».</a:t>
            </a:r>
          </a:p>
          <a:p>
            <a:pPr marL="342900" marR="0" lvl="0" indent="-342900">
              <a:spcBef>
                <a:spcPts val="0"/>
              </a:spcBef>
              <a:spcAft>
                <a:spcPts val="0"/>
              </a:spcAft>
              <a:buFont typeface="+mj-lt"/>
              <a:buAutoNum type="arabicPeriod"/>
            </a:pPr>
            <a:r>
              <a:rPr lang="ru" sz="1800" spc="-5" dirty="0">
                <a:effectLst/>
                <a:latin typeface="Arial" panose="020B0604020202020204" pitchFamily="34" charset="0"/>
                <a:ea typeface="Times New Roman" panose="02020603050405020304" pitchFamily="18" charset="0"/>
                <a:cs typeface="Times New Roman" panose="02020603050405020304" pitchFamily="18" charset="0"/>
              </a:rPr>
              <a:t>Центр ACRC также признает, что некоторые клиенты по-прежнему запрашивают, чтобы деятельность СГ была направлена </a:t>
            </a:r>
            <a:r>
              <a:rPr lang="ru" sz="1800" spc="-5" dirty="0">
                <a:effectLst/>
                <a:latin typeface="Arial" panose="020B0604020202020204" pitchFamily="34" charset="0"/>
                <a:ea typeface="Times New Roman" panose="02020603050405020304" pitchFamily="18" charset="0"/>
              </a:rPr>
              <a:t>«</a:t>
            </a:r>
            <a:r>
              <a:rPr lang="ru" sz="1800" spc="-5" dirty="0">
                <a:effectLst/>
                <a:latin typeface="Arial" panose="020B0604020202020204" pitchFamily="34" charset="0"/>
                <a:ea typeface="Times New Roman" panose="02020603050405020304" pitchFamily="18" charset="0"/>
                <a:cs typeface="Times New Roman" panose="02020603050405020304" pitchFamily="18" charset="0"/>
              </a:rPr>
              <a:t>исключительно на ведение дела</a:t>
            </a:r>
            <a:r>
              <a:rPr lang="ru" sz="1800" spc="-5" dirty="0">
                <a:effectLst/>
                <a:latin typeface="Arial" panose="020B0604020202020204" pitchFamily="34" charset="0"/>
                <a:ea typeface="Times New Roman" panose="02020603050405020304" pitchFamily="18" charset="0"/>
              </a:rPr>
              <a:t>»</a:t>
            </a:r>
            <a:r>
              <a:rPr lang="ru" sz="1800" spc="-5" dirty="0">
                <a:effectLst/>
                <a:latin typeface="Arial" panose="020B0604020202020204" pitchFamily="34" charset="0"/>
                <a:ea typeface="Times New Roman" panose="02020603050405020304" pitchFamily="18" charset="0"/>
                <a:cs typeface="Times New Roman" panose="02020603050405020304" pitchFamily="18" charset="0"/>
              </a:rPr>
              <a:t>. По тем причинам, что некоторые хотят получать услуги координатора </a:t>
            </a:r>
            <a:r>
              <a:rPr lang="ru" sz="1800" spc="-5" dirty="0">
                <a:effectLst/>
                <a:latin typeface="Arial" panose="020B0604020202020204" pitchFamily="34" charset="0"/>
                <a:ea typeface="Times New Roman" panose="02020603050405020304" pitchFamily="18" charset="0"/>
              </a:rPr>
              <a:t>«</a:t>
            </a:r>
            <a:r>
              <a:rPr lang="ru" sz="1800" spc="-5" dirty="0">
                <a:effectLst/>
                <a:latin typeface="Arial" panose="020B0604020202020204" pitchFamily="34" charset="0"/>
                <a:ea typeface="Times New Roman" panose="02020603050405020304" pitchFamily="18" charset="0"/>
                <a:cs typeface="Times New Roman" panose="02020603050405020304" pitchFamily="18" charset="0"/>
              </a:rPr>
              <a:t>на всякий случай</a:t>
            </a:r>
            <a:r>
              <a:rPr lang="ru" sz="1800" spc="-5" dirty="0">
                <a:effectLst/>
                <a:latin typeface="Arial" panose="020B0604020202020204" pitchFamily="34" charset="0"/>
                <a:ea typeface="Times New Roman" panose="02020603050405020304" pitchFamily="18" charset="0"/>
              </a:rPr>
              <a:t>»,</a:t>
            </a:r>
            <a:r>
              <a:rPr lang="ru" sz="1800" spc="-5" dirty="0">
                <a:effectLst/>
                <a:latin typeface="Arial" panose="020B0604020202020204" pitchFamily="34" charset="0"/>
                <a:ea typeface="Times New Roman" panose="02020603050405020304" pitchFamily="18" charset="0"/>
                <a:cs typeface="Times New Roman" panose="02020603050405020304" pitchFamily="18" charset="0"/>
              </a:rPr>
              <a:t> и (или) в силу соблюдения культурных обычаев, а также по-прежнему нуждаются в дополнительном обучении тому, что центр ACRC может сделать для указанных клиентов.</a:t>
            </a:r>
            <a:endParaRPr lang="ru"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endParaRPr lang="ru" sz="1800" dirty="0">
              <a:effectLst/>
              <a:latin typeface="Times New Roman" panose="02020603050405020304" pitchFamily="18" charset="0"/>
              <a:ea typeface="Times New Roman" panose="02020603050405020304" pitchFamily="18" charset="0"/>
            </a:endParaRPr>
          </a:p>
          <a:p>
            <a:endParaRPr lang="ru" dirty="0"/>
          </a:p>
        </p:txBody>
      </p:sp>
      <p:sp>
        <p:nvSpPr>
          <p:cNvPr id="4" name="Slide Number Placeholder 3"/>
          <p:cNvSpPr>
            <a:spLocks noGrp="1"/>
          </p:cNvSpPr>
          <p:nvPr>
            <p:ph type="sldNum" sz="quarter" idx="5"/>
          </p:nvPr>
        </p:nvSpPr>
        <p:spPr/>
        <p:txBody>
          <a:bodyPr/>
          <a:lstStyle/>
          <a:p>
            <a:fld id="{BEBCD591-A783-4333-B64B-30DBD2987FB9}" type="slidenum">
              <a:rPr lang="en-US" smtClean="0"/>
              <a:t>7</a:t>
            </a:fld>
            <a:endParaRPr lang="ru"/>
          </a:p>
        </p:txBody>
      </p:sp>
    </p:spTree>
    <p:extLst>
      <p:ext uri="{BB962C8B-B14F-4D97-AF65-F5344CB8AC3E}">
        <p14:creationId xmlns:p14="http://schemas.microsoft.com/office/powerpoint/2010/main" val="338635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 dirty="0"/>
              <a:t>С момента первой занятости (Employment First) в 2013 году центр ACRC сделал интегрированное конкурентноспособное трудоустройство своих клиентов приоритетной задачей. Мы наблюдаем увеличение среднегодовой заработной платы, что частично можно объяснить повышением минимальной заработной платы.  Согласно данным EDD, наблюдается снижение общего количества потребителей с трудовым доходом. Хотя у нас нет доступа к источнику информации, мы уверены, что число наших потребителей, участвующих в программе трудоустройства, продолжает расти. </a:t>
            </a:r>
          </a:p>
          <a:p>
            <a:endParaRPr lang="ru" dirty="0"/>
          </a:p>
          <a:p>
            <a:r>
              <a:rPr lang="ru" dirty="0"/>
              <a:t>Более подробная информация приведена на следующем слайде. </a:t>
            </a:r>
          </a:p>
        </p:txBody>
      </p:sp>
      <p:sp>
        <p:nvSpPr>
          <p:cNvPr id="4" name="Slide Number Placeholder 3"/>
          <p:cNvSpPr>
            <a:spLocks noGrp="1"/>
          </p:cNvSpPr>
          <p:nvPr>
            <p:ph type="sldNum" sz="quarter" idx="5"/>
          </p:nvPr>
        </p:nvSpPr>
        <p:spPr/>
        <p:txBody>
          <a:bodyPr/>
          <a:lstStyle/>
          <a:p>
            <a:fld id="{BEBCD591-A783-4333-B64B-30DBD2987FB9}" type="slidenum">
              <a:rPr lang="en-US" smtClean="0"/>
              <a:t>8</a:t>
            </a:fld>
            <a:endParaRPr lang="ru"/>
          </a:p>
        </p:txBody>
      </p:sp>
    </p:spTree>
    <p:extLst>
      <p:ext uri="{BB962C8B-B14F-4D97-AF65-F5344CB8AC3E}">
        <p14:creationId xmlns:p14="http://schemas.microsoft.com/office/powerpoint/2010/main" val="27318578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 dirty="0"/>
              <a:t>В течение 2022–23 финансового года в центре ACRC увеличилось число потребителей, обращающихся за помощью в оплачиваемую программу стажировок, а также увеличилось число потребителей, занимающих должности в CIE после участия в оплачиваемой программе стажировок. Увеличилось количество мотивационных выплат за 6 и 12 месяцев в рамках CIE, выплачиваемых поставщикам услуг. Эти выплаты предназначены поставщикам, которые помогли потребителям занять должности в CIE и сохранить свои рабочие места в сообществе в течение заявленных промежуточных периодов. </a:t>
            </a:r>
          </a:p>
          <a:p>
            <a:endParaRPr lang="ru" b="1" dirty="0"/>
          </a:p>
          <a:p>
            <a:pPr marL="171450" indent="-171450">
              <a:buFont typeface="Arial" panose="020B0604020202020204" pitchFamily="34" charset="0"/>
              <a:buChar char="•"/>
            </a:pPr>
            <a:r>
              <a:rPr lang="ru" b="1" dirty="0"/>
              <a:t>Препятствия, которые необходимо преодолеть: </a:t>
            </a:r>
            <a:r>
              <a:rPr lang="ru" dirty="0"/>
              <a:t>минимальная зарплата официально заканчивается с 1 января2025 года, однако большинство наших программ в районе обслуживания центра ACRC уже давно отказались от нее. Есть опасения, что такие клиенты подвергаются риску потери работы, однако центр ACRC старается сотрудничать с группами планирования, чтобы обеспечить наличие у всех клиентов переходного плана, обеспечивающего продолжение оплачиваемого трудоустройства. </a:t>
            </a:r>
          </a:p>
          <a:p>
            <a:endParaRPr lang="ru" dirty="0"/>
          </a:p>
          <a:p>
            <a:pPr marL="171450" indent="-171450">
              <a:buFont typeface="Arial" panose="020B0604020202020204" pitchFamily="34" charset="0"/>
              <a:buChar char="•"/>
            </a:pPr>
            <a:r>
              <a:rPr lang="ru" b="1" dirty="0"/>
              <a:t>Усилия, направленные на просветительскую деятельность путем взаимодействия с сообществами: </a:t>
            </a:r>
          </a:p>
          <a:p>
            <a:pPr marL="628650" lvl="1" indent="-171450">
              <a:buFont typeface="Arial" panose="020B0604020202020204" pitchFamily="34" charset="0"/>
              <a:buChar char="•"/>
            </a:pPr>
            <a:r>
              <a:rPr lang="ru" dirty="0"/>
              <a:t>На регулярной основе проводятся тренинги для координаторов услуг по вопросам трудоустройства, чтобы они знали, как лучше всего поддерживать своих клиентов. </a:t>
            </a:r>
          </a:p>
          <a:p>
            <a:pPr marL="628650" lvl="1" indent="-171450">
              <a:buFont typeface="Arial" panose="020B0604020202020204" pitchFamily="34" charset="0"/>
              <a:buChar char="•"/>
            </a:pPr>
            <a:r>
              <a:rPr lang="ru" dirty="0"/>
              <a:t>Мы проводим ежегодные ярмарки с участием поставщиков повседневных услуг и услуг по трудоустройству, чтобы организовать встречи с координаторами услуг и обменяться информацией об их услугах. </a:t>
            </a:r>
          </a:p>
          <a:p>
            <a:pPr marL="628650" lvl="1" indent="-171450">
              <a:buFont typeface="Arial" panose="020B0604020202020204" pitchFamily="34" charset="0"/>
              <a:buChar char="•"/>
            </a:pPr>
            <a:r>
              <a:rPr lang="ru" dirty="0"/>
              <a:t>Соглашения о партнерстве с местными организациями (Local Partnership Agreements, LPA) в нашем районе обслуживания, где мы сотрудничаем с DOR, школьными округами и другими общественными партнерами, чтобы обеспечить плавный переход от школьного обучения к трудоустройству. </a:t>
            </a:r>
          </a:p>
          <a:p>
            <a:pPr marL="628650" lvl="1" indent="-171450">
              <a:buFont typeface="Arial" panose="020B0604020202020204" pitchFamily="34" charset="0"/>
              <a:buChar char="•"/>
            </a:pPr>
            <a:r>
              <a:rPr lang="ru" dirty="0"/>
              <a:t>Проект LIFE: сотрудничество с колледжем Sierra College для выявления препятствий и создания более упрощенного пути от школьного образования до трудоустройства. Саммит LPA</a:t>
            </a:r>
          </a:p>
          <a:p>
            <a:pPr marL="628650" lvl="1" indent="-171450">
              <a:buFont typeface="Arial" panose="020B0604020202020204" pitchFamily="34" charset="0"/>
              <a:buChar char="•"/>
            </a:pPr>
            <a:r>
              <a:rPr lang="ru" dirty="0"/>
              <a:t>Просветительская деятельность путем взаимодействия с поставщиками услуг с целью увеличения объёма услуг CIE/PIP/TDS: CIE/PIP-33, TDS: примерно 42</a:t>
            </a:r>
          </a:p>
          <a:p>
            <a:pPr marL="628650" lvl="1" indent="-171450">
              <a:buFont typeface="Arial" panose="020B0604020202020204" pitchFamily="34" charset="0"/>
              <a:buChar char="•"/>
            </a:pPr>
            <a:r>
              <a:rPr lang="ru" dirty="0"/>
              <a:t>Партнерство с Торговой палатой в целях создания большего числа партнеров по трудоустройству, например, MealPro. </a:t>
            </a:r>
          </a:p>
          <a:p>
            <a:pPr marL="171450" indent="-171450">
              <a:buFont typeface="Arial" panose="020B0604020202020204" pitchFamily="34" charset="0"/>
              <a:buChar char="•"/>
            </a:pPr>
            <a:r>
              <a:rPr lang="ru" b="1" dirty="0"/>
              <a:t>CCP:</a:t>
            </a:r>
            <a:r>
              <a:rPr lang="ru" dirty="0"/>
              <a:t> новая услуга, предназначенная для поддержки клиентов в течение двух лет после окончания школы или в течение 5 лет после получения заработной платы в рамках WAP или получения минимальной зарплаты. Ограниченное время: для поддержки трудоустройства. </a:t>
            </a:r>
          </a:p>
          <a:p>
            <a:pPr marL="628650" lvl="1" indent="-171450">
              <a:buFont typeface="Arial" panose="020B0604020202020204" pitchFamily="34" charset="0"/>
              <a:buChar char="•"/>
            </a:pPr>
            <a:r>
              <a:rPr lang="ru" dirty="0"/>
              <a:t>2 поставщика, 6 в процессе получения статуса поставщикав. </a:t>
            </a:r>
          </a:p>
          <a:p>
            <a:pPr marL="171450" lvl="0" indent="-171450">
              <a:buFont typeface="Arial" panose="020B0604020202020204" pitchFamily="34" charset="0"/>
              <a:buChar char="•"/>
            </a:pPr>
            <a:r>
              <a:rPr lang="ru" dirty="0"/>
              <a:t>В 2024 году центр ACRC был одним из двух региональных центров, которые получили дополнительное финансирование на повышение числа CIE свыше определенного процента (25%). Финансирование будет выделено для дальнейших усилий по просветительской деятельности путем взаимодействия с сообществами</a:t>
            </a:r>
          </a:p>
          <a:p>
            <a:pPr marL="628650" lvl="1" indent="-171450">
              <a:buFont typeface="Arial" panose="020B0604020202020204" pitchFamily="34" charset="0"/>
              <a:buChar char="•"/>
            </a:pPr>
            <a:endParaRPr lang="ru" dirty="0"/>
          </a:p>
        </p:txBody>
      </p:sp>
      <p:sp>
        <p:nvSpPr>
          <p:cNvPr id="4" name="Slide Number Placeholder 3"/>
          <p:cNvSpPr>
            <a:spLocks noGrp="1"/>
          </p:cNvSpPr>
          <p:nvPr>
            <p:ph type="sldNum" sz="quarter" idx="5"/>
          </p:nvPr>
        </p:nvSpPr>
        <p:spPr/>
        <p:txBody>
          <a:bodyPr/>
          <a:lstStyle/>
          <a:p>
            <a:fld id="{BEBCD591-A783-4333-B64B-30DBD2987FB9}" type="slidenum">
              <a:rPr lang="en-US" smtClean="0"/>
              <a:t>9</a:t>
            </a:fld>
            <a:endParaRPr lang="ru"/>
          </a:p>
        </p:txBody>
      </p:sp>
    </p:spTree>
    <p:extLst>
      <p:ext uri="{BB962C8B-B14F-4D97-AF65-F5344CB8AC3E}">
        <p14:creationId xmlns:p14="http://schemas.microsoft.com/office/powerpoint/2010/main" val="7016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742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526935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3101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322F6-1C60-46CF-968C-BC20E470F443}"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076698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8322F6-1C60-46CF-968C-BC20E470F443}" type="datetimeFigureOut">
              <a:rPr lang="en-US" smtClean="0"/>
              <a:t>10/18/24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EB83C2-341F-4C28-A243-1C56DDDA54D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9390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8322F6-1C60-46CF-968C-BC20E470F443}" type="datetimeFigureOut">
              <a:rPr lang="en-US" smtClean="0"/>
              <a:t>10/18/24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179935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8322F6-1C60-46CF-968C-BC20E470F443}" type="datetimeFigureOut">
              <a:rPr lang="en-US" smtClean="0"/>
              <a:t>10/18/24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383140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8322F6-1C60-46CF-968C-BC20E470F443}" type="datetimeFigureOut">
              <a:rPr lang="en-US" smtClean="0"/>
              <a:t>10/18/24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350090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8322F6-1C60-46CF-968C-BC20E470F443}" type="datetimeFigureOut">
              <a:rPr lang="en-US" smtClean="0"/>
              <a:t>10/18/24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79499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8322F6-1C60-46CF-968C-BC20E470F443}" type="datetimeFigureOut">
              <a:rPr lang="en-US" smtClean="0"/>
              <a:t>10/18/24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EEB83C2-341F-4C28-A243-1C56DDDA54D3}" type="slidenum">
              <a:rPr lang="en-US" smtClean="0"/>
              <a:t>‹#›</a:t>
            </a:fld>
            <a:endParaRPr lang="en-US"/>
          </a:p>
        </p:txBody>
      </p:sp>
    </p:spTree>
    <p:extLst>
      <p:ext uri="{BB962C8B-B14F-4D97-AF65-F5344CB8AC3E}">
        <p14:creationId xmlns:p14="http://schemas.microsoft.com/office/powerpoint/2010/main" val="4094426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8322F6-1C60-46CF-968C-BC20E470F443}" type="datetimeFigureOut">
              <a:rPr lang="en-US" smtClean="0"/>
              <a:t>10/18/24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EB83C2-341F-4C28-A243-1C56DDDA54D3}" type="slidenum">
              <a:rPr lang="en-US" smtClean="0"/>
              <a:t>‹#›</a:t>
            </a:fld>
            <a:endParaRPr lang="en-US"/>
          </a:p>
        </p:txBody>
      </p:sp>
    </p:spTree>
    <p:extLst>
      <p:ext uri="{BB962C8B-B14F-4D97-AF65-F5344CB8AC3E}">
        <p14:creationId xmlns:p14="http://schemas.microsoft.com/office/powerpoint/2010/main" val="2419786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8322F6-1C60-46CF-968C-BC20E470F443}" type="datetimeFigureOut">
              <a:rPr lang="en-US" smtClean="0"/>
              <a:t>10/18/24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EEB83C2-341F-4C28-A243-1C56DDDA54D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8119327"/>
      </p:ext>
    </p:extLst>
  </p:cSld>
  <p:clrMap bg1="lt1" tx1="dk1" bg2="lt2" tx2="dk2" accent1="accent1" accent2="accent2" accent3="accent3" accent4="accent4" accent5="accent5" accent6="accent6" hlink="hlink" folHlink="folHlink"/>
  <p:sldLayoutIdLst>
    <p:sldLayoutId id="2147483868" r:id="rId1"/>
    <p:sldLayoutId id="2147483869" r:id="rId2"/>
    <p:sldLayoutId id="2147483870" r:id="rId3"/>
    <p:sldLayoutId id="2147483871" r:id="rId4"/>
    <p:sldLayoutId id="2147483872" r:id="rId5"/>
    <p:sldLayoutId id="2147483873" r:id="rId6"/>
    <p:sldLayoutId id="2147483874" r:id="rId7"/>
    <p:sldLayoutId id="2147483875" r:id="rId8"/>
    <p:sldLayoutId id="2147483876" r:id="rId9"/>
    <p:sldLayoutId id="2147483877" r:id="rId10"/>
    <p:sldLayoutId id="214748387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www.dds.ca.gov/transparency/monitoring-reports/regional-centers-annual-performance-and-performance-contract-year-end-reports/" TargetMode="External"/><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sv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hyperlink" Target="https://www.altaregional.org/transparency/contracts/performance" TargetMode="Externa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
          </a:p>
        </p:txBody>
      </p:sp>
      <p:sp>
        <p:nvSpPr>
          <p:cNvPr id="2" name="Title 1">
            <a:extLst>
              <a:ext uri="{FF2B5EF4-FFF2-40B4-BE49-F238E27FC236}">
                <a16:creationId xmlns:a16="http://schemas.microsoft.com/office/drawing/2014/main" id="{DC83710B-2040-5405-E52B-62C39CB3C879}"/>
              </a:ext>
            </a:extLst>
          </p:cNvPr>
          <p:cNvSpPr>
            <a:spLocks noGrp="1"/>
          </p:cNvSpPr>
          <p:nvPr>
            <p:ph type="ctrTitle"/>
          </p:nvPr>
        </p:nvSpPr>
        <p:spPr>
          <a:xfrm>
            <a:off x="8108524" y="707798"/>
            <a:ext cx="3815746" cy="3686015"/>
          </a:xfrm>
        </p:spPr>
        <p:txBody>
          <a:bodyPr vert="horz" lIns="91440" tIns="45720" rIns="91440" bIns="45720" rtlCol="0">
            <a:normAutofit fontScale="90000"/>
          </a:bodyPr>
          <a:lstStyle/>
          <a:p>
            <a:br>
              <a:rPr lang="en-US" sz="3100" b="1" kern="1200" dirty="0">
                <a:latin typeface="+mj-lt"/>
                <a:ea typeface="+mj-ea"/>
                <a:cs typeface="+mj-cs"/>
              </a:rPr>
            </a:br>
            <a:r>
              <a:rPr lang="ru" sz="3100" b="1" kern="1200" dirty="0">
                <a:latin typeface="+mj-lt"/>
                <a:ea typeface="+mj-ea"/>
                <a:cs typeface="+mj-cs"/>
              </a:rPr>
              <a:t>Региональный центр Alta California
</a:t>
            </a:r>
            <a:r>
              <a:rPr lang="ru" sz="3100" b="1" kern="1200" dirty="0">
                <a:effectLst/>
                <a:latin typeface="+mj-lt"/>
                <a:ea typeface="+mj-ea"/>
                <a:cs typeface="+mj-cs"/>
              </a:rPr>
              <a:t>Презентация договора о выполнении обязательств на конец года</a:t>
            </a:r>
            <a:r>
              <a:rPr lang="en-US" sz="3100" b="1" kern="1200" dirty="0">
                <a:effectLst/>
                <a:latin typeface="+mj-lt"/>
                <a:ea typeface="+mj-ea"/>
                <a:cs typeface="+mj-cs"/>
              </a:rPr>
              <a:t> </a:t>
            </a:r>
            <a:r>
              <a:rPr lang="ru" sz="3100" b="1" kern="1200" dirty="0">
                <a:effectLst/>
                <a:latin typeface="+mj-lt"/>
                <a:ea typeface="+mj-ea"/>
                <a:cs typeface="+mj-cs"/>
              </a:rPr>
              <a:t>за 2022/24 финансовый год
</a:t>
            </a:r>
            <a:endParaRPr lang="ru" sz="3100" kern="1200" dirty="0">
              <a:latin typeface="+mj-lt"/>
              <a:ea typeface="+mj-ea"/>
              <a:cs typeface="+mj-cs"/>
            </a:endParaRPr>
          </a:p>
        </p:txBody>
      </p:sp>
      <p:pic>
        <p:nvPicPr>
          <p:cNvPr id="8" name="Picture 7" descr="A logo with a city and mountains in the background&#10;&#10;Description automatically generated">
            <a:extLst>
              <a:ext uri="{FF2B5EF4-FFF2-40B4-BE49-F238E27FC236}">
                <a16:creationId xmlns:a16="http://schemas.microsoft.com/office/drawing/2014/main" id="{70C763C6-6A4B-CDDC-198A-5E70656F23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435" y="640081"/>
            <a:ext cx="6089345" cy="5054156"/>
          </a:xfrm>
          <a:prstGeom prst="rect">
            <a:avLst/>
          </a:prstGeom>
        </p:spPr>
      </p:pic>
      <p:cxnSp>
        <p:nvCxnSpPr>
          <p:cNvPr id="11" name="Straight Connector 10">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14" name="Rectangle 13">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Tree>
    <p:extLst>
      <p:ext uri="{BB962C8B-B14F-4D97-AF65-F5344CB8AC3E}">
        <p14:creationId xmlns:p14="http://schemas.microsoft.com/office/powerpoint/2010/main" val="94902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C8084-DA8E-09BD-260A-2FFD0D51AB5B}"/>
              </a:ext>
            </a:extLst>
          </p:cNvPr>
          <p:cNvSpPr>
            <a:spLocks noGrp="1"/>
          </p:cNvSpPr>
          <p:nvPr>
            <p:ph type="title"/>
          </p:nvPr>
        </p:nvSpPr>
        <p:spPr/>
        <p:txBody>
          <a:bodyPr/>
          <a:lstStyle/>
          <a:p>
            <a:r>
              <a:rPr lang="ru" dirty="0"/>
              <a:t>Есть вопросы?</a:t>
            </a:r>
          </a:p>
        </p:txBody>
      </p:sp>
      <p:sp>
        <p:nvSpPr>
          <p:cNvPr id="9" name="TextBox 8">
            <a:extLst>
              <a:ext uri="{FF2B5EF4-FFF2-40B4-BE49-F238E27FC236}">
                <a16:creationId xmlns:a16="http://schemas.microsoft.com/office/drawing/2014/main" id="{307E184F-CDD6-4AF8-4E32-DB842214AECD}"/>
              </a:ext>
            </a:extLst>
          </p:cNvPr>
          <p:cNvSpPr txBox="1"/>
          <p:nvPr/>
        </p:nvSpPr>
        <p:spPr>
          <a:xfrm>
            <a:off x="1097280" y="2136338"/>
            <a:ext cx="4144191" cy="1292662"/>
          </a:xfrm>
          <a:prstGeom prst="rect">
            <a:avLst/>
          </a:prstGeom>
          <a:noFill/>
        </p:spPr>
        <p:txBody>
          <a:bodyPr wrap="square" rtlCol="0">
            <a:spAutoFit/>
          </a:bodyPr>
          <a:lstStyle/>
          <a:p>
            <a:r>
              <a:rPr lang="ru" sz="2400" dirty="0"/>
              <a:t>Jennifer Bloom</a:t>
            </a:r>
          </a:p>
          <a:p>
            <a:r>
              <a:rPr lang="ru" dirty="0"/>
              <a:t>Директор по работе с клиентами</a:t>
            </a:r>
          </a:p>
          <a:p>
            <a:r>
              <a:rPr lang="ru" dirty="0"/>
              <a:t>(916) 978-6572</a:t>
            </a:r>
          </a:p>
          <a:p>
            <a:r>
              <a:rPr lang="ru" dirty="0"/>
              <a:t>jbloom@altaregional.org</a:t>
            </a:r>
          </a:p>
        </p:txBody>
      </p:sp>
      <p:sp>
        <p:nvSpPr>
          <p:cNvPr id="11" name="TextBox 10">
            <a:extLst>
              <a:ext uri="{FF2B5EF4-FFF2-40B4-BE49-F238E27FC236}">
                <a16:creationId xmlns:a16="http://schemas.microsoft.com/office/drawing/2014/main" id="{BC12EF54-FC6A-BF17-0742-082B6F9E31A3}"/>
              </a:ext>
            </a:extLst>
          </p:cNvPr>
          <p:cNvSpPr txBox="1"/>
          <p:nvPr/>
        </p:nvSpPr>
        <p:spPr>
          <a:xfrm>
            <a:off x="1097280" y="3951547"/>
            <a:ext cx="4673325" cy="1846659"/>
          </a:xfrm>
          <a:prstGeom prst="rect">
            <a:avLst/>
          </a:prstGeom>
          <a:noFill/>
        </p:spPr>
        <p:txBody>
          <a:bodyPr wrap="square">
            <a:spAutoFit/>
          </a:bodyPr>
          <a:lstStyle/>
          <a:p>
            <a:r>
              <a:rPr lang="ru" sz="2400" dirty="0"/>
              <a:t>Dana Muccular</a:t>
            </a:r>
          </a:p>
          <a:p>
            <a:r>
              <a:rPr lang="ru" dirty="0"/>
              <a:t>Менеджер по работе с клиентами, </a:t>
            </a:r>
            <a:br>
              <a:rPr lang="en-US" dirty="0"/>
            </a:br>
            <a:r>
              <a:rPr lang="ru" dirty="0"/>
              <a:t>отдел координирования</a:t>
            </a:r>
          </a:p>
          <a:p>
            <a:r>
              <a:rPr lang="ru" dirty="0"/>
              <a:t>расширенного комплекса услуг</a:t>
            </a:r>
          </a:p>
          <a:p>
            <a:r>
              <a:rPr lang="ru" dirty="0"/>
              <a:t>(916) 978-6667 </a:t>
            </a:r>
          </a:p>
          <a:p>
            <a:r>
              <a:rPr lang="ru" dirty="0"/>
              <a:t>dmuccular@altaregional.org</a:t>
            </a:r>
          </a:p>
        </p:txBody>
      </p:sp>
      <p:sp>
        <p:nvSpPr>
          <p:cNvPr id="13" name="TextBox 12">
            <a:extLst>
              <a:ext uri="{FF2B5EF4-FFF2-40B4-BE49-F238E27FC236}">
                <a16:creationId xmlns:a16="http://schemas.microsoft.com/office/drawing/2014/main" id="{863A9573-2D4D-C26E-8987-5465A079EC18}"/>
              </a:ext>
            </a:extLst>
          </p:cNvPr>
          <p:cNvSpPr txBox="1"/>
          <p:nvPr/>
        </p:nvSpPr>
        <p:spPr>
          <a:xfrm>
            <a:off x="6126480" y="2136338"/>
            <a:ext cx="6098720" cy="1292662"/>
          </a:xfrm>
          <a:prstGeom prst="rect">
            <a:avLst/>
          </a:prstGeom>
          <a:noFill/>
        </p:spPr>
        <p:txBody>
          <a:bodyPr wrap="square">
            <a:spAutoFit/>
          </a:bodyPr>
          <a:lstStyle/>
          <a:p>
            <a:r>
              <a:rPr lang="ru" sz="2400" dirty="0"/>
              <a:t>Mechelle Johnson</a:t>
            </a:r>
          </a:p>
          <a:p>
            <a:r>
              <a:rPr lang="ru" dirty="0"/>
              <a:t>Директор по работе с клиентами</a:t>
            </a:r>
          </a:p>
          <a:p>
            <a:r>
              <a:rPr lang="ru" dirty="0"/>
              <a:t>(916) 978-6653</a:t>
            </a:r>
          </a:p>
          <a:p>
            <a:r>
              <a:rPr lang="ru" dirty="0"/>
              <a:t>mjohnson@altaregional.org</a:t>
            </a:r>
          </a:p>
        </p:txBody>
      </p:sp>
      <p:sp>
        <p:nvSpPr>
          <p:cNvPr id="15" name="TextBox 14">
            <a:extLst>
              <a:ext uri="{FF2B5EF4-FFF2-40B4-BE49-F238E27FC236}">
                <a16:creationId xmlns:a16="http://schemas.microsoft.com/office/drawing/2014/main" id="{5A386589-5905-75FC-8A77-7DA0D23E9EDB}"/>
              </a:ext>
            </a:extLst>
          </p:cNvPr>
          <p:cNvSpPr txBox="1"/>
          <p:nvPr/>
        </p:nvSpPr>
        <p:spPr>
          <a:xfrm>
            <a:off x="6126480" y="3919624"/>
            <a:ext cx="6098720" cy="1292662"/>
          </a:xfrm>
          <a:prstGeom prst="rect">
            <a:avLst/>
          </a:prstGeom>
          <a:noFill/>
        </p:spPr>
        <p:txBody>
          <a:bodyPr wrap="square">
            <a:spAutoFit/>
          </a:bodyPr>
          <a:lstStyle/>
          <a:p>
            <a:r>
              <a:rPr lang="ru" sz="2400" dirty="0"/>
              <a:t>Carly Moorman</a:t>
            </a:r>
          </a:p>
          <a:p>
            <a:r>
              <a:rPr lang="ru" dirty="0"/>
              <a:t>Специалист по вопросам трудоустройства клиентов</a:t>
            </a:r>
          </a:p>
          <a:p>
            <a:r>
              <a:rPr lang="ru" dirty="0"/>
              <a:t>(916) 290-4183</a:t>
            </a:r>
          </a:p>
          <a:p>
            <a:r>
              <a:rPr lang="ru" dirty="0"/>
              <a:t>cmoorman@altaregional.org</a:t>
            </a:r>
          </a:p>
        </p:txBody>
      </p:sp>
    </p:spTree>
    <p:extLst>
      <p:ext uri="{BB962C8B-B14F-4D97-AF65-F5344CB8AC3E}">
        <p14:creationId xmlns:p14="http://schemas.microsoft.com/office/powerpoint/2010/main" val="362413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17F8F0ED-1919-4700-BC4E-DA7129783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25" name="Rectangle 24">
            <a:extLst>
              <a:ext uri="{FF2B5EF4-FFF2-40B4-BE49-F238E27FC236}">
                <a16:creationId xmlns:a16="http://schemas.microsoft.com/office/drawing/2014/main" id="{8FA924AF-6FB9-45D1-88E6-4DD5ECC66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cxnSp>
        <p:nvCxnSpPr>
          <p:cNvPr id="27" name="Straight Connector 26">
            <a:extLst>
              <a:ext uri="{FF2B5EF4-FFF2-40B4-BE49-F238E27FC236}">
                <a16:creationId xmlns:a16="http://schemas.microsoft.com/office/drawing/2014/main" id="{6BE8B7C3-F34F-4AF7-B941-6C980F4BDF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9" name="Rectangle 28">
            <a:extLst>
              <a:ext uri="{FF2B5EF4-FFF2-40B4-BE49-F238E27FC236}">
                <a16:creationId xmlns:a16="http://schemas.microsoft.com/office/drawing/2014/main" id="{AD35C26D-04F3-493B-AA64-489C1AB228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045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
          </a:p>
        </p:txBody>
      </p:sp>
      <p:sp>
        <p:nvSpPr>
          <p:cNvPr id="31" name="Rectangle 30">
            <a:extLst>
              <a:ext uri="{FF2B5EF4-FFF2-40B4-BE49-F238E27FC236}">
                <a16:creationId xmlns:a16="http://schemas.microsoft.com/office/drawing/2014/main" id="{D159D48D-53BB-4801-8C97-EC08DF447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7547879"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3" name="TextBox 2">
            <a:extLst>
              <a:ext uri="{FF2B5EF4-FFF2-40B4-BE49-F238E27FC236}">
                <a16:creationId xmlns:a16="http://schemas.microsoft.com/office/drawing/2014/main" id="{881A5285-5049-1CAA-E16A-739242A683B6}"/>
              </a:ext>
            </a:extLst>
          </p:cNvPr>
          <p:cNvSpPr txBox="1"/>
          <p:nvPr/>
        </p:nvSpPr>
        <p:spPr>
          <a:xfrm>
            <a:off x="274780" y="484631"/>
            <a:ext cx="7257142" cy="6039260"/>
          </a:xfrm>
          <a:prstGeom prst="rect">
            <a:avLst/>
          </a:prstGeom>
        </p:spPr>
        <p:txBody>
          <a:bodyPr vert="horz" lIns="0" tIns="45720" rIns="0" bIns="45720" rtlCol="0">
            <a:normAutofit fontScale="77500" lnSpcReduction="20000"/>
          </a:bodyPr>
          <a:lstStyle/>
          <a:p>
            <a:pPr marL="0" indent="0" defTabSz="914400">
              <a:lnSpc>
                <a:spcPct val="90000"/>
              </a:lnSpc>
              <a:buClr>
                <a:schemeClr val="accent1"/>
              </a:buClr>
              <a:buFont typeface="Calibri" panose="020F0502020204030204" pitchFamily="34" charset="0"/>
              <a:buNone/>
            </a:pPr>
            <a:r>
              <a:rPr lang="ru" sz="3200" dirty="0">
                <a:solidFill>
                  <a:srgbClr val="FFFFFF"/>
                </a:solidFill>
                <a:effectLst/>
              </a:rPr>
              <a:t>Ежегодно региональный центр Alta California (Alta California Regional Center, ACRC) публикует договор о выполнении обязательств, который предоставляет различные данные и меры, охватывая такие вопросы, как место жительства наших клиентов, соответствие деятельности центра ACRC стандартам Департамента социального обеспечения людей с нарушениями развития (Department of Developmental Services, DDS), насколько успешно центр ACRC помогает потребителям найти работу, а также насколько эффективно центр ACRC содействует обеспечению равного доступа к медицинскому обслуживанию</a:t>
            </a:r>
          </a:p>
          <a:p>
            <a:pPr marL="0" indent="0" defTabSz="914400">
              <a:lnSpc>
                <a:spcPct val="90000"/>
              </a:lnSpc>
              <a:buClr>
                <a:schemeClr val="accent1"/>
              </a:buClr>
              <a:buFont typeface="Calibri" panose="020F0502020204030204" pitchFamily="34" charset="0"/>
              <a:buNone/>
            </a:pPr>
            <a:endParaRPr lang="ru" dirty="0">
              <a:solidFill>
                <a:srgbClr val="FFFFFF"/>
              </a:solidFill>
            </a:endParaRPr>
          </a:p>
          <a:p>
            <a:pPr marL="0" indent="0" defTabSz="914400">
              <a:lnSpc>
                <a:spcPct val="90000"/>
              </a:lnSpc>
              <a:buClr>
                <a:schemeClr val="accent1"/>
              </a:buClr>
              <a:buFont typeface="Calibri" panose="020F0502020204030204" pitchFamily="34" charset="0"/>
              <a:buNone/>
            </a:pPr>
            <a:endParaRPr lang="ru" dirty="0">
              <a:solidFill>
                <a:srgbClr val="FFFFFF"/>
              </a:solidFill>
            </a:endParaRPr>
          </a:p>
          <a:p>
            <a:pPr marL="0" marR="0" defTabSz="914400">
              <a:lnSpc>
                <a:spcPct val="90000"/>
              </a:lnSpc>
              <a:spcBef>
                <a:spcPts val="0"/>
              </a:spcBef>
              <a:spcAft>
                <a:spcPts val="800"/>
              </a:spcAft>
              <a:buClr>
                <a:schemeClr val="accent1"/>
              </a:buClr>
              <a:buFont typeface="Calibri" panose="020F0502020204030204" pitchFamily="34" charset="0"/>
            </a:pPr>
            <a:r>
              <a:rPr lang="ru" sz="3000" u="sng" dirty="0">
                <a:effectLst/>
                <a:hlinkClick r:id="rId3">
                  <a:extLst>
                    <a:ext uri="{A12FA001-AC4F-418D-AE19-62706E023703}">
                      <ahyp:hlinkClr xmlns:ahyp="http://schemas.microsoft.com/office/drawing/2018/hyperlinkcolor" val="tx"/>
                    </a:ext>
                  </a:extLst>
                </a:hlinkClick>
              </a:rPr>
              <a:t>Отчёты, касающиеся договора о выполнении обязательств регионального центра: Департамент социального обеспечения людей с нарушениями развития штата California</a:t>
            </a:r>
            <a:endParaRPr lang="ru" sz="3000" dirty="0">
              <a:effectLst/>
            </a:endParaRPr>
          </a:p>
          <a:p>
            <a:pPr marL="0" marR="0" defTabSz="914400">
              <a:lnSpc>
                <a:spcPct val="90000"/>
              </a:lnSpc>
              <a:spcBef>
                <a:spcPts val="0"/>
              </a:spcBef>
              <a:spcAft>
                <a:spcPts val="800"/>
              </a:spcAft>
              <a:buClr>
                <a:schemeClr val="accent1"/>
              </a:buClr>
              <a:buFont typeface="Calibri" panose="020F0502020204030204" pitchFamily="34" charset="0"/>
            </a:pPr>
            <a:r>
              <a:rPr lang="ru" sz="3000" u="sng" dirty="0">
                <a:effectLst/>
                <a:hlinkClick r:id="rId4">
                  <a:extLst>
                    <a:ext uri="{A12FA001-AC4F-418D-AE19-62706E023703}">
                      <ahyp:hlinkClr xmlns:ahyp="http://schemas.microsoft.com/office/drawing/2018/hyperlinkcolor" val="tx"/>
                    </a:ext>
                  </a:extLst>
                </a:hlinkClick>
              </a:rPr>
              <a:t>Договор и отчёты о выполнении обязательств на конец года: региональный центр Alta California (altaregional.org)</a:t>
            </a:r>
            <a:endParaRPr lang="ru" sz="3000" dirty="0">
              <a:effectLst/>
            </a:endParaRPr>
          </a:p>
          <a:p>
            <a:pPr marL="0" indent="0" defTabSz="914400">
              <a:lnSpc>
                <a:spcPct val="90000"/>
              </a:lnSpc>
              <a:buClr>
                <a:schemeClr val="accent1"/>
              </a:buClr>
              <a:buFont typeface="Calibri" panose="020F0502020204030204" pitchFamily="34" charset="0"/>
              <a:buNone/>
            </a:pPr>
            <a:endParaRPr lang="ru" dirty="0">
              <a:solidFill>
                <a:srgbClr val="FFFFFF"/>
              </a:solidFill>
              <a:effectLst/>
            </a:endParaRPr>
          </a:p>
        </p:txBody>
      </p:sp>
      <p:sp>
        <p:nvSpPr>
          <p:cNvPr id="33" name="Rectangle 32">
            <a:extLst>
              <a:ext uri="{FF2B5EF4-FFF2-40B4-BE49-F238E27FC236}">
                <a16:creationId xmlns:a16="http://schemas.microsoft.com/office/drawing/2014/main" id="{1969FBEB-B982-49E2-92D1-734B6F7A92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pic>
        <p:nvPicPr>
          <p:cNvPr id="7" name="Graphic 6" descr="Scales of justice with solid fill">
            <a:extLst>
              <a:ext uri="{FF2B5EF4-FFF2-40B4-BE49-F238E27FC236}">
                <a16:creationId xmlns:a16="http://schemas.microsoft.com/office/drawing/2014/main" id="{A28C5508-E8CF-C812-0076-5F839B523A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9015015" y="484631"/>
            <a:ext cx="1748422" cy="1748422"/>
          </a:xfrm>
          <a:prstGeom prst="rect">
            <a:avLst/>
          </a:prstGeom>
        </p:spPr>
      </p:pic>
      <p:sp>
        <p:nvSpPr>
          <p:cNvPr id="35" name="Rectangle 34">
            <a:extLst>
              <a:ext uri="{FF2B5EF4-FFF2-40B4-BE49-F238E27FC236}">
                <a16:creationId xmlns:a16="http://schemas.microsoft.com/office/drawing/2014/main" id="{0E59FA4E-9E80-4AA0-B323-4711DA37E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2361916"/>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
          </a:p>
        </p:txBody>
      </p:sp>
      <p:pic>
        <p:nvPicPr>
          <p:cNvPr id="11" name="Graphic 10" descr="Cheers with solid fill">
            <a:extLst>
              <a:ext uri="{FF2B5EF4-FFF2-40B4-BE49-F238E27FC236}">
                <a16:creationId xmlns:a16="http://schemas.microsoft.com/office/drawing/2014/main" id="{35C72F45-7845-D973-7F9F-A8524A27425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015015" y="2554787"/>
            <a:ext cx="1748422" cy="1748422"/>
          </a:xfrm>
          <a:prstGeom prst="rect">
            <a:avLst/>
          </a:prstGeom>
        </p:spPr>
      </p:pic>
      <p:sp>
        <p:nvSpPr>
          <p:cNvPr id="37" name="Rectangle 36">
            <a:extLst>
              <a:ext uri="{FF2B5EF4-FFF2-40B4-BE49-F238E27FC236}">
                <a16:creationId xmlns:a16="http://schemas.microsoft.com/office/drawing/2014/main" id="{843D9602-3254-40BA-B292-5BB9CA5B5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7894" y="4432072"/>
            <a:ext cx="464256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
          </a:p>
        </p:txBody>
      </p:sp>
      <p:pic>
        <p:nvPicPr>
          <p:cNvPr id="5" name="Graphic 4" descr="Office worker male with solid fill">
            <a:extLst>
              <a:ext uri="{FF2B5EF4-FFF2-40B4-BE49-F238E27FC236}">
                <a16:creationId xmlns:a16="http://schemas.microsoft.com/office/drawing/2014/main" id="{5F4739A4-BAAE-B163-51D1-3E6518EFCDBD}"/>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15014" y="4624943"/>
            <a:ext cx="1748424" cy="1748424"/>
          </a:xfrm>
          <a:prstGeom prst="rect">
            <a:avLst/>
          </a:prstGeom>
        </p:spPr>
      </p:pic>
    </p:spTree>
    <p:extLst>
      <p:ext uri="{BB962C8B-B14F-4D97-AF65-F5344CB8AC3E}">
        <p14:creationId xmlns:p14="http://schemas.microsoft.com/office/powerpoint/2010/main" val="3045419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extBox 17">
            <a:extLst>
              <a:ext uri="{FF2B5EF4-FFF2-40B4-BE49-F238E27FC236}">
                <a16:creationId xmlns:a16="http://schemas.microsoft.com/office/drawing/2014/main" id="{B7E73BF0-18FC-356F-F46B-7AFF032587ED}"/>
              </a:ext>
            </a:extLst>
          </p:cNvPr>
          <p:cNvGraphicFramePr/>
          <p:nvPr/>
        </p:nvGraphicFramePr>
        <p:xfrm>
          <a:off x="233083" y="424189"/>
          <a:ext cx="11725834" cy="5814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6948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39" name="Rectangle 38">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cxnSp>
        <p:nvCxnSpPr>
          <p:cNvPr id="40" name="Straight Connector 39">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26B229C7-9B45-4F13-BD80-FF26C3107F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
          </a:p>
        </p:txBody>
      </p:sp>
      <p:cxnSp>
        <p:nvCxnSpPr>
          <p:cNvPr id="42" name="Straight Connector 41">
            <a:extLst>
              <a:ext uri="{FF2B5EF4-FFF2-40B4-BE49-F238E27FC236}">
                <a16:creationId xmlns:a16="http://schemas.microsoft.com/office/drawing/2014/main" id="{CBFBA6A7-95D6-4239-B14C-C391C9AB0A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4FD99AF6-F027-43A0-A89A-36FCA2C851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37" name="Rectangle 36">
            <a:extLst>
              <a:ext uri="{FF2B5EF4-FFF2-40B4-BE49-F238E27FC236}">
                <a16:creationId xmlns:a16="http://schemas.microsoft.com/office/drawing/2014/main" id="{8A33A5B0-1EE4-4C83-AC98-9F645294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5" name="TextBox 4">
            <a:extLst>
              <a:ext uri="{FF2B5EF4-FFF2-40B4-BE49-F238E27FC236}">
                <a16:creationId xmlns:a16="http://schemas.microsoft.com/office/drawing/2014/main" id="{4C9A84D0-6FA0-8ADA-95D0-E6030C4016D3}"/>
              </a:ext>
            </a:extLst>
          </p:cNvPr>
          <p:cNvSpPr txBox="1"/>
          <p:nvPr/>
        </p:nvSpPr>
        <p:spPr>
          <a:xfrm>
            <a:off x="502023" y="143529"/>
            <a:ext cx="11295529" cy="1107996"/>
          </a:xfrm>
          <a:prstGeom prst="rect">
            <a:avLst/>
          </a:prstGeom>
          <a:noFill/>
        </p:spPr>
        <p:txBody>
          <a:bodyPr wrap="square">
            <a:spAutoFit/>
          </a:bodyPr>
          <a:lstStyle/>
          <a:p>
            <a:r>
              <a:rPr lang="ru" sz="2400" dirty="0">
                <a:solidFill>
                  <a:schemeClr val="tx1">
                    <a:lumMod val="85000"/>
                    <a:lumOff val="15000"/>
                  </a:schemeClr>
                </a:solidFill>
                <a:effectLst/>
              </a:rPr>
              <a:t>Давайте взглянем на тех, для кого мы работаем. На этих диаграммах приведены сведения о том, кем являются </a:t>
            </a:r>
            <a:r>
              <a:rPr lang="ru" sz="2400" dirty="0">
                <a:solidFill>
                  <a:schemeClr val="tx1">
                    <a:lumMod val="85000"/>
                    <a:lumOff val="15000"/>
                  </a:schemeClr>
                </a:solidFill>
              </a:rPr>
              <a:t>к</a:t>
            </a:r>
            <a:r>
              <a:rPr lang="ru" sz="2400" dirty="0">
                <a:solidFill>
                  <a:schemeClr val="tx1">
                    <a:lumMod val="85000"/>
                    <a:lumOff val="15000"/>
                  </a:schemeClr>
                </a:solidFill>
                <a:effectLst/>
              </a:rPr>
              <a:t>лиенты центра ACRC и где они живут.  
</a:t>
            </a:r>
            <a:endParaRPr lang="ru" dirty="0"/>
          </a:p>
        </p:txBody>
      </p:sp>
      <p:pic>
        <p:nvPicPr>
          <p:cNvPr id="3" name="Picture 2" descr="A collage of pie charts&#10;&#10;Description automatically generated">
            <a:extLst>
              <a:ext uri="{FF2B5EF4-FFF2-40B4-BE49-F238E27FC236}">
                <a16:creationId xmlns:a16="http://schemas.microsoft.com/office/drawing/2014/main" id="{DA737E07-BBA6-2F18-2C6F-9312042605C7}"/>
              </a:ext>
            </a:extLst>
          </p:cNvPr>
          <p:cNvPicPr>
            <a:picLocks noChangeAspect="1"/>
          </p:cNvPicPr>
          <p:nvPr/>
        </p:nvPicPr>
        <p:blipFill>
          <a:blip r:embed="rId3"/>
          <a:stretch>
            <a:fillRect/>
          </a:stretch>
        </p:blipFill>
        <p:spPr>
          <a:xfrm>
            <a:off x="1709976" y="1015691"/>
            <a:ext cx="9274366" cy="5240014"/>
          </a:xfrm>
          <a:prstGeom prst="rect">
            <a:avLst/>
          </a:prstGeom>
        </p:spPr>
      </p:pic>
    </p:spTree>
    <p:extLst>
      <p:ext uri="{BB962C8B-B14F-4D97-AF65-F5344CB8AC3E}">
        <p14:creationId xmlns:p14="http://schemas.microsoft.com/office/powerpoint/2010/main" val="3318726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54" name="Rectangle 53">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cxnSp>
        <p:nvCxnSpPr>
          <p:cNvPr id="56" name="Straight Connector 55">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58" name="Rectangle 57">
            <a:extLst>
              <a:ext uri="{FF2B5EF4-FFF2-40B4-BE49-F238E27FC236}">
                <a16:creationId xmlns:a16="http://schemas.microsoft.com/office/drawing/2014/main" id="{AD52AB10-A2E8-4497-AE97-16F9577E8A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49041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
          </a:p>
        </p:txBody>
      </p:sp>
      <p:sp>
        <p:nvSpPr>
          <p:cNvPr id="60" name="Rectangle 59">
            <a:extLst>
              <a:ext uri="{FF2B5EF4-FFF2-40B4-BE49-F238E27FC236}">
                <a16:creationId xmlns:a16="http://schemas.microsoft.com/office/drawing/2014/main" id="{B7FBCFF0-6CD1-40C7-9A2F-5CDCE1BA3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2" name="Title 1">
            <a:extLst>
              <a:ext uri="{FF2B5EF4-FFF2-40B4-BE49-F238E27FC236}">
                <a16:creationId xmlns:a16="http://schemas.microsoft.com/office/drawing/2014/main" id="{4B8A1676-8018-52F7-6DA6-6F3E5BE08ABC}"/>
              </a:ext>
            </a:extLst>
          </p:cNvPr>
          <p:cNvSpPr>
            <a:spLocks noGrp="1"/>
          </p:cNvSpPr>
          <p:nvPr>
            <p:ph type="title" idx="4294967295"/>
          </p:nvPr>
        </p:nvSpPr>
        <p:spPr>
          <a:xfrm>
            <a:off x="217276" y="4905631"/>
            <a:ext cx="11754302" cy="2273666"/>
          </a:xfrm>
        </p:spPr>
        <p:txBody>
          <a:bodyPr vert="horz" lIns="91440" tIns="45720" rIns="91440" bIns="45720" rtlCol="0" anchor="b">
            <a:noAutofit/>
          </a:bodyPr>
          <a:lstStyle/>
          <a:p>
            <a:pPr marL="0" marR="0">
              <a:spcAft>
                <a:spcPts val="800"/>
              </a:spcAft>
            </a:pPr>
            <a:r>
              <a:rPr lang="ru" sz="2000" dirty="0">
                <a:solidFill>
                  <a:srgbClr val="FFFFFF"/>
                </a:solidFill>
                <a:effectLst/>
              </a:rPr>
              <a:t>В этой таблице перечислены пять сфер деятельности, в которых по мнению Департамента DDS должен продолжать совершенствоваться каждый региональный центр.
В первом столбце показаны результаты деятельности центра ACRC за прошлый отчётный период, а во втором столбце показаны результаты деятельности центра ACRC по состоянию на конец 2024 финансового года.
 Чтобы сравнить центр ACRC с другими региональными центрами штата, сравните цифры со средними показателями по штату (в столбцах, выделенных серым цветом).
</a:t>
            </a:r>
            <a:endParaRPr lang="ru" sz="1600" dirty="0">
              <a:solidFill>
                <a:srgbClr val="FFFFFF"/>
              </a:solidFill>
            </a:endParaRPr>
          </a:p>
        </p:txBody>
      </p:sp>
      <p:pic>
        <p:nvPicPr>
          <p:cNvPr id="5" name="Picture 4" descr="A screen shot of a graph&#10;&#10;Description automatically generated">
            <a:extLst>
              <a:ext uri="{FF2B5EF4-FFF2-40B4-BE49-F238E27FC236}">
                <a16:creationId xmlns:a16="http://schemas.microsoft.com/office/drawing/2014/main" id="{9CDC3EC5-5B76-E59E-4AC0-54969CA4B5D9}"/>
              </a:ext>
            </a:extLst>
          </p:cNvPr>
          <p:cNvPicPr>
            <a:picLocks noChangeAspect="1"/>
          </p:cNvPicPr>
          <p:nvPr/>
        </p:nvPicPr>
        <p:blipFill>
          <a:blip r:embed="rId3"/>
          <a:stretch>
            <a:fillRect/>
          </a:stretch>
        </p:blipFill>
        <p:spPr>
          <a:xfrm>
            <a:off x="1460116" y="556440"/>
            <a:ext cx="9268622" cy="3916319"/>
          </a:xfrm>
          <a:prstGeom prst="rect">
            <a:avLst/>
          </a:prstGeom>
        </p:spPr>
      </p:pic>
      <p:sp>
        <p:nvSpPr>
          <p:cNvPr id="62" name="Rectangle 61">
            <a:extLst>
              <a:ext uri="{FF2B5EF4-FFF2-40B4-BE49-F238E27FC236}">
                <a16:creationId xmlns:a16="http://schemas.microsoft.com/office/drawing/2014/main" id="{3FB0B787-E713-4BAC-9EB2-9EDF781DF8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Tree>
    <p:extLst>
      <p:ext uri="{BB962C8B-B14F-4D97-AF65-F5344CB8AC3E}">
        <p14:creationId xmlns:p14="http://schemas.microsoft.com/office/powerpoint/2010/main" val="1339797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23" name="Rectangle 22">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cxnSp>
        <p:nvCxnSpPr>
          <p:cNvPr id="24" name="Straight Connector 23">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5" name="Rectangle 24">
            <a:extLst>
              <a:ext uri="{FF2B5EF4-FFF2-40B4-BE49-F238E27FC236}">
                <a16:creationId xmlns:a16="http://schemas.microsoft.com/office/drawing/2014/main" id="{9E085669-B98A-4058-A3EE-9CDCCD8CF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
          </a:p>
        </p:txBody>
      </p:sp>
      <p:sp>
        <p:nvSpPr>
          <p:cNvPr id="3" name="Title 2">
            <a:extLst>
              <a:ext uri="{FF2B5EF4-FFF2-40B4-BE49-F238E27FC236}">
                <a16:creationId xmlns:a16="http://schemas.microsoft.com/office/drawing/2014/main" id="{411FC385-83D3-3C50-FF93-5BA120C50B51}"/>
              </a:ext>
            </a:extLst>
          </p:cNvPr>
          <p:cNvSpPr>
            <a:spLocks noGrp="1"/>
          </p:cNvSpPr>
          <p:nvPr>
            <p:ph type="title"/>
          </p:nvPr>
        </p:nvSpPr>
        <p:spPr>
          <a:xfrm>
            <a:off x="272101" y="4131582"/>
            <a:ext cx="11919899" cy="1662951"/>
          </a:xfrm>
        </p:spPr>
        <p:txBody>
          <a:bodyPr vert="horz" lIns="91440" tIns="45720" rIns="91440" bIns="45720" rtlCol="0" anchor="b">
            <a:noAutofit/>
          </a:bodyPr>
          <a:lstStyle/>
          <a:p>
            <a:pPr marL="0" marR="0">
              <a:spcAft>
                <a:spcPts val="0"/>
              </a:spcAft>
            </a:pPr>
            <a:r>
              <a:rPr lang="ru" sz="2000" dirty="0">
                <a:solidFill>
                  <a:schemeClr val="tx1">
                    <a:lumMod val="85000"/>
                    <a:lumOff val="15000"/>
                  </a:schemeClr>
                </a:solidFill>
                <a:effectLst/>
              </a:rPr>
              <a:t>Рассматривая распределение процентных показателей, вы заметите, что существенного увеличения или уменьшения представленных данных нет.  Несмотря на отсутсвие существенного увеличения и уменьшения показателей, центр ACRC постоянно отстаивает наши усилия по сокращению неравенства, расширению доступа и укреплению равноправия посредством целенаправленной просветительской деятельности путем взаимодействия с сообществами
</a:t>
            </a:r>
            <a:r>
              <a:rPr lang="ru" sz="2000" i="1" dirty="0">
                <a:solidFill>
                  <a:schemeClr val="tx1">
                    <a:lumMod val="85000"/>
                    <a:lumOff val="15000"/>
                  </a:schemeClr>
                </a:solidFill>
                <a:effectLst/>
              </a:rPr>
              <a:t> </a:t>
            </a:r>
            <a:endParaRPr lang="ru" sz="1200" dirty="0">
              <a:solidFill>
                <a:schemeClr val="tx1">
                  <a:lumMod val="85000"/>
                  <a:lumOff val="15000"/>
                </a:schemeClr>
              </a:solidFill>
            </a:endParaRPr>
          </a:p>
        </p:txBody>
      </p:sp>
      <p:cxnSp>
        <p:nvCxnSpPr>
          <p:cNvPr id="26" name="Straight Connector 25">
            <a:extLst>
              <a:ext uri="{FF2B5EF4-FFF2-40B4-BE49-F238E27FC236}">
                <a16:creationId xmlns:a16="http://schemas.microsoft.com/office/drawing/2014/main" id="{73A7C6B8-4726-4319-8661-22605DA41E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086" y="5618770"/>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469B4FDC-9532-4F57-AE3F-2E0DE717C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28" name="Rectangle 27">
            <a:extLst>
              <a:ext uri="{FF2B5EF4-FFF2-40B4-BE49-F238E27FC236}">
                <a16:creationId xmlns:a16="http://schemas.microsoft.com/office/drawing/2014/main" id="{BB5D465D-4A19-4A72-8D6D-9CEEC1DFA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5" name="TextBox 4">
            <a:extLst>
              <a:ext uri="{FF2B5EF4-FFF2-40B4-BE49-F238E27FC236}">
                <a16:creationId xmlns:a16="http://schemas.microsoft.com/office/drawing/2014/main" id="{B049BDD7-3357-5919-5228-843412AEA83D}"/>
              </a:ext>
            </a:extLst>
          </p:cNvPr>
          <p:cNvSpPr txBox="1"/>
          <p:nvPr/>
        </p:nvSpPr>
        <p:spPr>
          <a:xfrm>
            <a:off x="49417" y="38872"/>
            <a:ext cx="10500470" cy="369332"/>
          </a:xfrm>
          <a:prstGeom prst="rect">
            <a:avLst/>
          </a:prstGeom>
          <a:noFill/>
        </p:spPr>
        <p:txBody>
          <a:bodyPr wrap="square">
            <a:spAutoFit/>
          </a:bodyPr>
          <a:lstStyle/>
          <a:p>
            <a:pPr marL="0" marR="0">
              <a:spcBef>
                <a:spcPts val="0"/>
              </a:spcBef>
              <a:spcAft>
                <a:spcPts val="0"/>
              </a:spcAft>
            </a:pPr>
            <a:r>
              <a:rPr lang="ru" sz="1800" i="1" spc="-5" dirty="0">
                <a:effectLst/>
                <a:latin typeface="Arial" panose="020B0604020202020204" pitchFamily="34" charset="0"/>
                <a:ea typeface="Arial" panose="020B0604020202020204" pitchFamily="34" charset="0"/>
              </a:rPr>
              <a:t>Процент </a:t>
            </a:r>
            <a:r>
              <a:rPr lang="ru" sz="1800" i="1" spc="-10" dirty="0">
                <a:effectLst/>
                <a:latin typeface="Arial" panose="020B0604020202020204" pitchFamily="34" charset="0"/>
                <a:ea typeface="Arial" panose="020B0604020202020204" pitchFamily="34" charset="0"/>
              </a:rPr>
              <a:t>от</a:t>
            </a:r>
            <a:r>
              <a:rPr lang="ru" sz="1800" i="1" spc="10" dirty="0">
                <a:effectLst/>
                <a:latin typeface="Arial" panose="020B0604020202020204" pitchFamily="34" charset="0"/>
                <a:ea typeface="Arial" panose="020B0604020202020204" pitchFamily="34" charset="0"/>
              </a:rPr>
              <a:t> </a:t>
            </a:r>
            <a:r>
              <a:rPr lang="ru" sz="1800" i="1" spc="-5" dirty="0">
                <a:effectLst/>
                <a:latin typeface="Arial" panose="020B0604020202020204" pitchFamily="34" charset="0"/>
                <a:ea typeface="Arial" panose="020B0604020202020204" pitchFamily="34" charset="0"/>
              </a:rPr>
              <a:t>общего</a:t>
            </a:r>
            <a:r>
              <a:rPr lang="ru" sz="1800" i="1" dirty="0">
                <a:effectLst/>
                <a:latin typeface="Arial" panose="020B0604020202020204" pitchFamily="34" charset="0"/>
                <a:ea typeface="Arial" panose="020B0604020202020204" pitchFamily="34" charset="0"/>
              </a:rPr>
              <a:t> </a:t>
            </a:r>
            <a:r>
              <a:rPr lang="ru" sz="1800" i="1" spc="-5" dirty="0">
                <a:effectLst/>
                <a:latin typeface="Arial" panose="020B0604020202020204" pitchFamily="34" charset="0"/>
                <a:ea typeface="Arial" panose="020B0604020202020204" pitchFamily="34" charset="0"/>
              </a:rPr>
              <a:t>объёма</a:t>
            </a:r>
            <a:r>
              <a:rPr lang="ru" sz="1800" i="1" dirty="0">
                <a:effectLst/>
                <a:latin typeface="Arial" panose="020B0604020202020204" pitchFamily="34" charset="0"/>
                <a:ea typeface="Arial" panose="020B0604020202020204" pitchFamily="34" charset="0"/>
              </a:rPr>
              <a:t> </a:t>
            </a:r>
            <a:r>
              <a:rPr lang="ru" sz="1800" i="1" spc="-5" dirty="0">
                <a:effectLst/>
                <a:latin typeface="Arial" panose="020B0604020202020204" pitchFamily="34" charset="0"/>
                <a:ea typeface="Arial" panose="020B0604020202020204" pitchFamily="34" charset="0"/>
              </a:rPr>
              <a:t>ежегодных расходов</a:t>
            </a:r>
            <a:r>
              <a:rPr lang="ru" sz="1800" i="1" dirty="0">
                <a:effectLst/>
                <a:latin typeface="Arial" panose="020B0604020202020204" pitchFamily="34" charset="0"/>
                <a:ea typeface="Arial" panose="020B0604020202020204" pitchFamily="34" charset="0"/>
              </a:rPr>
              <a:t> </a:t>
            </a:r>
            <a:r>
              <a:rPr lang="ru" sz="1800" i="1" spc="-10" dirty="0">
                <a:effectLst/>
                <a:latin typeface="Arial" panose="020B0604020202020204" pitchFamily="34" charset="0"/>
                <a:ea typeface="Arial" panose="020B0604020202020204" pitchFamily="34" charset="0"/>
              </a:rPr>
              <a:t>на</a:t>
            </a:r>
            <a:r>
              <a:rPr lang="ru" sz="1800" i="1" spc="-5" dirty="0">
                <a:effectLst/>
                <a:latin typeface="Arial" panose="020B0604020202020204" pitchFamily="34" charset="0"/>
                <a:ea typeface="Arial" panose="020B0604020202020204" pitchFamily="34" charset="0"/>
              </a:rPr>
              <a:t> приобретение</a:t>
            </a:r>
            <a:r>
              <a:rPr lang="ru" sz="1800" i="1" spc="135" dirty="0">
                <a:effectLst/>
                <a:latin typeface="Arial" panose="020B0604020202020204" pitchFamily="34" charset="0"/>
                <a:ea typeface="Arial" panose="020B0604020202020204" pitchFamily="34" charset="0"/>
              </a:rPr>
              <a:t> </a:t>
            </a:r>
            <a:r>
              <a:rPr lang="ru" sz="1800" i="1" spc="-5" dirty="0">
                <a:effectLst/>
                <a:latin typeface="Arial" panose="020B0604020202020204" pitchFamily="34" charset="0"/>
                <a:ea typeface="Arial" panose="020B0604020202020204" pitchFamily="34" charset="0"/>
              </a:rPr>
              <a:t>услуг</a:t>
            </a:r>
            <a:r>
              <a:rPr lang="ru" sz="1800" i="1" spc="5" dirty="0">
                <a:effectLst/>
                <a:latin typeface="Arial" panose="020B0604020202020204" pitchFamily="34" charset="0"/>
                <a:ea typeface="Arial" panose="020B0604020202020204" pitchFamily="34" charset="0"/>
              </a:rPr>
              <a:t> </a:t>
            </a:r>
            <a:r>
              <a:rPr lang="ru" sz="1800" i="1" spc="-5" dirty="0">
                <a:effectLst/>
                <a:latin typeface="Arial" panose="020B0604020202020204" pitchFamily="34" charset="0"/>
                <a:ea typeface="Arial" panose="020B0604020202020204" pitchFamily="34" charset="0"/>
              </a:rPr>
              <a:t>в</a:t>
            </a:r>
            <a:r>
              <a:rPr lang="ru" sz="1800" i="1" spc="-10" dirty="0">
                <a:effectLst/>
                <a:latin typeface="Arial" panose="020B0604020202020204" pitchFamily="34" charset="0"/>
                <a:ea typeface="Arial" panose="020B0604020202020204" pitchFamily="34" charset="0"/>
              </a:rPr>
              <a:t> </a:t>
            </a:r>
            <a:r>
              <a:rPr lang="ru" sz="1800" i="1" spc="-5" dirty="0">
                <a:effectLst/>
                <a:latin typeface="Arial" panose="020B0604020202020204" pitchFamily="34" charset="0"/>
                <a:ea typeface="Arial" panose="020B0604020202020204" pitchFamily="34" charset="0"/>
              </a:rPr>
              <a:t>зависимости</a:t>
            </a:r>
            <a:r>
              <a:rPr lang="ru" sz="1800" i="1" spc="5" dirty="0">
                <a:effectLst/>
                <a:latin typeface="Arial" panose="020B0604020202020204" pitchFamily="34" charset="0"/>
                <a:ea typeface="Arial" panose="020B0604020202020204" pitchFamily="34" charset="0"/>
              </a:rPr>
              <a:t> от </a:t>
            </a:r>
            <a:r>
              <a:rPr lang="ru" sz="1800" i="1" spc="-5" dirty="0">
                <a:effectLst/>
                <a:latin typeface="Arial" panose="020B0604020202020204" pitchFamily="34" charset="0"/>
                <a:ea typeface="Arial" panose="020B0604020202020204" pitchFamily="34" charset="0"/>
              </a:rPr>
              <a:t>этнической принадлежности</a:t>
            </a:r>
            <a:r>
              <a:rPr lang="ru" sz="1800" i="1" spc="-10" dirty="0">
                <a:effectLst/>
                <a:latin typeface="Arial" panose="020B0604020202020204" pitchFamily="34" charset="0"/>
                <a:ea typeface="Arial" panose="020B0604020202020204" pitchFamily="34" charset="0"/>
              </a:rPr>
              <a:t> </a:t>
            </a:r>
            <a:r>
              <a:rPr lang="ru" sz="1800" i="1" spc="-5" dirty="0">
                <a:effectLst/>
                <a:latin typeface="Arial" panose="020B0604020202020204" pitchFamily="34" charset="0"/>
                <a:ea typeface="Arial" panose="020B0604020202020204" pitchFamily="34" charset="0"/>
              </a:rPr>
              <a:t>и</a:t>
            </a:r>
            <a:r>
              <a:rPr lang="ru" sz="1800" i="1" dirty="0">
                <a:effectLst/>
                <a:latin typeface="Arial" panose="020B0604020202020204" pitchFamily="34" charset="0"/>
                <a:ea typeface="Arial" panose="020B0604020202020204" pitchFamily="34" charset="0"/>
              </a:rPr>
              <a:t> </a:t>
            </a:r>
            <a:r>
              <a:rPr lang="ru" sz="1800" i="1" spc="-5" dirty="0">
                <a:effectLst/>
                <a:latin typeface="Arial" panose="020B0604020202020204" pitchFamily="34" charset="0"/>
                <a:ea typeface="Arial" panose="020B0604020202020204" pitchFamily="34" charset="0"/>
              </a:rPr>
              <a:t>возраста лица           </a:t>
            </a:r>
            <a:endParaRPr lang="ru" sz="1800" i="1" dirty="0">
              <a:effectLst/>
              <a:latin typeface="Times New Roman" panose="02020603050405020304" pitchFamily="18" charset="0"/>
              <a:ea typeface="Times New Roman" panose="02020603050405020304" pitchFamily="18" charset="0"/>
            </a:endParaRPr>
          </a:p>
        </p:txBody>
      </p:sp>
      <p:pic>
        <p:nvPicPr>
          <p:cNvPr id="6" name="Picture 5">
            <a:extLst>
              <a:ext uri="{FF2B5EF4-FFF2-40B4-BE49-F238E27FC236}">
                <a16:creationId xmlns:a16="http://schemas.microsoft.com/office/drawing/2014/main" id="{7AA6108B-D48B-E004-9C38-32F5167A8333}"/>
              </a:ext>
            </a:extLst>
          </p:cNvPr>
          <p:cNvPicPr>
            <a:picLocks noChangeAspect="1"/>
          </p:cNvPicPr>
          <p:nvPr/>
        </p:nvPicPr>
        <p:blipFill>
          <a:blip r:embed="rId3"/>
          <a:srcRect t="1766"/>
          <a:stretch/>
        </p:blipFill>
        <p:spPr>
          <a:xfrm>
            <a:off x="489393" y="717475"/>
            <a:ext cx="10978986" cy="3149407"/>
          </a:xfrm>
          <a:prstGeom prst="rect">
            <a:avLst/>
          </a:prstGeom>
        </p:spPr>
      </p:pic>
    </p:spTree>
    <p:extLst>
      <p:ext uri="{BB962C8B-B14F-4D97-AF65-F5344CB8AC3E}">
        <p14:creationId xmlns:p14="http://schemas.microsoft.com/office/powerpoint/2010/main" val="3986425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2C7211D9-E545-4D00-9874-641EC7C7BD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
          </a:p>
        </p:txBody>
      </p:sp>
      <p:sp>
        <p:nvSpPr>
          <p:cNvPr id="22" name="Rectangle 21">
            <a:extLst>
              <a:ext uri="{FF2B5EF4-FFF2-40B4-BE49-F238E27FC236}">
                <a16:creationId xmlns:a16="http://schemas.microsoft.com/office/drawing/2014/main" id="{5DBBC34A-8C43-4368-951E-A04EB7C00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
          </a:p>
        </p:txBody>
      </p:sp>
      <p:sp>
        <p:nvSpPr>
          <p:cNvPr id="13" name="TextBox 12">
            <a:extLst>
              <a:ext uri="{FF2B5EF4-FFF2-40B4-BE49-F238E27FC236}">
                <a16:creationId xmlns:a16="http://schemas.microsoft.com/office/drawing/2014/main" id="{AEDBF966-5411-42D7-6BF3-90C017D736B0}"/>
              </a:ext>
            </a:extLst>
          </p:cNvPr>
          <p:cNvSpPr txBox="1"/>
          <p:nvPr/>
        </p:nvSpPr>
        <p:spPr>
          <a:xfrm>
            <a:off x="179294" y="100213"/>
            <a:ext cx="12012706" cy="338554"/>
          </a:xfrm>
          <a:prstGeom prst="rect">
            <a:avLst/>
          </a:prstGeom>
          <a:noFill/>
        </p:spPr>
        <p:txBody>
          <a:bodyPr wrap="square">
            <a:spAutoFit/>
          </a:bodyPr>
          <a:lstStyle/>
          <a:p>
            <a:pPr marL="0" marR="0">
              <a:spcBef>
                <a:spcPts val="0"/>
              </a:spcBef>
              <a:spcAft>
                <a:spcPts val="0"/>
              </a:spcAft>
            </a:pPr>
            <a:r>
              <a:rPr lang="ru" sz="1600" i="1" spc="-5" dirty="0">
                <a:effectLst/>
                <a:latin typeface="Arial" panose="020B0604020202020204" pitchFamily="34" charset="0"/>
                <a:ea typeface="Times New Roman" panose="02020603050405020304" pitchFamily="18" charset="0"/>
                <a:cs typeface="Times New Roman" panose="02020603050405020304" pitchFamily="18" charset="0"/>
              </a:rPr>
              <a:t>Число</a:t>
            </a:r>
            <a:r>
              <a:rPr lang="ru" sz="16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10" dirty="0">
                <a:effectLst/>
                <a:latin typeface="Arial" panose="020B0604020202020204" pitchFamily="34" charset="0"/>
                <a:ea typeface="Times New Roman" panose="02020603050405020304" pitchFamily="18" charset="0"/>
                <a:cs typeface="Times New Roman" panose="02020603050405020304" pitchFamily="18" charset="0"/>
              </a:rPr>
              <a:t>и </a:t>
            </a:r>
            <a:r>
              <a:rPr lang="ru" sz="1600" i="1"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5" dirty="0">
                <a:effectLst/>
                <a:latin typeface="Arial" panose="020B0604020202020204" pitchFamily="34" charset="0"/>
                <a:ea typeface="Times New Roman" panose="02020603050405020304" pitchFamily="18" charset="0"/>
                <a:cs typeface="Times New Roman" panose="02020603050405020304" pitchFamily="18" charset="0"/>
              </a:rPr>
              <a:t>процент</a:t>
            </a:r>
            <a:r>
              <a:rPr lang="ru" sz="16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10" dirty="0">
                <a:effectLst/>
                <a:latin typeface="Arial" panose="020B0604020202020204" pitchFamily="34" charset="0"/>
                <a:ea typeface="Times New Roman" panose="02020603050405020304" pitchFamily="18" charset="0"/>
                <a:cs typeface="Times New Roman" panose="02020603050405020304" pitchFamily="18" charset="0"/>
              </a:rPr>
              <a:t>лиц</a:t>
            </a:r>
            <a:r>
              <a:rPr lang="ru" sz="16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5" dirty="0">
                <a:effectLst/>
                <a:latin typeface="Arial" panose="020B0604020202020204" pitchFamily="34" charset="0"/>
                <a:ea typeface="Times New Roman" panose="02020603050405020304" pitchFamily="18" charset="0"/>
                <a:cs typeface="Times New Roman" panose="02020603050405020304" pitchFamily="18" charset="0"/>
              </a:rPr>
              <a:t>получающих</a:t>
            </a:r>
            <a:r>
              <a:rPr lang="ru" sz="1600" i="1" spc="15"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5" dirty="0">
                <a:effectLst/>
                <a:latin typeface="Arial" panose="020B0604020202020204" pitchFamily="34" charset="0"/>
                <a:ea typeface="Times New Roman" panose="02020603050405020304" pitchFamily="18" charset="0"/>
                <a:cs typeface="Times New Roman" panose="02020603050405020304" pitchFamily="18" charset="0"/>
              </a:rPr>
              <a:t>только</a:t>
            </a:r>
            <a:r>
              <a:rPr lang="ru" sz="1600" i="1" spc="185"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5" dirty="0">
                <a:effectLst/>
                <a:latin typeface="Arial" panose="020B0604020202020204" pitchFamily="34" charset="0"/>
                <a:ea typeface="Times New Roman" panose="02020603050405020304" pitchFamily="18" charset="0"/>
                <a:cs typeface="Times New Roman" panose="02020603050405020304" pitchFamily="18" charset="0"/>
              </a:rPr>
              <a:t>услуги</a:t>
            </a:r>
            <a:r>
              <a:rPr lang="ru" sz="16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5" dirty="0">
                <a:effectLst/>
                <a:latin typeface="Arial" panose="020B0604020202020204" pitchFamily="34" charset="0"/>
                <a:ea typeface="Times New Roman" panose="02020603050405020304" pitchFamily="18" charset="0"/>
                <a:cs typeface="Times New Roman" panose="02020603050405020304" pitchFamily="18" charset="0"/>
              </a:rPr>
              <a:t>по ведению дел</a:t>
            </a:r>
            <a:r>
              <a:rPr lang="ru" sz="16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5"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5" dirty="0">
                <a:effectLst/>
                <a:latin typeface="Arial" panose="020B0604020202020204" pitchFamily="34" charset="0"/>
                <a:ea typeface="Times New Roman" panose="02020603050405020304" pitchFamily="18" charset="0"/>
                <a:cs typeface="Times New Roman" panose="02020603050405020304" pitchFamily="18" charset="0"/>
              </a:rPr>
              <a:t>с</a:t>
            </a:r>
            <a:r>
              <a:rPr lang="ru" sz="16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dirty="0">
                <a:effectLst/>
                <a:latin typeface="Arial" panose="020B0604020202020204" pitchFamily="34" charset="0"/>
                <a:ea typeface="Times New Roman" panose="02020603050405020304" pitchFamily="18" charset="0"/>
                <a:cs typeface="Times New Roman" panose="02020603050405020304" pitchFamily="18" charset="0"/>
              </a:rPr>
              <a:t>учётом возраста</a:t>
            </a:r>
            <a:r>
              <a:rPr lang="ru" sz="16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5" dirty="0">
                <a:effectLst/>
                <a:latin typeface="Arial" panose="020B0604020202020204" pitchFamily="34" charset="0"/>
                <a:ea typeface="Times New Roman" panose="02020603050405020304" pitchFamily="18" charset="0"/>
                <a:cs typeface="Times New Roman" panose="02020603050405020304" pitchFamily="18" charset="0"/>
              </a:rPr>
              <a:t>и</a:t>
            </a:r>
            <a:r>
              <a:rPr lang="ru" sz="1600" i="1" spc="-10" dirty="0">
                <a:effectLst/>
                <a:latin typeface="Arial" panose="020B0604020202020204" pitchFamily="34" charset="0"/>
                <a:ea typeface="Times New Roman" panose="02020603050405020304" pitchFamily="18" charset="0"/>
                <a:cs typeface="Times New Roman" panose="02020603050405020304" pitchFamily="18" charset="0"/>
              </a:rPr>
              <a:t> </a:t>
            </a:r>
            <a:r>
              <a:rPr lang="ru" sz="1600" i="1" spc="-5" dirty="0">
                <a:effectLst/>
                <a:latin typeface="Arial" panose="020B0604020202020204" pitchFamily="34" charset="0"/>
                <a:ea typeface="Times New Roman" panose="02020603050405020304" pitchFamily="18" charset="0"/>
                <a:cs typeface="Times New Roman" panose="02020603050405020304" pitchFamily="18" charset="0"/>
              </a:rPr>
              <a:t>этнического происхождения  </a:t>
            </a:r>
            <a:endParaRPr lang="ru" sz="1600" i="1" dirty="0">
              <a:effectLst/>
              <a:latin typeface="Times New Roman" panose="02020603050405020304" pitchFamily="18" charset="0"/>
              <a:ea typeface="Times New Roman" panose="02020603050405020304" pitchFamily="18" charset="0"/>
            </a:endParaRPr>
          </a:p>
        </p:txBody>
      </p:sp>
      <p:pic>
        <p:nvPicPr>
          <p:cNvPr id="3" name="Picture 2">
            <a:extLst>
              <a:ext uri="{FF2B5EF4-FFF2-40B4-BE49-F238E27FC236}">
                <a16:creationId xmlns:a16="http://schemas.microsoft.com/office/drawing/2014/main" id="{FEA1A808-D188-29F0-4897-602914C6FF3E}"/>
              </a:ext>
            </a:extLst>
          </p:cNvPr>
          <p:cNvPicPr>
            <a:picLocks noChangeAspect="1"/>
          </p:cNvPicPr>
          <p:nvPr/>
        </p:nvPicPr>
        <p:blipFill>
          <a:blip r:embed="rId3"/>
          <a:stretch>
            <a:fillRect/>
          </a:stretch>
        </p:blipFill>
        <p:spPr>
          <a:xfrm>
            <a:off x="745963" y="569759"/>
            <a:ext cx="10771959" cy="5672780"/>
          </a:xfrm>
          <a:prstGeom prst="rect">
            <a:avLst/>
          </a:prstGeom>
        </p:spPr>
      </p:pic>
    </p:spTree>
    <p:extLst>
      <p:ext uri="{BB962C8B-B14F-4D97-AF65-F5344CB8AC3E}">
        <p14:creationId xmlns:p14="http://schemas.microsoft.com/office/powerpoint/2010/main" val="160687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6C9D135-2BF4-4694-8732-88EEE18AA8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17" name="Rectangle 16">
            <a:extLst>
              <a:ext uri="{FF2B5EF4-FFF2-40B4-BE49-F238E27FC236}">
                <a16:creationId xmlns:a16="http://schemas.microsoft.com/office/drawing/2014/main" id="{F778FCE6-4D20-4A9A-90B4-C948024EBE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cxnSp>
        <p:nvCxnSpPr>
          <p:cNvPr id="19" name="Straight Connector 18">
            <a:extLst>
              <a:ext uri="{FF2B5EF4-FFF2-40B4-BE49-F238E27FC236}">
                <a16:creationId xmlns:a16="http://schemas.microsoft.com/office/drawing/2014/main" id="{FBCBF307-3BC6-4D33-BC45-E7DADD14F2A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21" name="Rectangle 20">
            <a:extLst>
              <a:ext uri="{FF2B5EF4-FFF2-40B4-BE49-F238E27FC236}">
                <a16:creationId xmlns:a16="http://schemas.microsoft.com/office/drawing/2014/main" id="{CB7DDDFB-40AA-49DF-8CC0-2110FB0137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
          </a:p>
        </p:txBody>
      </p:sp>
      <p:sp>
        <p:nvSpPr>
          <p:cNvPr id="6" name="TextBox 5">
            <a:extLst>
              <a:ext uri="{FF2B5EF4-FFF2-40B4-BE49-F238E27FC236}">
                <a16:creationId xmlns:a16="http://schemas.microsoft.com/office/drawing/2014/main" id="{0FCA2FD6-595F-146B-0A78-8B987B2E182A}"/>
              </a:ext>
            </a:extLst>
          </p:cNvPr>
          <p:cNvSpPr txBox="1"/>
          <p:nvPr/>
        </p:nvSpPr>
        <p:spPr>
          <a:xfrm>
            <a:off x="638423" y="3642887"/>
            <a:ext cx="10909073" cy="1654629"/>
          </a:xfrm>
          <a:prstGeom prst="rect">
            <a:avLst/>
          </a:prstGeom>
        </p:spPr>
        <p:txBody>
          <a:bodyPr vert="horz" lIns="91440" tIns="45720" rIns="91440" bIns="45720" rtlCol="0" anchor="b">
            <a:normAutofit/>
          </a:bodyPr>
          <a:lstStyle/>
          <a:p>
            <a:pPr algn="ctr" defTabSz="914400">
              <a:lnSpc>
                <a:spcPct val="85000"/>
              </a:lnSpc>
              <a:spcBef>
                <a:spcPct val="0"/>
              </a:spcBef>
              <a:spcAft>
                <a:spcPts val="600"/>
              </a:spcAft>
            </a:pPr>
            <a:r>
              <a:rPr lang="ru" sz="2200" spc="-50" dirty="0">
                <a:solidFill>
                  <a:schemeClr val="tx1">
                    <a:lumMod val="85000"/>
                    <a:lumOff val="15000"/>
                  </a:schemeClr>
                </a:solidFill>
                <a:latin typeface="+mj-lt"/>
                <a:ea typeface="+mj-ea"/>
                <a:cs typeface="+mj-cs"/>
              </a:rPr>
              <a:t>На этой таблице показано, насколько хорошо центр ACRC добивается увеличения занятости потребителей по сравнению с предыдущими показателями и показателями по штату. </a:t>
            </a:r>
          </a:p>
        </p:txBody>
      </p:sp>
      <p:pic>
        <p:nvPicPr>
          <p:cNvPr id="3" name="Picture 2" descr="A white box with black text&#10;&#10;Description automatically generated">
            <a:extLst>
              <a:ext uri="{FF2B5EF4-FFF2-40B4-BE49-F238E27FC236}">
                <a16:creationId xmlns:a16="http://schemas.microsoft.com/office/drawing/2014/main" id="{EEB96200-FB1F-C8C0-580A-1F4516C679B6}"/>
              </a:ext>
            </a:extLst>
          </p:cNvPr>
          <p:cNvPicPr>
            <a:picLocks noChangeAspect="1"/>
          </p:cNvPicPr>
          <p:nvPr/>
        </p:nvPicPr>
        <p:blipFill>
          <a:blip r:embed="rId3"/>
          <a:stretch>
            <a:fillRect/>
          </a:stretch>
        </p:blipFill>
        <p:spPr>
          <a:xfrm>
            <a:off x="127462" y="521209"/>
            <a:ext cx="11937076" cy="3623414"/>
          </a:xfrm>
          <a:prstGeom prst="rect">
            <a:avLst/>
          </a:prstGeom>
        </p:spPr>
      </p:pic>
      <p:cxnSp>
        <p:nvCxnSpPr>
          <p:cNvPr id="23" name="Straight Connector 22">
            <a:extLst>
              <a:ext uri="{FF2B5EF4-FFF2-40B4-BE49-F238E27FC236}">
                <a16:creationId xmlns:a16="http://schemas.microsoft.com/office/drawing/2014/main" id="{011DDDDD-6700-45E0-BAAD-E0545B1A1D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35159" y="5433708"/>
            <a:ext cx="105156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590FBE95-F1FA-4B84-A331-ED3A64A6B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27" name="Rectangle 26">
            <a:extLst>
              <a:ext uri="{FF2B5EF4-FFF2-40B4-BE49-F238E27FC236}">
                <a16:creationId xmlns:a16="http://schemas.microsoft.com/office/drawing/2014/main" id="{4758D0B1-7F15-4582-8198-F5FF2D2EF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ru"/>
          </a:p>
        </p:txBody>
      </p:sp>
      <p:sp>
        <p:nvSpPr>
          <p:cNvPr id="4" name="TextBox 3">
            <a:extLst>
              <a:ext uri="{FF2B5EF4-FFF2-40B4-BE49-F238E27FC236}">
                <a16:creationId xmlns:a16="http://schemas.microsoft.com/office/drawing/2014/main" id="{D956C38B-9D92-C954-15E4-C80BBCB27F42}"/>
              </a:ext>
            </a:extLst>
          </p:cNvPr>
          <p:cNvSpPr txBox="1"/>
          <p:nvPr/>
        </p:nvSpPr>
        <p:spPr>
          <a:xfrm>
            <a:off x="-212780" y="4157245"/>
            <a:ext cx="7379124" cy="329834"/>
          </a:xfrm>
          <a:prstGeom prst="rect">
            <a:avLst/>
          </a:prstGeom>
          <a:noFill/>
        </p:spPr>
        <p:txBody>
          <a:bodyPr wrap="square">
            <a:spAutoFit/>
          </a:bodyPr>
          <a:lstStyle/>
          <a:p>
            <a:pPr algn="ctr" defTabSz="914400">
              <a:lnSpc>
                <a:spcPct val="85000"/>
              </a:lnSpc>
              <a:spcBef>
                <a:spcPct val="0"/>
              </a:spcBef>
              <a:spcAft>
                <a:spcPts val="600"/>
              </a:spcAft>
            </a:pPr>
            <a:r>
              <a:rPr lang="ru" spc="-50" dirty="0">
                <a:solidFill>
                  <a:schemeClr val="tx1">
                    <a:lumMod val="85000"/>
                    <a:lumOff val="15000"/>
                  </a:schemeClr>
                </a:solidFill>
                <a:latin typeface="+mj-lt"/>
                <a:ea typeface="+mj-ea"/>
                <a:cs typeface="+mj-cs"/>
              </a:rPr>
              <a:t>*Параметр Н/П означает, что на опрос ответили менее 20 человек.</a:t>
            </a:r>
            <a:endParaRPr lang="ru" sz="1800" spc="-50" dirty="0">
              <a:solidFill>
                <a:schemeClr val="tx1">
                  <a:lumMod val="85000"/>
                  <a:lumOff val="15000"/>
                </a:schemeClr>
              </a:solidFill>
              <a:latin typeface="+mj-lt"/>
              <a:ea typeface="+mj-ea"/>
              <a:cs typeface="+mj-cs"/>
            </a:endParaRPr>
          </a:p>
        </p:txBody>
      </p:sp>
    </p:spTree>
    <p:extLst>
      <p:ext uri="{BB962C8B-B14F-4D97-AF65-F5344CB8AC3E}">
        <p14:creationId xmlns:p14="http://schemas.microsoft.com/office/powerpoint/2010/main" val="124288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E9764F2-3F86-EE72-A26C-86320B5263AF}"/>
              </a:ext>
            </a:extLst>
          </p:cNvPr>
          <p:cNvPicPr>
            <a:picLocks noChangeAspect="1"/>
          </p:cNvPicPr>
          <p:nvPr/>
        </p:nvPicPr>
        <p:blipFill>
          <a:blip r:embed="rId3"/>
          <a:srcRect b="7101"/>
          <a:stretch/>
        </p:blipFill>
        <p:spPr>
          <a:xfrm>
            <a:off x="270833" y="864137"/>
            <a:ext cx="11650333" cy="4324551"/>
          </a:xfrm>
          <a:prstGeom prst="rect">
            <a:avLst/>
          </a:prstGeom>
        </p:spPr>
      </p:pic>
    </p:spTree>
    <p:extLst>
      <p:ext uri="{BB962C8B-B14F-4D97-AF65-F5344CB8AC3E}">
        <p14:creationId xmlns:p14="http://schemas.microsoft.com/office/powerpoint/2010/main" val="338287864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1294</TotalTime>
  <Words>2186</Words>
  <Application>Microsoft Macintosh PowerPoint</Application>
  <PresentationFormat>Widescreen</PresentationFormat>
  <Paragraphs>111</Paragraphs>
  <Slides>10</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Aptos</vt:lpstr>
      <vt:lpstr>Arial</vt:lpstr>
      <vt:lpstr>Calibri</vt:lpstr>
      <vt:lpstr>Calibri Light</vt:lpstr>
      <vt:lpstr>Courier New</vt:lpstr>
      <vt:lpstr>Symbol</vt:lpstr>
      <vt:lpstr>Times New Roman</vt:lpstr>
      <vt:lpstr>Wingdings</vt:lpstr>
      <vt:lpstr>Retrospect</vt:lpstr>
      <vt:lpstr> Региональный центр Alta California
Презентация договора о выполнении обязательств на конец года за 2022/24 финансовый год
</vt:lpstr>
      <vt:lpstr>PowerPoint Presentation</vt:lpstr>
      <vt:lpstr>PowerPoint Presentation</vt:lpstr>
      <vt:lpstr>PowerPoint Presentation</vt:lpstr>
      <vt:lpstr>В этой таблице перечислены пять сфер деятельности, в которых по мнению Департамента DDS должен продолжать совершенствоваться каждый региональный центр.
В первом столбце показаны результаты деятельности центра ACRC за прошлый отчётный период, а во втором столбце показаны результаты деятельности центра ACRC по состоянию на конец 2024 финансового года.
 Чтобы сравнить центр ACRC с другими региональными центрами штата, сравните цифры со средними показателями по штату (в столбцах, выделенных серым цветом).
</vt:lpstr>
      <vt:lpstr>Рассматривая распределение процентных показателей, вы заметите, что существенного увеличения или уменьшения представленных данных нет.  Несмотря на отсутсвие существенного увеличения и уменьшения показателей, центр ACRC постоянно отстаивает наши усилия по сокращению неравенства, расширению доступа и укреплению равноправия посредством целенаправленной просветительской деятельности путем взаимодействия с сообществами
 </vt:lpstr>
      <vt:lpstr>PowerPoint Presentation</vt:lpstr>
      <vt:lpstr>PowerPoint Presentation</vt:lpstr>
      <vt:lpstr>PowerPoint Presentation</vt:lpstr>
      <vt:lpstr>Есть вопросы?</vt:lpstr>
    </vt:vector>
  </TitlesOfParts>
  <Company>Alta California Regional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Региональный центр Alta California
Презентация договора о выполнении обязательств на конец года
за 2022/24 финансовый год
</dc:title>
  <dc:creator>Carly Shearer</dc:creator>
  <cp:lastModifiedBy>Luis Garcia</cp:lastModifiedBy>
  <cp:revision>21</cp:revision>
  <dcterms:created xsi:type="dcterms:W3CDTF">2024-09-23T19:21:37Z</dcterms:created>
  <dcterms:modified xsi:type="dcterms:W3CDTF">2024-10-18T08:56:04Z</dcterms:modified>
</cp:coreProperties>
</file>