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7" r:id="rId1"/>
  </p:sldMasterIdLst>
  <p:notesMasterIdLst>
    <p:notesMasterId r:id="rId12"/>
  </p:notesMasterIdLst>
  <p:sldIdLst>
    <p:sldId id="256" r:id="rId2"/>
    <p:sldId id="263" r:id="rId3"/>
    <p:sldId id="262" r:id="rId4"/>
    <p:sldId id="259" r:id="rId5"/>
    <p:sldId id="260" r:id="rId6"/>
    <p:sldId id="261" r:id="rId7"/>
    <p:sldId id="264" r:id="rId8"/>
    <p:sldId id="265" r:id="rId9"/>
    <p:sldId id="266"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9693" autoAdjust="0"/>
  </p:normalViewPr>
  <p:slideViewPr>
    <p:cSldViewPr snapToGrid="0">
      <p:cViewPr varScale="1">
        <p:scale>
          <a:sx n="65" d="100"/>
          <a:sy n="65" d="100"/>
        </p:scale>
        <p:origin x="1286"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35F030-6580-4E0A-9E79-281BFE605F71}" type="doc">
      <dgm:prSet loTypeId="urn:microsoft.com/office/officeart/2005/8/layout/hierarchy1" loCatId="hierarchy" qsTypeId="urn:microsoft.com/office/officeart/2005/8/quickstyle/simple1" qsCatId="simple" csTypeId="urn:microsoft.com/office/officeart/2005/8/colors/accent0_3" csCatId="mainScheme" phldr="1"/>
      <dgm:spPr/>
      <dgm:t>
        <a:bodyPr/>
        <a:lstStyle/>
        <a:p>
          <a:endParaRPr lang="pa-IN"/>
        </a:p>
      </dgm:t>
    </dgm:pt>
    <dgm:pt modelId="{EC02F567-AB11-411E-93D0-C36446E9818E}">
      <dgm:prSet custT="1"/>
      <dgm:spPr/>
      <dgm:t>
        <a:bodyPr/>
        <a:lstStyle/>
        <a:p>
          <a:r>
            <a:rPr lang="pa-IN" sz="2800" dirty="0"/>
            <a:t>DDS ਰੀਜਨਲ ਸੈਂਟਰਾਂ ਨਾਲ ਇਕਰਾਰਨਾਮੇ ਸਥਾਪਤ ਕਰਦਾ ਹੈ ਜਿਹਨਾਂ ਵਿੱਚ ਵਿਸ਼ੇਸ਼, ਮਾਪਣਯੋਗ, ਕਾਰਗੁਜ਼ਾਰੀ ਦੇ ਉਦੇਸ਼ ਸ਼ਾਮਲ ਹੁੰਦੇ ਹਨ, ਜਿਨ੍ਹਾਂ ਦੀ ਜਨਤਾ ਦੁਆਰਾ ਸਾਲਾਨਾ ਅਧਾਰ 'ਤੇ ਸਮੀਖਿਆ ਕੀਤੀ ਜਾਂਦੀ ਹੈ। W&amp;I ਕੋਡ ਦੀ ਧਾਰਾ 4629 (f)(1) ਦੇ ਅਨੁਸਾਰ ਖੇਤਰੀ ਕੇਂਦਰਾਂ ਨੂੰ ਲਾਜ਼ਮੀ ਤੌਰ 'ਤੇ ਇੱਕ ਜਨਤਕ ਮੀਟਿੰਗ ਕਰਨੀ ਚਾਹੀਦੀ ਹੈ, ਅਤੇ ਅਸੀਂ ਅੱਜ ਇਸ ਜ਼ਰੂਰਤ ਨੂੰ ਪੂਰਾ ਕਰਨ ਲਈ ਖੁਸ਼ ਹਾਂ।</a:t>
          </a:r>
        </a:p>
      </dgm:t>
    </dgm:pt>
    <dgm:pt modelId="{4A0522E4-3440-42D6-BD81-CD74E1720ABC}" type="parTrans" cxnId="{86546302-019D-4A4D-BA94-AB77C8DB1C92}">
      <dgm:prSet/>
      <dgm:spPr/>
      <dgm:t>
        <a:bodyPr/>
        <a:lstStyle/>
        <a:p>
          <a:endParaRPr lang="pa-IN"/>
        </a:p>
      </dgm:t>
    </dgm:pt>
    <dgm:pt modelId="{44DFD783-E0A9-4BB6-9905-A1646C518F46}" type="sibTrans" cxnId="{86546302-019D-4A4D-BA94-AB77C8DB1C92}">
      <dgm:prSet/>
      <dgm:spPr/>
      <dgm:t>
        <a:bodyPr/>
        <a:lstStyle/>
        <a:p>
          <a:endParaRPr lang="pa-IN"/>
        </a:p>
      </dgm:t>
    </dgm:pt>
    <dgm:pt modelId="{BA5F340B-11AF-4210-84FF-5CB26996632B}" type="pres">
      <dgm:prSet presAssocID="{3335F030-6580-4E0A-9E79-281BFE605F71}" presName="hierChild1" presStyleCnt="0">
        <dgm:presLayoutVars>
          <dgm:chPref val="1"/>
          <dgm:dir/>
          <dgm:animOne val="branch"/>
          <dgm:animLvl val="lvl"/>
          <dgm:resizeHandles/>
        </dgm:presLayoutVars>
      </dgm:prSet>
      <dgm:spPr/>
    </dgm:pt>
    <dgm:pt modelId="{153C98FE-36D0-43BE-8FB9-56D628DC51D8}" type="pres">
      <dgm:prSet presAssocID="{EC02F567-AB11-411E-93D0-C36446E9818E}" presName="hierRoot1" presStyleCnt="0"/>
      <dgm:spPr/>
    </dgm:pt>
    <dgm:pt modelId="{8D5DBBFE-DC80-4EF8-A6A8-E3252CE27578}" type="pres">
      <dgm:prSet presAssocID="{EC02F567-AB11-411E-93D0-C36446E9818E}" presName="composite" presStyleCnt="0"/>
      <dgm:spPr/>
    </dgm:pt>
    <dgm:pt modelId="{2AD5B995-BC0D-4C45-8DB1-DE16C3C73A30}" type="pres">
      <dgm:prSet presAssocID="{EC02F567-AB11-411E-93D0-C36446E9818E}" presName="background" presStyleLbl="node0" presStyleIdx="0" presStyleCnt="1"/>
      <dgm:spPr/>
    </dgm:pt>
    <dgm:pt modelId="{0B77E5C1-9FE2-47C5-AFC3-CDB46B479869}" type="pres">
      <dgm:prSet presAssocID="{EC02F567-AB11-411E-93D0-C36446E9818E}" presName="text" presStyleLbl="fgAcc0" presStyleIdx="0" presStyleCnt="1">
        <dgm:presLayoutVars>
          <dgm:chPref val="3"/>
        </dgm:presLayoutVars>
      </dgm:prSet>
      <dgm:spPr/>
    </dgm:pt>
    <dgm:pt modelId="{5F9E3877-06BF-4299-922D-67DD797774F4}" type="pres">
      <dgm:prSet presAssocID="{EC02F567-AB11-411E-93D0-C36446E9818E}" presName="hierChild2" presStyleCnt="0"/>
      <dgm:spPr/>
    </dgm:pt>
  </dgm:ptLst>
  <dgm:cxnLst>
    <dgm:cxn modelId="{86546302-019D-4A4D-BA94-AB77C8DB1C92}" srcId="{3335F030-6580-4E0A-9E79-281BFE605F71}" destId="{EC02F567-AB11-411E-93D0-C36446E9818E}" srcOrd="0" destOrd="0" parTransId="{4A0522E4-3440-42D6-BD81-CD74E1720ABC}" sibTransId="{44DFD783-E0A9-4BB6-9905-A1646C518F46}"/>
    <dgm:cxn modelId="{69112AED-EB7C-43B3-943E-87B021AD179D}" type="presOf" srcId="{EC02F567-AB11-411E-93D0-C36446E9818E}" destId="{0B77E5C1-9FE2-47C5-AFC3-CDB46B479869}" srcOrd="0" destOrd="0" presId="urn:microsoft.com/office/officeart/2005/8/layout/hierarchy1"/>
    <dgm:cxn modelId="{DA7E40FC-2659-49B4-ACC1-49DDDC24F94A}" type="presOf" srcId="{3335F030-6580-4E0A-9E79-281BFE605F71}" destId="{BA5F340B-11AF-4210-84FF-5CB26996632B}" srcOrd="0" destOrd="0" presId="urn:microsoft.com/office/officeart/2005/8/layout/hierarchy1"/>
    <dgm:cxn modelId="{AF61D9FC-989D-4F1E-B242-D1370C6C820D}" type="presParOf" srcId="{BA5F340B-11AF-4210-84FF-5CB26996632B}" destId="{153C98FE-36D0-43BE-8FB9-56D628DC51D8}" srcOrd="0" destOrd="0" presId="urn:microsoft.com/office/officeart/2005/8/layout/hierarchy1"/>
    <dgm:cxn modelId="{C98E7E6E-7D47-4727-AC9C-7163E45E9ED6}" type="presParOf" srcId="{153C98FE-36D0-43BE-8FB9-56D628DC51D8}" destId="{8D5DBBFE-DC80-4EF8-A6A8-E3252CE27578}" srcOrd="0" destOrd="0" presId="urn:microsoft.com/office/officeart/2005/8/layout/hierarchy1"/>
    <dgm:cxn modelId="{B81F9A3E-A956-474F-912B-46150602F322}" type="presParOf" srcId="{8D5DBBFE-DC80-4EF8-A6A8-E3252CE27578}" destId="{2AD5B995-BC0D-4C45-8DB1-DE16C3C73A30}" srcOrd="0" destOrd="0" presId="urn:microsoft.com/office/officeart/2005/8/layout/hierarchy1"/>
    <dgm:cxn modelId="{1A465B67-51E7-4320-89F1-A529480083EC}" type="presParOf" srcId="{8D5DBBFE-DC80-4EF8-A6A8-E3252CE27578}" destId="{0B77E5C1-9FE2-47C5-AFC3-CDB46B479869}" srcOrd="1" destOrd="0" presId="urn:microsoft.com/office/officeart/2005/8/layout/hierarchy1"/>
    <dgm:cxn modelId="{D55BC671-677A-42B8-8A33-7B49B47C44AA}" type="presParOf" srcId="{153C98FE-36D0-43BE-8FB9-56D628DC51D8}" destId="{5F9E3877-06BF-4299-922D-67DD797774F4}"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D5B995-BC0D-4C45-8DB1-DE16C3C73A30}">
      <dsp:nvSpPr>
        <dsp:cNvPr id="0" name=""/>
        <dsp:cNvSpPr/>
      </dsp:nvSpPr>
      <dsp:spPr>
        <a:xfrm>
          <a:off x="1505807" y="3168"/>
          <a:ext cx="7842796" cy="4980175"/>
        </a:xfrm>
        <a:prstGeom prst="roundRect">
          <a:avLst>
            <a:gd name="adj" fmla="val 1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77E5C1-9FE2-47C5-AFC3-CDB46B479869}">
      <dsp:nvSpPr>
        <dsp:cNvPr id="0" name=""/>
        <dsp:cNvSpPr/>
      </dsp:nvSpPr>
      <dsp:spPr>
        <a:xfrm>
          <a:off x="2377229" y="831018"/>
          <a:ext cx="7842796" cy="4980175"/>
        </a:xfrm>
        <a:prstGeom prst="roundRect">
          <a:avLst>
            <a:gd name="adj" fmla="val 10000"/>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pa-IN" sz="2800" kern="1200" dirty="0"/>
            <a:t>DDS ਰੀਜਨਲ ਸੈਂਟਰਾਂ ਨਾਲ ਇਕਰਾਰਨਾਮੇ ਸਥਾਪਤ ਕਰਦਾ ਹੈ ਜਿਹਨਾਂ ਵਿੱਚ ਵਿਸ਼ੇਸ਼, ਮਾਪਣਯੋਗ, ਕਾਰਗੁਜ਼ਾਰੀ ਦੇ ਉਦੇਸ਼ ਸ਼ਾਮਲ ਹੁੰਦੇ ਹਨ, ਜਿਨ੍ਹਾਂ ਦੀ ਜਨਤਾ ਦੁਆਰਾ ਸਾਲਾਨਾ ਅਧਾਰ 'ਤੇ ਸਮੀਖਿਆ ਕੀਤੀ ਜਾਂਦੀ ਹੈ। W&amp;I ਕੋਡ ਦੀ ਧਾਰਾ 4629 (f)(1) ਦੇ ਅਨੁਸਾਰ ਖੇਤਰੀ ਕੇਂਦਰਾਂ ਨੂੰ ਲਾਜ਼ਮੀ ਤੌਰ 'ਤੇ ਇੱਕ ਜਨਤਕ ਮੀਟਿੰਗ ਕਰਨੀ ਚਾਹੀਦੀ ਹੈ, ਅਤੇ ਅਸੀਂ ਅੱਜ ਇਸ ਜ਼ਰੂਰਤ ਨੂੰ ਪੂਰਾ ਕਰਨ ਲਈ ਖੁਸ਼ ਹਾਂ।</a:t>
          </a:r>
        </a:p>
      </dsp:txBody>
      <dsp:txXfrm>
        <a:off x="2523093" y="976882"/>
        <a:ext cx="7551068" cy="468844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60D1E8-D813-4C64-A2EB-83672CDD71AC}" type="datetimeFigureOut">
              <a:rPr lang="en-US" smtClean="0"/>
              <a:t>10/18/2024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BCD591-A783-4333-B64B-30DBD2987FB9}" type="slidenum">
              <a:rPr lang="en-US" smtClean="0"/>
              <a:t>‹#›</a:t>
            </a:fld>
            <a:endParaRPr lang="en-US"/>
          </a:p>
        </p:txBody>
      </p:sp>
    </p:spTree>
    <p:extLst>
      <p:ext uri="{BB962C8B-B14F-4D97-AF65-F5344CB8AC3E}">
        <p14:creationId xmlns:p14="http://schemas.microsoft.com/office/powerpoint/2010/main" val="3147892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a-IN" dirty="0"/>
              <a:t>ਸਵਾਗਤ ਅਤੇ ਜਾਣ-ਪਛਾਣ</a:t>
            </a:r>
          </a:p>
        </p:txBody>
      </p:sp>
      <p:sp>
        <p:nvSpPr>
          <p:cNvPr id="4" name="Slide Number Placeholder 3"/>
          <p:cNvSpPr>
            <a:spLocks noGrp="1"/>
          </p:cNvSpPr>
          <p:nvPr>
            <p:ph type="sldNum" sz="quarter" idx="5"/>
          </p:nvPr>
        </p:nvSpPr>
        <p:spPr/>
        <p:txBody>
          <a:bodyPr/>
          <a:lstStyle/>
          <a:p>
            <a:fld id="{BEBCD591-A783-4333-B64B-30DBD2987FB9}" type="slidenum">
              <a:rPr lang="en-US" smtClean="0"/>
              <a:t>1</a:t>
            </a:fld>
            <a:endParaRPr lang="pa-IN"/>
          </a:p>
        </p:txBody>
      </p:sp>
    </p:spTree>
    <p:extLst>
      <p:ext uri="{BB962C8B-B14F-4D97-AF65-F5344CB8AC3E}">
        <p14:creationId xmlns:p14="http://schemas.microsoft.com/office/powerpoint/2010/main" val="3720715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a-IN" dirty="0"/>
              <a:t>ਅੱਜ ਅਸੀਂ ਸਾਲ ਦੇ ਅੰਤ 2022 ਅਤੇ 2024 ਦੇ ਜਨਸੰਖਿਆ ਸੰਬੰਧੀ, ਰੁਜ਼ਗਾਰ ਅਤੇ ਸੇਵਾ ਦੀ ਖਰੀਦ ਦੇ ਡੇਟਾ ਨੂੰ ਪੇਸ਼ ਕਰਾਂਗੇ ਅਤੇ ਤੁਲਨਾ ਕਰਾਂਗੇ ਕਿਉਂਕਿ ਇਹ ਸਰਵਿਜ਼ ਐਕਸੈਸ ਅਤੇ ਇਕੁਇਟੀ ਨੂੰ ਉਤਸ਼ਾਹਤ ਕਰਨ ਨਾਲ ਸਬੰਧਤ ਹੈ। ਇਹ ਡੇਟਾ ACRC ਦੀ ਵੈੱਬਸਾਈਟ 'ਤੇ ਪੋਸਟ ਕੀਤਾ ਗਿਆ ਹੈ। ਦੂਜੇ ਲਿੰਕ 'ਤੇ ਕਲਿੱਕ ਕਰੋ, ਜੇ ਤੁਸੀਂ ਮੀਟਿੰਗ ਦੌਰਾਨ ਐਕਸੈਸ ਕਰਨਾ ਚਾਹੁੰਦੇ ਹੋ।</a:t>
            </a:r>
          </a:p>
        </p:txBody>
      </p:sp>
      <p:sp>
        <p:nvSpPr>
          <p:cNvPr id="4" name="Slide Number Placeholder 3"/>
          <p:cNvSpPr>
            <a:spLocks noGrp="1"/>
          </p:cNvSpPr>
          <p:nvPr>
            <p:ph type="sldNum" sz="quarter" idx="5"/>
          </p:nvPr>
        </p:nvSpPr>
        <p:spPr/>
        <p:txBody>
          <a:bodyPr/>
          <a:lstStyle/>
          <a:p>
            <a:fld id="{BEBCD591-A783-4333-B64B-30DBD2987FB9}" type="slidenum">
              <a:rPr lang="en-US" smtClean="0"/>
              <a:t>2</a:t>
            </a:fld>
            <a:endParaRPr lang="pa-IN"/>
          </a:p>
        </p:txBody>
      </p:sp>
    </p:spTree>
    <p:extLst>
      <p:ext uri="{BB962C8B-B14F-4D97-AF65-F5344CB8AC3E}">
        <p14:creationId xmlns:p14="http://schemas.microsoft.com/office/powerpoint/2010/main" val="619511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a-IN" dirty="0"/>
              <a:t>ਅਸੀਂ ਤੁਹਾਡੇ ਇਨਪੁੱਟ ਦੀ ਕਦਰ ਕਰਦੇ ਹਾਂ ਅਤੇ ਉਸ 'ਤੇ ਨਿਰਭਰ ਕਰਦੇ ਹਾਂ!  ਸਾਲਾਨਾ ਕਾਰਗੁਜ਼ਾਰੀ ਇਕਰਾਰਨਾਮੇ ਕਲਾਇੰਟਾਂ ਨੂੰ ਜੀਵਨ ਦੀ ਗੁਣਵੱਤਾ ਪ੍ਰਾਪਤ ਕਰਨ, ਮੌਜੂਦਾ ਬੇਸਲਾਈਨਾਂ ਤੋਂ ਉੱਪਰ ਅਰਥਪੂਰਨ ਪ੍ਰਗਤੀ ਤੱਕ ਪਹੁੰਚਣ ਅਤੇ ਸਾਡੇ ਕਲਾਇੰਟਾਂ ਦੀਆਂ ਜ਼ਰੂਰਤਾਂ ਨੂੰ ਪੂਰਾ ਕਰਨ ਲਈ ਸੇਵਾਵਾਂ ਅਤੇ ਸਮਰਥਨਾਂ ਨੂੰ ਵਿਕਸਤ ਕਰਨ ਵਿੱਚ ਸਹਾਇਤਾ ਕਰਨ ਲਈ ਤਿਆਰ ਕੀਤੇ ਗਏ ਹਨ। </a:t>
            </a:r>
          </a:p>
          <a:p>
            <a:endParaRPr lang="pa-IN" dirty="0"/>
          </a:p>
        </p:txBody>
      </p:sp>
      <p:sp>
        <p:nvSpPr>
          <p:cNvPr id="4" name="Slide Number Placeholder 3"/>
          <p:cNvSpPr>
            <a:spLocks noGrp="1"/>
          </p:cNvSpPr>
          <p:nvPr>
            <p:ph type="sldNum" sz="quarter" idx="5"/>
          </p:nvPr>
        </p:nvSpPr>
        <p:spPr/>
        <p:txBody>
          <a:bodyPr/>
          <a:lstStyle/>
          <a:p>
            <a:fld id="{BEBCD591-A783-4333-B64B-30DBD2987FB9}" type="slidenum">
              <a:rPr lang="en-US" smtClean="0"/>
              <a:t>3</a:t>
            </a:fld>
            <a:endParaRPr lang="pa-IN"/>
          </a:p>
        </p:txBody>
      </p:sp>
    </p:spTree>
    <p:extLst>
      <p:ext uri="{BB962C8B-B14F-4D97-AF65-F5344CB8AC3E}">
        <p14:creationId xmlns:p14="http://schemas.microsoft.com/office/powerpoint/2010/main" val="2391121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BCD591-A783-4333-B64B-30DBD2987FB9}" type="slidenum">
              <a:rPr lang="en-US" smtClean="0"/>
              <a:t>4</a:t>
            </a:fld>
            <a:endParaRPr lang="en-US"/>
          </a:p>
        </p:txBody>
      </p:sp>
    </p:spTree>
    <p:extLst>
      <p:ext uri="{BB962C8B-B14F-4D97-AF65-F5344CB8AC3E}">
        <p14:creationId xmlns:p14="http://schemas.microsoft.com/office/powerpoint/2010/main" val="3692349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pa-IN" dirty="0"/>
              <a:t>ACRC ਵਿਖੇ, ਅਸੀਂ ਹਰ ਸਾਲ ਸੁਧਾਰ ਕਰਨਾ ਚਾਹੁੰਦੇ ਹਾਂ, ਰਾਜ ਦੇ ਔਸਤ ਨਾਲੋਂ ਬਿਹਤਰ ਕਰਨਾ ਚਾਹੁੰਦੇ ਹਾਂ, ਅਤੇ DDS ਮਾਪਦੰਡ ਨੂੰ ਪੂਰਾ ਜਾਂ ਪਾਰ ਕਰਨਾ ਚਾਹੁੰਦੇ ਹਾਂ। ਜਿਵੇਂ ਕਿ ਤੁਸੀਂ ਇਸ ਰਿਪੋਰਟ ਵਿੱਚ ਦੇਖ ਸਕਦੇ ਹੋ, ACRC ਨੇ ਪਿਛਲੀ ਰਿਪੋਰਟਿੰਗ ਪੀਰਿਅਡ ਤੋਂ ਵਧੀਆ ਪ੍ਰਦਰਸ਼ਨ ਕੀਤਾ ਹੈ। </a:t>
            </a:r>
          </a:p>
          <a:p>
            <a:pPr marL="342900" marR="0" lvl="0" indent="-342900">
              <a:lnSpc>
                <a:spcPct val="107000"/>
              </a:lnSpc>
              <a:spcBef>
                <a:spcPts val="0"/>
              </a:spcBef>
              <a:spcAft>
                <a:spcPts val="0"/>
              </a:spcAft>
              <a:buFont typeface="Symbol" panose="05050102010706020507" pitchFamily="18" charset="2"/>
              <a:buChar char=""/>
            </a:pPr>
            <a:endParaRPr lang="pa-IN" dirty="0"/>
          </a:p>
          <a:p>
            <a:pPr marL="342900" marR="0" lvl="0" indent="-342900">
              <a:lnSpc>
                <a:spcPct val="107000"/>
              </a:lnSpc>
              <a:spcBef>
                <a:spcPts val="0"/>
              </a:spcBef>
              <a:spcAft>
                <a:spcPts val="0"/>
              </a:spcAft>
              <a:buFont typeface="Symbol" panose="05050102010706020507" pitchFamily="18" charset="2"/>
              <a:buChar char=""/>
            </a:pPr>
            <a:r>
              <a:rPr lang="pa-IN" dirty="0"/>
              <a:t>2022 ਤੋਂ, ਕੁਝ ਗਾਹਕ ਇੱਕ ਡਿਵੈਲਪਮੈਂਟਲ ਸੈਂਟਰ ਵਿੱਚ ਰਹਿੰਦੇ ਹਨ, ਅਤੇ ਵਧੇਰੇ ਬੱਚੇ ਅਤੇ ਬਾਲਗ ਆਪਣੇ ਪਰਿਵਾਰਾਂ ਨਾਲ ਘਰ ਵਿੱਚ ਰਹਿੰਦੇ ਹਨ। ਸਾਨੂੰ ਅਜੇ ਵੀ ਰਾਜ ਦੀ ਔਸਤ ਨੂੰ ਪੂਰਾ ਕਰਨ ਲਈ ਡਿਵੈਲਪਮੈਂਟਲ ਸੈਂਟਰਾਂ ਵਿੱਚ ਰਹਿਣ ਵਾਲੇ ਗਾਹਕਾਂ ਦੀ ਗਿਣਤੀ ਘਟਾਉਣ ਦੀ ਜ਼ਰੂਰਤ ਹੈ</a:t>
            </a:r>
          </a:p>
          <a:p>
            <a:pPr marL="0" marR="0" lvl="0" indent="0">
              <a:lnSpc>
                <a:spcPct val="107000"/>
              </a:lnSpc>
              <a:spcBef>
                <a:spcPts val="0"/>
              </a:spcBef>
              <a:spcAft>
                <a:spcPts val="0"/>
              </a:spcAft>
              <a:buFont typeface="Symbol" panose="05050102010706020507" pitchFamily="18" charset="2"/>
              <a:buNone/>
            </a:pPr>
            <a:endParaRPr lang="pa-IN" dirty="0"/>
          </a:p>
          <a:p>
            <a:pPr marL="171450" marR="0" lvl="0" indent="-171450">
              <a:lnSpc>
                <a:spcPct val="107000"/>
              </a:lnSpc>
              <a:spcBef>
                <a:spcPts val="0"/>
              </a:spcBef>
              <a:spcAft>
                <a:spcPts val="0"/>
              </a:spcAft>
              <a:buFont typeface="Courier New" panose="02070309020205020404" pitchFamily="49" charset="0"/>
              <a:buChar char="o"/>
            </a:pPr>
            <a:r>
              <a:rPr lang="pa-IN" sz="1200" kern="100" dirty="0">
                <a:effectLst/>
                <a:latin typeface="Arial" panose="020B0604020202020204" pitchFamily="34" charset="0"/>
                <a:ea typeface="Aptos" panose="020B0004020202020204" pitchFamily="34" charset="0"/>
                <a:cs typeface="Times New Roman" panose="02020603050405020304" pitchFamily="18" charset="0"/>
              </a:rPr>
              <a:t>ਡਿਵੈਲਪਮੈਂਟਲ ਸੈਂਟਰ: ACRC ਕਮਿਊਨਿਟੀ (CPP ਜਾਂ CRDP ਯੋਜਨਾ) ਵਿੱਚ ਸਰੋਤਾਂ ਨੂੰ ਵਿਕਸਤ ਕਰਨਾ ਜਾਰੀ ਰੱਖਦਾ ਹੈ ਤਾਂ ਜੋ ਉਹਨਾਂ ਗਾਹਕਾਂ ਨੂੰ ਤਬਦੀਲ ਕੀਤਾ ਜਾ ਸਕੇ ਜਿੰਨ੍ਹਾਂ ਨੂੰ ਵਿਸ਼ੇਸ਼ ਸਹਾਇਤਾ ਜਿਵੇਂ ਕਿ ਡਾਕਟਰੀ, ਵਿਵਹਾਰਕ, ਫੋਰੈਂਸਿਕ ਸਹਾਇਤਾ ਦੀ ਲੋੜ ਹੁੰਦੀ ਹੈ। ਛੇ ਨਵੇਂ (EBCH.CCH. ARFPSHN) ਘਰਾਂ ਦਾ ਵਿਕਾਸ ਚਲ ਰਿਹਾ ਹੈ।  Jordan Eller (ਕਿੰਨੇ ਕਲਾਇੰਟਾਂ ਨੂੰ ਲੰਬੀ ਮਿਆਦ ਦੀ ਨਰਸਿੰਗ ਤੋਂ ਕਮਿਊਨਿਟੀ ਪਲੇਸਮੈਂਟ ਵਿੱਚ ਤਬਦੀਲ ਕੀਤਾ ਗਿਆ ਹੈ)</a:t>
            </a:r>
          </a:p>
          <a:p>
            <a:pPr marL="0" marR="0" lvl="0" indent="0">
              <a:lnSpc>
                <a:spcPct val="107000"/>
              </a:lnSpc>
              <a:spcBef>
                <a:spcPts val="0"/>
              </a:spcBef>
              <a:spcAft>
                <a:spcPts val="0"/>
              </a:spcAft>
              <a:buFont typeface="Courier New" panose="02070309020205020404" pitchFamily="49" charset="0"/>
              <a:buNone/>
            </a:pPr>
            <a:endParaRPr lang="pa-IN" sz="1200" kern="100" dirty="0">
              <a:effectLst/>
              <a:latin typeface="Arial" panose="020B0604020202020204" pitchFamily="34" charset="0"/>
              <a:ea typeface="Aptos" panose="020B000402020202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pa-IN" sz="1200" kern="100" dirty="0">
                <a:effectLst/>
                <a:latin typeface="Arial" panose="020B0604020202020204" pitchFamily="34" charset="0"/>
                <a:ea typeface="Aptos" panose="020B0004020202020204" pitchFamily="34" charset="0"/>
                <a:cs typeface="Times New Roman" panose="02020603050405020304" pitchFamily="18" charset="0"/>
              </a:rPr>
              <a:t>2022 ਤੋਂ </a:t>
            </a:r>
            <a:r>
              <a:rPr lang="pa-IN" sz="1100" dirty="0"/>
              <a:t>ਵਧੇਰੇ ਬੱਚੇ ਅਤੇ ਬਾਲਗ ਆਪਣੇ ਪਰਿਵਾਰਾਂ ਨਾਲ ਘਰ ਵਿੱਚ ਰਹਿੰਦੇ ਹਨ</a:t>
            </a:r>
            <a:endParaRPr lang="pa-IN"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pa-IN" sz="1200" kern="100" dirty="0">
                <a:effectLst/>
                <a:latin typeface="Arial" panose="020B0604020202020204" pitchFamily="34" charset="0"/>
                <a:ea typeface="Aptos" panose="020B0004020202020204" pitchFamily="34" charset="0"/>
                <a:cs typeface="Times New Roman" panose="02020603050405020304" pitchFamily="18" charset="0"/>
              </a:rPr>
              <a:t>ACRC ਸਾਡੇ ਕਲਾਇੰਟਾਂ ਨੂੰ ਪਰਿਵਾਰਾਂ ਨਾਲ ਘਰ ਵਿੱਚ ਰੱਖਣ ਦੇ ਟੀਚੇ ਨਾਲ ਪਰਿਵਾਰਕ ਘਰ ਵਿੱਚ ਸੇਵਾਵਾਂ ਪ੍ਰਦਾਨ ਕਰਨ 'ਤੇ ਧਿਆਨ ਦਿੰਦਾ ਹੈ, ਜੇ ਇਹ ਉਨ੍ਹਾਂ ਦੀ ਚੋਣ ਹੈ।</a:t>
            </a:r>
            <a:endParaRPr lang="pa-IN"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pa-IN" sz="1200" kern="100" dirty="0">
                <a:effectLst/>
                <a:latin typeface="Arial" panose="020B0604020202020204" pitchFamily="34" charset="0"/>
                <a:ea typeface="Aptos" panose="020B0004020202020204" pitchFamily="34" charset="0"/>
                <a:cs typeface="Times New Roman" panose="02020603050405020304" pitchFamily="18" charset="0"/>
              </a:rPr>
              <a:t>ਬੱਚਿਆਂ ਵਾਸਤੇ, ਸਹਾਇਤਾ ਲਈ ਵਰਤਮਾਨ ਅਤੇ ਚਲ ਰਹੀਆਂ ਪਹਿਲਕਦਮੀਆਂ</a:t>
            </a:r>
            <a:endParaRPr lang="pa-I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pa-IN" sz="1200" kern="100" dirty="0">
                <a:effectLst/>
                <a:latin typeface="Arial" panose="020B0604020202020204" pitchFamily="34" charset="0"/>
                <a:ea typeface="Aptos" panose="020B0004020202020204" pitchFamily="34" charset="0"/>
                <a:cs typeface="Times New Roman" panose="02020603050405020304" pitchFamily="18" charset="0"/>
              </a:rPr>
              <a:t>ਵਿਅਕਤੀ ਕੇਂਦਰਤ ਯੋਜਨਾਬੰਦੀ</a:t>
            </a:r>
            <a:endParaRPr lang="pa-I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pa-IN" sz="1200" kern="100" dirty="0">
                <a:effectLst/>
                <a:latin typeface="Arial" panose="020B0604020202020204" pitchFamily="34" charset="0"/>
                <a:ea typeface="Aptos" panose="020B0004020202020204" pitchFamily="34" charset="0"/>
                <a:cs typeface="Times New Roman" panose="02020603050405020304" pitchFamily="18" charset="0"/>
              </a:rPr>
              <a:t>ਤਾਲਮੇਲ ਵਾਲੀ ਭਵਿੱਖ ਯੋਜਨਾਬੰਦੀ</a:t>
            </a:r>
            <a:endParaRPr lang="pa-I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pa-IN" sz="1200" kern="100" dirty="0">
                <a:effectLst/>
                <a:latin typeface="Arial" panose="020B0604020202020204" pitchFamily="34" charset="0"/>
                <a:ea typeface="Aptos" panose="020B0004020202020204" pitchFamily="34" charset="0"/>
                <a:cs typeface="Times New Roman" panose="02020603050405020304" pitchFamily="18" charset="0"/>
              </a:rPr>
              <a:t>ਸੰਕਟ ਦਖਲਅੰਦਾਜ਼ੀ</a:t>
            </a:r>
            <a:endParaRPr lang="pa-I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pa-IN" sz="1200" kern="100" dirty="0">
                <a:effectLst/>
                <a:latin typeface="Arial" panose="020B0604020202020204" pitchFamily="34" charset="0"/>
                <a:ea typeface="Aptos" panose="020B0004020202020204" pitchFamily="34" charset="0"/>
                <a:cs typeface="Times New Roman" panose="02020603050405020304" pitchFamily="18" charset="0"/>
              </a:rPr>
              <a:t>ਵਿਵਹਾਰ ਸੇਵਾਵਾਂ</a:t>
            </a:r>
            <a:endParaRPr lang="pa-I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pa-IN" sz="1200" kern="100" dirty="0">
                <a:effectLst/>
                <a:latin typeface="Arial" panose="020B0604020202020204" pitchFamily="34" charset="0"/>
                <a:ea typeface="Aptos" panose="020B0004020202020204" pitchFamily="34" charset="0"/>
                <a:cs typeface="Times New Roman" panose="02020603050405020304" pitchFamily="18" charset="0"/>
              </a:rPr>
              <a:t>ਸਿੱਖਿਆ ਵਿੱਚ ਸਹਿਯੋਗ</a:t>
            </a:r>
            <a:endParaRPr lang="pa-I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pa-IN" sz="1200" kern="100" dirty="0">
                <a:effectLst/>
                <a:latin typeface="Arial" panose="020B0604020202020204" pitchFamily="34" charset="0"/>
                <a:ea typeface="Aptos" panose="020B0004020202020204" pitchFamily="34" charset="0"/>
                <a:cs typeface="Times New Roman" panose="02020603050405020304" pitchFamily="18" charset="0"/>
              </a:rPr>
              <a:t>Medi-Cal ਪ੍ਰਬੰਧਿਤ ਦੇਖਭਾਲ ਯੋਜਨਾਵਾਂ ਵਿੱਚ ਭਾਈਵਾਲੀ</a:t>
            </a:r>
            <a:endParaRPr lang="pa-I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pa-IN" sz="1200" kern="100" dirty="0">
                <a:effectLst/>
                <a:latin typeface="Arial" panose="020B0604020202020204" pitchFamily="34" charset="0"/>
                <a:ea typeface="Aptos" panose="020B0004020202020204" pitchFamily="34" charset="0"/>
                <a:cs typeface="Times New Roman" panose="02020603050405020304" pitchFamily="18" charset="0"/>
              </a:rPr>
              <a:t>ਬਾਲ ਭਲਾਈ - AB2083 ਕੰਮ</a:t>
            </a:r>
          </a:p>
          <a:p>
            <a:pPr marL="457200" marR="0" lvl="1" indent="0" algn="l">
              <a:lnSpc>
                <a:spcPct val="107000"/>
              </a:lnSpc>
              <a:spcBef>
                <a:spcPts val="0"/>
              </a:spcBef>
              <a:spcAft>
                <a:spcPts val="0"/>
              </a:spcAft>
              <a:buFontTx/>
              <a:buNone/>
            </a:pPr>
            <a:endParaRPr lang="pa-IN" sz="1200" kern="100" dirty="0">
              <a:effectLst/>
              <a:latin typeface="Arial" panose="020B0604020202020204" pitchFamily="34" charset="0"/>
              <a:ea typeface="Aptos" panose="020B0004020202020204" pitchFamily="34" charset="0"/>
              <a:cs typeface="Times New Roman" panose="02020603050405020304" pitchFamily="18" charset="0"/>
            </a:endParaRPr>
          </a:p>
          <a:p>
            <a:pPr marL="628650" marR="0" lvl="1" indent="-171450" algn="l">
              <a:lnSpc>
                <a:spcPct val="107000"/>
              </a:lnSpc>
              <a:spcBef>
                <a:spcPts val="0"/>
              </a:spcBef>
              <a:spcAft>
                <a:spcPts val="0"/>
              </a:spcAft>
              <a:buFont typeface="Arial" panose="020B0604020202020204" pitchFamily="34" charset="0"/>
              <a:buChar char="•"/>
            </a:pPr>
            <a:r>
              <a:rPr lang="pa-IN" sz="1200" kern="100" dirty="0">
                <a:effectLst/>
                <a:latin typeface="Arial" panose="020B0604020202020204" pitchFamily="34" charset="0"/>
                <a:ea typeface="Aptos" panose="020B0004020202020204" pitchFamily="34" charset="0"/>
                <a:cs typeface="Times New Roman" panose="02020603050405020304" pitchFamily="18" charset="0"/>
              </a:rPr>
              <a:t>2022 ਤੋਂ </a:t>
            </a:r>
            <a:r>
              <a:rPr lang="pa-IN" dirty="0"/>
              <a:t>ਵੱਡੀਆਂ ਫੈਸੀਲਟੀਆਂ ਵਿੱਚ ਘੱਟ ਬੱਚੇ ਅਤੇ ਬਾਲਗ ਰਹਿੰਦੇ ਹਨ। </a:t>
            </a:r>
          </a:p>
          <a:p>
            <a:pPr marL="457200" marR="0" lvl="1" indent="0" algn="l" defTabSz="914400" rtl="0" eaLnBrk="1" fontAlgn="auto" latinLnBrk="0" hangingPunct="1">
              <a:lnSpc>
                <a:spcPct val="107000"/>
              </a:lnSpc>
              <a:spcBef>
                <a:spcPts val="0"/>
              </a:spcBef>
              <a:spcAft>
                <a:spcPts val="0"/>
              </a:spcAft>
              <a:buClrTx/>
              <a:buSzTx/>
              <a:buFontTx/>
              <a:buNone/>
              <a:tabLst/>
              <a:defRPr/>
            </a:pPr>
            <a:r>
              <a:rPr lang="pa-IN" sz="1200" kern="100" dirty="0">
                <a:effectLst/>
                <a:highlight>
                  <a:srgbClr val="FFFF00"/>
                </a:highlight>
                <a:latin typeface="Arial" panose="020B0604020202020204" pitchFamily="34" charset="0"/>
                <a:ea typeface="Aptos" panose="020B0004020202020204" pitchFamily="34" charset="0"/>
                <a:cs typeface="Times New Roman" panose="02020603050405020304" pitchFamily="18" charset="0"/>
              </a:rPr>
              <a:t>ACRC ਦਾ ਇੱਕ ਬੱਚਾ ਵੱਡੀਆਂ (6+) ਫੈਸੀਲਟੀਆਂ ਵਿੱਚ ਰਹਿੰਦਾ ਹੈ</a:t>
            </a:r>
          </a:p>
          <a:p>
            <a:pPr marL="628650" marR="0" lvl="1" indent="-171450" algn="l" defTabSz="9144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lang="pa-IN" sz="1200" kern="100" dirty="0">
                <a:effectLst/>
                <a:highlight>
                  <a:srgbClr val="FFFF00"/>
                </a:highlight>
                <a:latin typeface="Arial" panose="020B0604020202020204" pitchFamily="34" charset="0"/>
                <a:ea typeface="Aptos" panose="020B0004020202020204" pitchFamily="34" charset="0"/>
                <a:cs typeface="Times New Roman" panose="02020603050405020304" pitchFamily="18" charset="0"/>
              </a:rPr>
              <a:t>ਨਵਾਂ GHFPSHN</a:t>
            </a:r>
            <a:endParaRPr lang="pa-IN" sz="1100" kern="100" dirty="0">
              <a:effectLst/>
              <a:latin typeface="Aptos" panose="020B0004020202020204" pitchFamily="34" charset="0"/>
              <a:ea typeface="Aptos" panose="020B0004020202020204" pitchFamily="34" charset="0"/>
              <a:cs typeface="Times New Roman" panose="02020603050405020304" pitchFamily="18" charset="0"/>
            </a:endParaRPr>
          </a:p>
          <a:p>
            <a:pPr marL="457200" marR="0" lvl="1" indent="0">
              <a:lnSpc>
                <a:spcPct val="107000"/>
              </a:lnSpc>
              <a:spcBef>
                <a:spcPts val="0"/>
              </a:spcBef>
              <a:spcAft>
                <a:spcPts val="0"/>
              </a:spcAft>
              <a:buFont typeface="Wingdings" panose="05000000000000000000" pitchFamily="2" charset="2"/>
              <a:buNone/>
            </a:pPr>
            <a:endParaRPr lang="pa-IN" sz="1200" kern="100" dirty="0">
              <a:effectLst/>
              <a:latin typeface="Arial" panose="020B0604020202020204" pitchFamily="34" charset="0"/>
              <a:ea typeface="Aptos" panose="020B0004020202020204" pitchFamily="34" charset="0"/>
              <a:cs typeface="Times New Roman" panose="02020603050405020304" pitchFamily="18" charset="0"/>
            </a:endParaRPr>
          </a:p>
          <a:p>
            <a:pPr marL="628650" marR="0" lvl="1" indent="-171450">
              <a:lnSpc>
                <a:spcPct val="107000"/>
              </a:lnSpc>
              <a:spcBef>
                <a:spcPts val="0"/>
              </a:spcBef>
              <a:spcAft>
                <a:spcPts val="0"/>
              </a:spcAft>
              <a:buFont typeface="Arial" panose="020B0604020202020204" pitchFamily="34" charset="0"/>
              <a:buChar char="•"/>
            </a:pPr>
            <a:r>
              <a:rPr lang="pa-IN" sz="1100" kern="100" dirty="0">
                <a:effectLst/>
                <a:latin typeface="Aptos" panose="020B0004020202020204" pitchFamily="34" charset="0"/>
                <a:ea typeface="Aptos" panose="020B0004020202020204" pitchFamily="34" charset="0"/>
                <a:cs typeface="Times New Roman" panose="02020603050405020304" pitchFamily="18" charset="0"/>
              </a:rPr>
              <a:t>2022 ਤੋਂ ਘੱਟ ਬਾਲਗ ਵੱਡੀਆਂ ਫੈਸੀਲਟੀਆਂ ਵਿੱਚ ਰਹਿੰਦੇ ਹਨ। ਸਾਡੇ ਕੋਲ ਕਿੰਨੀਆਂ ਹਨ?</a:t>
            </a:r>
          </a:p>
          <a:p>
            <a:pPr marL="342900" marR="0" lvl="0" indent="-342900">
              <a:lnSpc>
                <a:spcPct val="107000"/>
              </a:lnSpc>
              <a:spcBef>
                <a:spcPts val="0"/>
              </a:spcBef>
              <a:spcAft>
                <a:spcPts val="0"/>
              </a:spcAft>
              <a:buFont typeface="Symbol" panose="05050102010706020507" pitchFamily="18" charset="2"/>
              <a:buChar char=""/>
            </a:pPr>
            <a:r>
              <a:rPr lang="pa-IN" sz="1200" kern="100" dirty="0">
                <a:effectLst/>
                <a:latin typeface="Arial" panose="020B0604020202020204" pitchFamily="34" charset="0"/>
                <a:ea typeface="Aptos" panose="020B0004020202020204" pitchFamily="34" charset="0"/>
                <a:cs typeface="Times New Roman" panose="02020603050405020304" pitchFamily="18" charset="0"/>
              </a:rPr>
              <a:t>ਸਹਾਇਤਾ ਲਈ ਵਰਤਮਾਨ ਅਤੇ ਚਲ ਰਹੀਆਂ ਪਹਿਲਕਦਮੀਆਂ</a:t>
            </a:r>
            <a:endParaRPr lang="pa-I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pa-IN" sz="1200" kern="100" dirty="0">
                <a:effectLst/>
                <a:latin typeface="Arial" panose="020B0604020202020204" pitchFamily="34" charset="0"/>
                <a:ea typeface="Aptos" panose="020B0004020202020204" pitchFamily="34" charset="0"/>
                <a:cs typeface="Times New Roman" panose="02020603050405020304" pitchFamily="18" charset="0"/>
              </a:rPr>
              <a:t>ਵਿਅਕਤੀ ਕੇਂਦਰਤ ਯੋਜਨਾਬੰਦੀ</a:t>
            </a:r>
            <a:endParaRPr lang="pa-I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pa-IN" sz="1200" kern="100" dirty="0">
                <a:effectLst/>
                <a:latin typeface="Arial" panose="020B0604020202020204" pitchFamily="34" charset="0"/>
                <a:ea typeface="Aptos" panose="020B0004020202020204" pitchFamily="34" charset="0"/>
                <a:cs typeface="Times New Roman" panose="02020603050405020304" pitchFamily="18" charset="0"/>
              </a:rPr>
              <a:t>ਤਕਨਾਲੋਜੀ ਪਾਇਲਟ</a:t>
            </a:r>
            <a:endParaRPr lang="pa-I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pa-IN" sz="1200" kern="100" dirty="0">
                <a:effectLst/>
                <a:latin typeface="Arial" panose="020B0604020202020204" pitchFamily="34" charset="0"/>
                <a:ea typeface="Aptos" panose="020B0004020202020204" pitchFamily="34" charset="0"/>
                <a:cs typeface="Times New Roman" panose="02020603050405020304" pitchFamily="18" charset="0"/>
              </a:rPr>
              <a:t>ਹਾਊਸਿੰਗ ਐਕਸੈਸ ਸੇਵਾਵਾਂ</a:t>
            </a:r>
            <a:endParaRPr lang="pa-I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pa-IN" sz="1200" kern="100" dirty="0">
                <a:effectLst/>
                <a:latin typeface="Arial" panose="020B0604020202020204" pitchFamily="34" charset="0"/>
                <a:ea typeface="Aptos" panose="020B0004020202020204" pitchFamily="34" charset="0"/>
                <a:cs typeface="Times New Roman" panose="02020603050405020304" pitchFamily="18" charset="0"/>
              </a:rPr>
              <a:t>ਤਾਲਮੇਲ ਵਾਲੀ ਭਵਿੱਖ ਯੋਜਨਾਬੰਦੀ</a:t>
            </a:r>
            <a:endParaRPr lang="pa-I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pa-IN" sz="1200" kern="100" dirty="0">
                <a:effectLst/>
                <a:latin typeface="Arial" panose="020B0604020202020204" pitchFamily="34" charset="0"/>
                <a:ea typeface="Aptos" panose="020B0004020202020204" pitchFamily="34" charset="0"/>
                <a:cs typeface="Times New Roman" panose="02020603050405020304" pitchFamily="18" charset="0"/>
              </a:rPr>
              <a:t>ਸਮਰਥਤ ਪ੍ਰਾਪਤ ਜੀਵਨ </a:t>
            </a:r>
            <a:endParaRPr lang="pa-I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pa-IN" sz="1200" kern="100" dirty="0">
                <a:effectLst/>
                <a:latin typeface="Arial" panose="020B0604020202020204" pitchFamily="34" charset="0"/>
                <a:ea typeface="Aptos" panose="020B0004020202020204" pitchFamily="34" charset="0"/>
                <a:cs typeface="Times New Roman" panose="02020603050405020304" pitchFamily="18" charset="0"/>
              </a:rPr>
              <a:t>ਸੰਕਟ ਦਖਲਅੰਦਾਜ਼ੀ ਸੇਵਾਵਾਂ</a:t>
            </a:r>
            <a:endParaRPr lang="pa-I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pa-IN" sz="1200" kern="100" dirty="0">
                <a:effectLst/>
                <a:latin typeface="Arial" panose="020B0604020202020204" pitchFamily="34" charset="0"/>
                <a:ea typeface="Aptos" panose="020B0004020202020204" pitchFamily="34" charset="0"/>
                <a:cs typeface="Times New Roman" panose="02020603050405020304" pitchFamily="18" charset="0"/>
              </a:rPr>
              <a:t>ਵਿਵਹਾਰ ਸੇਵਾਵਾਂ</a:t>
            </a:r>
            <a:endParaRPr lang="pa-I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pa-IN" sz="1200" kern="100" dirty="0">
                <a:effectLst/>
                <a:latin typeface="Arial" panose="020B0604020202020204" pitchFamily="34" charset="0"/>
                <a:ea typeface="Aptos" panose="020B0004020202020204" pitchFamily="34" charset="0"/>
                <a:cs typeface="Times New Roman" panose="02020603050405020304" pitchFamily="18" charset="0"/>
              </a:rPr>
              <a:t>ਕਲਾਇੰਟ ਅਤੇ ਮਾਪਿਆਂ ਨਾਲ ਕੰਮ ਕਰਨ ਲਈ ਤਾਲਮੇਲ ਪਰਿਵਾਰਕ ਸਹਾਇਤਾ (ਪਰਿਵਾਰਾਂ 'ਤੇ ਭਾਰ ਘਟਾਉਣ ਅਤੇ ਯੋਜਨਾ ਵਿਕਸਤ ਕਰਨ ਅਤੇ ਆਮ ਸਰੋਤ ਨਾਲ ਜੁੜਨ ਵਿੱਚ ਮਦਦ ਕਰਨ ਲਈ ਤਿਆਰ ਕੀਤੀ ਗਈ ਵਿਆਖਿਆ</a:t>
            </a:r>
            <a:endParaRPr lang="pa-I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pa-IN" sz="1200" kern="100" dirty="0">
                <a:effectLst/>
                <a:latin typeface="Arial" panose="020B0604020202020204" pitchFamily="34" charset="0"/>
                <a:ea typeface="Aptos" panose="020B0004020202020204" pitchFamily="34" charset="0"/>
                <a:cs typeface="Times New Roman" panose="02020603050405020304" pitchFamily="18" charset="0"/>
              </a:rPr>
              <a:t>Medi-Cal ਪ੍ਰਬੰਧਿਤ ਦੇਖਭਾਲ ਯੋਜਨਾਵਾਂ ਵਿੱਚ ਭਾਈਵਾਲੀ</a:t>
            </a:r>
            <a:endParaRPr lang="pa-IN" sz="1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pa-IN" sz="1200" kern="100" dirty="0">
                <a:effectLst/>
                <a:latin typeface="Arial" panose="020B0604020202020204" pitchFamily="34" charset="0"/>
                <a:ea typeface="Aptos" panose="020B0004020202020204" pitchFamily="34" charset="0"/>
                <a:cs typeface="Times New Roman" panose="02020603050405020304" pitchFamily="18" charset="0"/>
              </a:rPr>
              <a:t>ਬਜ਼ੁਰਗ ਕਲਾਇੰਟਾਂ ਲਈ ਪਹਿਲਕਦਮੀਆਂ </a:t>
            </a:r>
            <a:endParaRPr lang="pa-IN"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Courier New" panose="02070309020205020404" pitchFamily="49" charset="0"/>
              <a:buChar char="o"/>
            </a:pPr>
            <a:r>
              <a:rPr lang="pa-IN" sz="1200" kern="100" dirty="0">
                <a:effectLst/>
                <a:latin typeface="Arial" panose="020B0604020202020204" pitchFamily="34" charset="0"/>
                <a:ea typeface="Aptos" panose="020B0004020202020204" pitchFamily="34" charset="0"/>
                <a:cs typeface="Times New Roman" panose="02020603050405020304" pitchFamily="18" charset="0"/>
              </a:rPr>
              <a:t>ਉਨੱਤ ਦੇਖਭਾਲ ਯੋਜਨਾਬੰਦੀ</a:t>
            </a:r>
            <a:endParaRPr lang="pa-IN"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Courier New" panose="02070309020205020404" pitchFamily="49" charset="0"/>
              <a:buChar char="o"/>
            </a:pPr>
            <a:r>
              <a:rPr lang="pa-IN" sz="1200" kern="100" dirty="0">
                <a:effectLst/>
                <a:latin typeface="Arial" panose="020B0604020202020204" pitchFamily="34" charset="0"/>
                <a:ea typeface="Aptos" panose="020B0004020202020204" pitchFamily="34" charset="0"/>
                <a:cs typeface="Times New Roman" panose="02020603050405020304" pitchFamily="18" charset="0"/>
              </a:rPr>
              <a:t>DSP ਸਹਿਯੋਗੀ</a:t>
            </a:r>
            <a:endParaRPr lang="pa-IN"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Courier New" panose="02070309020205020404" pitchFamily="49" charset="0"/>
              <a:buChar char="o"/>
            </a:pPr>
            <a:r>
              <a:rPr lang="pa-IN" sz="1200" kern="100" dirty="0">
                <a:effectLst/>
                <a:latin typeface="Arial" panose="020B0604020202020204" pitchFamily="34" charset="0"/>
                <a:ea typeface="Aptos" panose="020B0004020202020204" pitchFamily="34" charset="0"/>
                <a:cs typeface="Times New Roman" panose="02020603050405020304" pitchFamily="18" charset="0"/>
              </a:rPr>
              <a:t>ਕਮਿਊਨਿਟੀ ਸਟੇਕਹੋਲਡਰਾਂ ਨਾਲ ਸ਼ਮੂਲੀਅਤ</a:t>
            </a:r>
            <a:endParaRPr lang="pa-I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pa-IN" sz="1200" kern="100" dirty="0">
                <a:effectLst/>
                <a:latin typeface="Arial" panose="020B0604020202020204" pitchFamily="34" charset="0"/>
                <a:ea typeface="Aptos" panose="020B0004020202020204" pitchFamily="34" charset="0"/>
                <a:cs typeface="Times New Roman" panose="02020603050405020304" pitchFamily="18" charset="0"/>
              </a:rPr>
              <a:t>ਅਪੰਗਤਾ ਹਾਊਸਿੰਗ ਅਲਾਇੰਸ</a:t>
            </a:r>
            <a:endParaRPr lang="pa-I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pa-IN" sz="1200" kern="100" dirty="0">
                <a:effectLst/>
                <a:latin typeface="Arial" panose="020B0604020202020204" pitchFamily="34" charset="0"/>
                <a:ea typeface="Aptos" panose="020B0004020202020204" pitchFamily="34" charset="0"/>
                <a:cs typeface="Times New Roman" panose="02020603050405020304" pitchFamily="18" charset="0"/>
              </a:rPr>
              <a:t>AAA ਏਜੰਸੀਆਂ</a:t>
            </a:r>
            <a:endParaRPr lang="pa-I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pa-IN" sz="1200" kern="100" dirty="0">
                <a:effectLst/>
                <a:latin typeface="Arial" panose="020B0604020202020204" pitchFamily="34" charset="0"/>
                <a:ea typeface="Aptos" panose="020B0004020202020204" pitchFamily="34" charset="0"/>
                <a:cs typeface="Times New Roman" panose="02020603050405020304" pitchFamily="18" charset="0"/>
              </a:rPr>
              <a:t>ਹਾਊਸਿੰਗ ਡਿਵੈਲਪਰ</a:t>
            </a:r>
            <a:endParaRPr lang="pa-IN" sz="11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pa-IN" dirty="0"/>
          </a:p>
        </p:txBody>
      </p:sp>
      <p:sp>
        <p:nvSpPr>
          <p:cNvPr id="4" name="Slide Number Placeholder 3"/>
          <p:cNvSpPr>
            <a:spLocks noGrp="1"/>
          </p:cNvSpPr>
          <p:nvPr>
            <p:ph type="sldNum" sz="quarter" idx="5"/>
          </p:nvPr>
        </p:nvSpPr>
        <p:spPr/>
        <p:txBody>
          <a:bodyPr/>
          <a:lstStyle/>
          <a:p>
            <a:fld id="{BEBCD591-A783-4333-B64B-30DBD2987FB9}" type="slidenum">
              <a:rPr lang="en-US" smtClean="0"/>
              <a:t>5</a:t>
            </a:fld>
            <a:endParaRPr lang="pa-IN"/>
          </a:p>
        </p:txBody>
      </p:sp>
    </p:spTree>
    <p:extLst>
      <p:ext uri="{BB962C8B-B14F-4D97-AF65-F5344CB8AC3E}">
        <p14:creationId xmlns:p14="http://schemas.microsoft.com/office/powerpoint/2010/main" val="4262539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pa-IN" sz="1800" i="1" spc="-5" dirty="0">
                <a:effectLst/>
                <a:latin typeface="Arial" panose="020B0604020202020204" pitchFamily="34" charset="0"/>
                <a:ea typeface="Times New Roman" panose="02020603050405020304" pitchFamily="18" charset="0"/>
              </a:rPr>
              <a:t>ਪ੍ਰਤੀਸ਼ਤ ਦੇ ਟੁੱਟਣ ਦੀ ਸਮੀਖਿਆ ਕਰਨ ਵਿੱਚ, ਤੁਸੀਂ ਵੇਖੋਗੇ ਕਿ ਦਰਸਾਏ ਗਏ ਡੇਟਾ ਵਿੱਚ ਕੋਈ ਮਹੱਤਵਪੂਰਨ ਵਾਧਾ ਜਾਂ ਕਮੀ ਨਹੀਂ ਹੈ।  ਹਾਲਾਂਕਿ ਇਸ ਸਮੇਂ ਕੋਈ ਮਹੱਤਵਪੂਰਨ ਵਾਧਾ ਜਾਂ ਕਮੀ ਨਹੀਂ ਹੈ, ACRC ਹੇਠ ਲਿਖੇ ਉਪਾਵਾਂ ਰਾਹੀਂ ਅਸਮਾਨਤਾ ਨੂੰ ਘਟਾਉਣ, ਐਕਸੈਸ ਨੂੰ ਵਧਾਉਣ ਅਤੇ ਸਮਾਨਤਾ ਵਿੱਚ ਸੁਧਾਰ ਕਰਨ ਲਈ ਸਾਡੇ ਯਤਨਾਂ ਦਾ ਨਿਰੰਤਰ ਸਮਰਥਨ ਕਰ ਰਿਹਾ ਹੈ:</a:t>
            </a:r>
            <a:endParaRPr lang="pa-IN"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pa-IN" sz="1800" i="1" spc="-5" dirty="0">
                <a:effectLst/>
                <a:latin typeface="Arial" panose="020B0604020202020204" pitchFamily="34" charset="0"/>
                <a:ea typeface="Times New Roman" panose="02020603050405020304" pitchFamily="18" charset="0"/>
              </a:rPr>
              <a:t> </a:t>
            </a:r>
            <a:endParaRPr lang="pa-IN"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Arial" panose="020B0604020202020204" pitchFamily="34" charset="0"/>
              <a:buAutoNum type="arabicPeriod"/>
            </a:pPr>
            <a:r>
              <a:rPr lang="pa-IN" sz="1800" b="1" spc="-5" dirty="0">
                <a:effectLst/>
                <a:latin typeface="Arial" panose="020B0604020202020204" pitchFamily="34" charset="0"/>
                <a:ea typeface="Times New Roman" panose="02020603050405020304" pitchFamily="18" charset="0"/>
              </a:rPr>
              <a:t>ਪਹੁੰਚ :</a:t>
            </a:r>
            <a:r>
              <a:rPr lang="pa-IN" sz="1800" spc="-5" dirty="0">
                <a:effectLst/>
                <a:latin typeface="Arial" panose="020B0604020202020204" pitchFamily="34" charset="0"/>
                <a:ea typeface="Times New Roman" panose="02020603050405020304" pitchFamily="18" charset="0"/>
              </a:rPr>
              <a:t> ACRC ਨੇ ਮੰਨਿਆ ਕਿ ਵਧੇਰੇ ਪਹੁੰਚ ਸਮਾਗਮਾਂ ਵਿੱਚ ਸ਼ਾਮਲ ਹੋ ਕੇ ਸਾਰੀਆਂ 10 ਕਾਊਂਟੀਆਂ ਵਿੱਚ ਸਾਡੇ ਵਿਭਿੰਨ ਭਾਈਚਾਰਿਆਂ ਨਾਲ ਵਧੇਰੇ ਜੁੜਨਾ ਜ਼ਰੂਰੀ ਸੀ।  2022 ਵਿੱਚ ACRC ਨੇ 37 ਸਮਾਗਮਾਂ ਵਿੱਚ ਹਿੱਸਾ ਲਿਆ; 2023 ਵਿੱਚ ACRC ਨੇ 100 ਸਮਾਗਮਾਂ ਵਿੱਚ ਹਿੱਸਾ ਲਿਆ; ਅਤੇ ਸਤੰਬਰ 2024 ਤੱਕ, ACRC ਨੇ 97 ਸਮਾਗਮਾਂ ਵਿੱਚ ਹਿੱਸਾ ਲਿਆ ਹੈ।  ਸਾਡੀ ਪਹੁੰਚ ਭਾਗੀਦਾਰੀ ਨੂੰ ਕਿਸੇ ਹੋਰ ਨੇ ਨਹੀਂ ਬਲਕਿ ਸਾਡੇ ਵਿਭਿੰਨ ਤਰੀਕੇ ਨਾਲ ਨੁਮਾਇੰਦਗੀ ਕਰਨ ਵਾਲੇ ACRC ਸਟਾਫ ਦੁਆਰਾ ਸਟਾਫ ਕੀਤਾ ਗਿਆ ਹੈ।</a:t>
            </a:r>
            <a:endParaRPr lang="pa-IN" sz="1800" dirty="0">
              <a:effectLst/>
              <a:latin typeface="Times New Roman" panose="02020603050405020304" pitchFamily="18" charset="0"/>
              <a:ea typeface="Times New Roman" panose="02020603050405020304" pitchFamily="18" charset="0"/>
            </a:endParaRPr>
          </a:p>
          <a:p>
            <a:r>
              <a:rPr lang="pa-IN" sz="1800" b="1" spc="-5" dirty="0">
                <a:effectLst/>
                <a:latin typeface="Arial" panose="020B0604020202020204" pitchFamily="34" charset="0"/>
                <a:ea typeface="Times New Roman" panose="02020603050405020304" pitchFamily="18" charset="0"/>
              </a:rPr>
              <a:t>ਅਮਰੀਕੀ ਭਾਰਤੀ ਜਾਂ ਅਲਾਸਕਾ ਦੇ ਮੂਲ/ਮੂਲ ਹਵਾਈ ਜਾਂ ਹੋਰ ਪ੍ਰਸ਼ਾਂਤ ਟਾਪੂ ਟੀਚੇ ਦੀ ਆਬਾਦੀ:</a:t>
            </a:r>
            <a:r>
              <a:rPr lang="pa-IN" sz="1800" spc="-5" dirty="0">
                <a:effectLst/>
                <a:latin typeface="Arial" panose="020B0604020202020204" pitchFamily="34" charset="0"/>
                <a:ea typeface="Times New Roman" panose="02020603050405020304" pitchFamily="18" charset="0"/>
              </a:rPr>
              <a:t> 14</a:t>
            </a:r>
            <a:r>
              <a:rPr lang="pa-IN" sz="1800" spc="-5" baseline="30000" dirty="0">
                <a:effectLst/>
                <a:latin typeface="Arial" panose="020B0604020202020204" pitchFamily="34" charset="0"/>
                <a:ea typeface="Times New Roman" panose="02020603050405020304" pitchFamily="18" charset="0"/>
              </a:rPr>
              <a:t>ਮਈ,</a:t>
            </a:r>
            <a:r>
              <a:rPr lang="pa-IN" sz="1800" spc="-5" dirty="0">
                <a:effectLst/>
                <a:latin typeface="Arial" panose="020B0604020202020204" pitchFamily="34" charset="0"/>
                <a:ea typeface="Times New Roman" panose="02020603050405020304" pitchFamily="18" charset="0"/>
              </a:rPr>
              <a:t> 2024 ਤੋਂ ਸਾਡੇ ਪੀਓਐਸ ਡੇਟਾ ਦੇ ਪ੍ਰਤੀਬਿੰਬ 'ਤੇ, ਜਿਸ ਵਿੱਚ ਕਿਹਾ ਗਿਆ ਹੈ "</a:t>
            </a:r>
            <a:r>
              <a:rPr lang="pa-IN" sz="1800" dirty="0">
                <a:effectLst/>
                <a:latin typeface="Arial" panose="020B0604020202020204" pitchFamily="34" charset="0"/>
                <a:ea typeface="Times New Roman" panose="02020603050405020304" pitchFamily="18" charset="0"/>
              </a:rPr>
              <a:t>ਅਮਰੀਕੀ ਭਾਰਤੀ/ਅਲਾਸਕਾ ਮੂਲ ਵਾਸੀ ਅਤੇ ਮੂਲ ਹਵਾਈ ਅਤੇ ਹੋਰ ਪ੍ਰਸ਼ਾਂਤ ਟਾਪੂ ਵਾਸੀ ACRC ਦੀ ਕਲਾਇੰਟ ਆਬਾਦੀ ਦੇ ਇੱਕ ਪ੍ਰਤੀਸ਼ਤ ਤੋਂ ਵੀ ਘੱਟ ਹਨ ਅਤੇ POS ਬਜਟ ਦਾ ਇੱਕ ਪ੍ਰਤੀਸ਼ਤ ਤੋਂ ਵੀ ਘੱਟ ਖਰਚ ਕਰਦੇ ਹਨ," - ਅਸੀਂ ਮੰਨਦੇ ਹਾਂ ਕਿ ਇਸ ਟੀਚੇ ਵਾਲੀ ਆਬਾਦੀ ਪ੍ਰਤੀ ਇਕ ਸੰਗਠਨ ਵੱਜੋਂ ਸਾਡੀ ਪ੍ਰਤੀਕਿਰਿਆ ਨੂੰ ਹੋਰ ਵਿਸਤਾਰ ਵਿੱਚ ਦੇਣਾ ਅਤੇ ਇਨ੍ਹਾਂ ਭਾਈਚਾਰਿਆਂ ਦੀ ਸੇਵਾ ਕਰਨ ਲਈ ਆਪਣੇ ਸੰਬੰਧਾਂ ਨੂੰ ਵਧਾਉਣਾ ਮਹੱਤਵਪੂਰਨ ਹੈ।  ਪਹੁੰਚ ਵਿੱਚ ਸ਼ਾਮਲ ਹੋਣ ਤੋਂ ਇਲਾਵਾ, 2024 ਤੱਕ, ACRC ਨੇ ਕੈਲੀਫੋਰਨੀਆ ਕਬਾਇਲੀ ਪਰਿਵਾਰ ਗੱਠਜੋੜ ਨਾਲ ਕਬਾਇਲੀ ਕੋਚਿੰਗ ਕਾਲਾਂ ਵਰਗੇ ਯਤਨਾਂ ਵਿੱਚ ਸ਼ਾਮਲ ਹੋਣਾ ਸ਼ੁਰੂ ਕਰ ਦਿੱਤਾ ਹੈ, ਤਾਂ ਜੋ ਆਬਾਦੀ ਨੂੰ ਹੋਰ ਕਿਵੇਂ ਕੰਮ ਵਿੱਚ ਲਾਇਆ ਜਾਵੇ, ਇਸ ਬਾਰੇ ਸਿੱਖਿਅਤ ਕੀਤਾ ਜਾ ਸਕੇ, ਅਤੇ ਸਾਡੇ ਸੱਭਿਆਚਾਰਕ ਵਿਭਿੰਨਤਾ ਮਾਹਰ ਨੇ ਪਲੇਸਰ ਕਾਊਂਟੀ ਵਿੱਚ ਕਬਾਇਲੀ TANF - ਸ਼ਿੰਗਲ ਸਪਰਿੰਗਜ਼ ਲਈ ਸਾਲਾਨਾ ਪਹੁੰਚ ਮੁਲਾਕਾਤਾਂ ਕੀਤੀਆਂ ਹਨ। </a:t>
            </a:r>
            <a:endParaRPr lang="pa-IN" dirty="0"/>
          </a:p>
        </p:txBody>
      </p:sp>
      <p:sp>
        <p:nvSpPr>
          <p:cNvPr id="4" name="Slide Number Placeholder 3"/>
          <p:cNvSpPr>
            <a:spLocks noGrp="1"/>
          </p:cNvSpPr>
          <p:nvPr>
            <p:ph type="sldNum" sz="quarter" idx="5"/>
          </p:nvPr>
        </p:nvSpPr>
        <p:spPr/>
        <p:txBody>
          <a:bodyPr/>
          <a:lstStyle/>
          <a:p>
            <a:fld id="{BEBCD591-A783-4333-B64B-30DBD2987FB9}" type="slidenum">
              <a:rPr lang="en-US" smtClean="0"/>
              <a:t>6</a:t>
            </a:fld>
            <a:endParaRPr lang="pa-IN"/>
          </a:p>
        </p:txBody>
      </p:sp>
    </p:spTree>
    <p:extLst>
      <p:ext uri="{BB962C8B-B14F-4D97-AF65-F5344CB8AC3E}">
        <p14:creationId xmlns:p14="http://schemas.microsoft.com/office/powerpoint/2010/main" val="318349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pa-IN" sz="1800" b="1" dirty="0">
                <a:effectLst/>
                <a:latin typeface="Arial" panose="020B0604020202020204" pitchFamily="34" charset="0"/>
                <a:ea typeface="Times New Roman" panose="02020603050405020304" pitchFamily="18" charset="0"/>
              </a:rPr>
              <a:t>ਵਧੀ ਹੋਈ ਸੇਵਾ ਤਾਲਮੇਲ ਇਕਾਈ (POS ਡੇਟਾ 14</a:t>
            </a:r>
            <a:r>
              <a:rPr lang="pa-IN" sz="1800" b="1" baseline="30000" dirty="0">
                <a:effectLst/>
                <a:latin typeface="Arial" panose="020B0604020202020204" pitchFamily="34" charset="0"/>
                <a:ea typeface="Times New Roman" panose="02020603050405020304" pitchFamily="18" charset="0"/>
              </a:rPr>
              <a:t>ਮਈ,</a:t>
            </a:r>
            <a:r>
              <a:rPr lang="pa-IN" sz="1800" b="1" dirty="0">
                <a:effectLst/>
                <a:latin typeface="Arial" panose="020B0604020202020204" pitchFamily="34" charset="0"/>
                <a:ea typeface="Times New Roman" panose="02020603050405020304" pitchFamily="18" charset="0"/>
              </a:rPr>
              <a:t> 2024 ਦੇ ਅਨੁਸਾਰ) - ਪਹੁੰਚ ਯਤਨਾਂ ਨੂੰ ਦੁਹਰਾਓ:</a:t>
            </a:r>
            <a:endParaRPr lang="pa-IN"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pa-IN" sz="1800" dirty="0">
                <a:effectLst/>
                <a:latin typeface="Arial" panose="020B0604020202020204" pitchFamily="34" charset="0"/>
                <a:ea typeface="Times New Roman" panose="02020603050405020304" pitchFamily="18" charset="0"/>
              </a:rPr>
              <a:t> </a:t>
            </a:r>
            <a:endParaRPr lang="pa-IN"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pa-IN" sz="1800" dirty="0">
                <a:effectLst/>
                <a:latin typeface="Arial" panose="020B0604020202020204" pitchFamily="34" charset="0"/>
                <a:ea typeface="Times New Roman" panose="02020603050405020304" pitchFamily="18" charset="0"/>
              </a:rPr>
              <a:t>"ACRC ਕੋਲ ਸੇਵਾ ਤਾਲਮੇਲ ਦੇ ਛੇ ਵਧੇ ਹੋਏ ਕੇਸ ਹਨ। ਇਹ ਵਿਸ਼ੇਸ਼ ਕੇਸਲੋਡ 2021 ਵਿੱਚ ਕਾਨੂੰਨ ਦੁਆਰਾ ਬਣਾਏ ਗਏ ਸਨ ਅਤੇ ਇਹਨਾਂ ਦਾ ਵੱਧ ਤੋਂ ਵੱਧ ਅਨੁਪਾਤ 1 SC ਤੋਂ 40 ਕਲਾਇੰਟ ਹਨ। ਇਸ ਕੇਸਲੋਡ ਲਈ ਯੋਗ ਕਲਾਇੰਟਾਂ ਕੋਲ ਘੱਟ ਤੋਂ ਨੋ POS ਹੈ ਜਿਸਦਾ ਮਤਲਬ ਹੈ ਕਿ ਉਨ੍ਹਾਂ ਦੀਆਂ ਸੇਵਾਵਾਂ ਦੀ ਲਾਗਤ ਸਾਲਾਨਾ 2,000 ਤੋਂ ਘੱਟ ਹੈ ਅਤੇ ਇਸ ਯੂਨਿਟ ਵਿੱਚ ਸੇਵਾ ਪ੍ਰਾਪਤ ਕਲਾਇੰਟ ਜਾਂ ਤਾਂ ਸਪੈਨਿਸ਼, ਪੰਜਾਬੀ ਬੋਲਦੇ ਹਨ ਜਾਂ ਹਮੋਂਗ, ਰੂਸੀ ਜਾਂ ਅਫਰੀਕੀ ਅਮਰੀਕੀ ਵਜੋਂ ਪਛਾਣੇ ਜਾਂਦੇ ਹਨ। ਇਹ ਉਹ ਸਮੂਹ ਸਨ ਜਿਨ੍ਹਾਂ ਵਿੱਚ ਘੱਟ ਤੋਂ ਨੋ POS ਕਲਾਇੰਟਾਂ ਦੀ ਸਭ ਤੋਂ ਵੱਧ ਗਿਣਤੀ ਸੀ। ਛੇ ਉਨੱਤ ਸੇਵਾ ਤਾਲਮੇਲ SC ਉਸ ਸਭਿਆਚਾਰ ਜਾਂ ਭਾਈਚਾਰੇ ਦੀ ਨੁਮਾਇੰਦਗੀ ਕਰਦੇ ਹਨ ਜਿਸਦੀ ਉਹ ਸੇਵਾ ਕਰਦੇ ਹਨ। ਇਸਦਾ ਮਤਲਬ ਹੈ ਕਿ ਉਨੱਤ ਸੇਵਾ ਤਾਲਮੇਲ SC ਜੋ ਸਪੈਨਿਸ਼ ਬੋਲਣ ਵਾਲੇ ਵਿਅਕਤੀਆਂ ਦੀ ਸੇਵਾ ਕਰਦੇ ਹਨ, ਸਪੈਨਿਸ਼ ਵੀ ਬੋਲਦੇ ਹਨ। ਇਹ ਸਲਾਈਡ, ਪ੍ਰਤੀਸ਼ਤ ਦੁਆਰਾ, ਉਨੱਤ ਸੇਵਾ ਤਾਲਮੇਲ ਪ੍ਰਾਪਤ ਕਰਨ ਵਾਲੇ ਕਲਾਇੰਟਾਂ ਅਤੇ ਪਰਿਵਾਰਾਂ ਦੀਆਂ ਭਾਸ਼ਾਵਾਂ ਨੂੰ ਦਰਸਾਉਂਦੀ ਹੈ।”</a:t>
            </a:r>
          </a:p>
          <a:p>
            <a:pPr marL="342900" marR="0" lvl="0" indent="-342900">
              <a:spcBef>
                <a:spcPts val="0"/>
              </a:spcBef>
              <a:spcAft>
                <a:spcPts val="0"/>
              </a:spcAft>
              <a:buFont typeface="+mj-lt"/>
              <a:buAutoNum type="arabicPeriod"/>
            </a:pPr>
            <a:endParaRPr lang="pa-IN" sz="1800" dirty="0">
              <a:effectLst/>
              <a:latin typeface="Arial" panose="020B0604020202020204" pitchFamily="34" charset="0"/>
              <a:ea typeface="Times New Roman" panose="02020603050405020304" pitchFamily="18" charset="0"/>
            </a:endParaRPr>
          </a:p>
          <a:p>
            <a:pPr marL="342900" marR="0" lvl="0" indent="-342900">
              <a:spcBef>
                <a:spcPts val="0"/>
              </a:spcBef>
              <a:spcAft>
                <a:spcPts val="0"/>
              </a:spcAft>
              <a:buFont typeface="+mj-lt"/>
              <a:buAutoNum type="arabicPeriod"/>
            </a:pPr>
            <a:r>
              <a:rPr lang="pa-IN" sz="1800" dirty="0">
                <a:effectLst/>
                <a:latin typeface="Arial" panose="020B0604020202020204" pitchFamily="34" charset="0"/>
                <a:ea typeface="Times New Roman" panose="02020603050405020304" pitchFamily="18" charset="0"/>
              </a:rPr>
              <a:t>“… ਕੇਸਲੋਡਾਂ ਦੀ ਘਟੀ ਹੋਈ ਗਿਣਤੀ SC ਨੂੰ ਵਿਅਕਤੀਗਤ ਤੌਰ 'ਤੇ, ਤਿਮਾਹੀ ਆਹਮੋ-ਸਾਹਮਣੇ ਮੁਲਾਕਾਤਾਂ ਪੂਰੀਆਂ ਕਰਨ ਅਤੇ ਤਾਲਮੇਲ ਅਤੇ ਰਿਸ਼ਤੇ ਬਣਾਉਣ ਦਾ ਸਮਾਂ ਦਿੰਦੀ ਹੈ। ਵਧੀ ਹੋਈ ਸ਼ਮੂਲੀਅਤ ਦੇ ਨਾਲ, ਉਨੱਤ ਸੇਵਾ ਤਾਲਮੇਲ SC ਕੋਲ ਸਰੋਤਾਂ ਨੂੰ ਸਿੱਖਿਅਤ ਕਰਨ ਅਤੇ ਖੋਜਣ ਅਤੇ ਸੇਵਾਵਾਂ ਨੂੰ ਨੈਵੀਗੇਟ ਕਰਨ ਦਾ ਸਮਾਂ ਹੈ। ਜਦੋਂ ਵਿਅਕਤੀ ਸੇਵਾਵਾਂ ਬਾਰੇ ਵਧੇਰੇ ਜਾਣਦੇ ਹਨ ਤਾਂ ਉਹ ਵਧੇਰੇ ਸੇਵਾਵਾਂ ਦੀ ਮੰਗ ਕਰਦੇ ਹਨ। ਹੁਣ ਤੱਕ, 293+ ਕਲਾਇੰਟਾਂ ਨੂੰ ਇੱਕ ਉਨੱਤ ਸੇਵਾ ਤਾਲਮੇਲ ਕੇਸਲੋਡ 'ਤੇ ਸੇਵਾ ਦਿੱਤੀ ਗਈ ਹੈ।”</a:t>
            </a:r>
          </a:p>
          <a:p>
            <a:pPr marL="342900" marR="0" lvl="0" indent="-342900">
              <a:spcBef>
                <a:spcPts val="0"/>
              </a:spcBef>
              <a:spcAft>
                <a:spcPts val="0"/>
              </a:spcAft>
              <a:buFont typeface="+mj-lt"/>
              <a:buAutoNum type="arabicPeriod"/>
            </a:pPr>
            <a:r>
              <a:rPr lang="pa-IN" sz="1800" spc="-5" dirty="0">
                <a:effectLst/>
                <a:latin typeface="Arial" panose="020B0604020202020204" pitchFamily="34" charset="0"/>
                <a:ea typeface="Times New Roman" panose="02020603050405020304" pitchFamily="18" charset="0"/>
                <a:cs typeface="Times New Roman" panose="02020603050405020304" pitchFamily="18" charset="0"/>
              </a:rPr>
              <a:t>ACRC ਇਹ ਵੀ ਮੰਨਦਾ ਹੈ ਕਿ ਅਜਿਹੀਆਂ ਉਦਾਹਰਨਾਂ ਹਨ ਜਿਨ੍ਹਾਂ ਵਿੱਚ ਕੁਝ ਕਲਾਇੰਟ ਅਜੇ ਵੀ SC ਨੂੰ </a:t>
            </a:r>
            <a:r>
              <a:rPr lang="pa-IN" sz="1800" spc="-5" dirty="0">
                <a:effectLst/>
                <a:latin typeface="Arial" panose="020B0604020202020204" pitchFamily="34" charset="0"/>
                <a:ea typeface="Times New Roman" panose="02020603050405020304" pitchFamily="18" charset="0"/>
              </a:rPr>
              <a:t>"</a:t>
            </a:r>
            <a:r>
              <a:rPr lang="pa-IN" sz="1800" spc="-5" dirty="0">
                <a:effectLst/>
                <a:latin typeface="Arial" panose="020B0604020202020204" pitchFamily="34" charset="0"/>
                <a:ea typeface="Times New Roman" panose="02020603050405020304" pitchFamily="18" charset="0"/>
                <a:cs typeface="Times New Roman" panose="02020603050405020304" pitchFamily="18" charset="0"/>
              </a:rPr>
              <a:t>ਸਿਰਫ ਕੇਸ ਪ੍ਰਬੰਧਨ" ਲਈ ਬੇਨਤੀ ਕਰਦੇ ਹਨ। </a:t>
            </a:r>
            <a:r>
              <a:rPr lang="pa-IN" sz="1800" spc="-5" dirty="0">
                <a:effectLst/>
                <a:latin typeface="Arial" panose="020B0604020202020204" pitchFamily="34" charset="0"/>
                <a:ea typeface="Times New Roman" panose="02020603050405020304" pitchFamily="18" charset="0"/>
              </a:rPr>
              <a:t>"</a:t>
            </a:r>
            <a:r>
              <a:rPr lang="pa-IN" sz="1800" spc="-5" dirty="0">
                <a:effectLst/>
                <a:latin typeface="Arial" panose="020B0604020202020204" pitchFamily="34" charset="0"/>
                <a:ea typeface="Times New Roman" panose="02020603050405020304" pitchFamily="18" charset="0"/>
                <a:cs typeface="Times New Roman" panose="02020603050405020304" pitchFamily="18" charset="0"/>
              </a:rPr>
              <a:t> ਕੇਸ ਮੈਨੇਜਰ ਦੁਆਰਾ ਨਿਗਰਾਨੀ ਕੀਤੇ ਜਾਣ ਦੇ ਕਾਰਨਾਂ ਕਰਕੇ, </a:t>
            </a:r>
            <a:r>
              <a:rPr lang="pa-IN" sz="1800" spc="-5" dirty="0">
                <a:effectLst/>
                <a:latin typeface="Arial" panose="020B0604020202020204" pitchFamily="34" charset="0"/>
                <a:ea typeface="Times New Roman" panose="02020603050405020304" pitchFamily="18" charset="0"/>
              </a:rPr>
              <a:t>"</a:t>
            </a:r>
            <a:r>
              <a:rPr lang="pa-IN" sz="1800" spc="-5" dirty="0">
                <a:effectLst/>
                <a:latin typeface="Arial" panose="020B0604020202020204" pitchFamily="34" charset="0"/>
                <a:ea typeface="Times New Roman" panose="02020603050405020304" pitchFamily="18" charset="0"/>
                <a:cs typeface="Times New Roman" panose="02020603050405020304" pitchFamily="18" charset="0"/>
              </a:rPr>
              <a:t>ਜੇਕਰ"</a:t>
            </a:r>
            <a:r>
              <a:rPr lang="pa-IN" sz="1800" spc="-5" dirty="0">
                <a:effectLst/>
                <a:latin typeface="Arial" panose="020B0604020202020204" pitchFamily="34" charset="0"/>
                <a:ea typeface="Times New Roman" panose="02020603050405020304" pitchFamily="18" charset="0"/>
              </a:rPr>
              <a:t>”,</a:t>
            </a:r>
            <a:r>
              <a:rPr lang="pa-IN" sz="1800" spc="-5" dirty="0">
                <a:effectLst/>
                <a:latin typeface="Arial" panose="020B0604020202020204" pitchFamily="34" charset="0"/>
                <a:ea typeface="Times New Roman" panose="02020603050405020304" pitchFamily="18" charset="0"/>
                <a:cs typeface="Times New Roman" panose="02020603050405020304" pitchFamily="18" charset="0"/>
              </a:rPr>
              <a:t> ਅਤੇ/ਜਾਂ ਸੱਭਿਆਚਾਰਕ ਰੀਤੀ-ਰਿਵਾਜਾਂ ਅਤੇ ਅਜੇ ਵੀ ਇਸ ਬਾਰੇ ਵਾਧੂ ਸਿੱਖਿਆ ਦੀ ਲੋੜ ਹੈ ਕਿ ACRC ਕਹੇ ਗਏ ਗਾਹਕਾਂ ਲਈ ਕੀ ਕਰ ਸਕਦਾ ਹੈ।</a:t>
            </a:r>
            <a:endParaRPr lang="pa-IN"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endParaRPr lang="pa-IN" sz="1800" dirty="0">
              <a:effectLst/>
              <a:latin typeface="Times New Roman" panose="02020603050405020304" pitchFamily="18" charset="0"/>
              <a:ea typeface="Times New Roman" panose="02020603050405020304" pitchFamily="18" charset="0"/>
            </a:endParaRPr>
          </a:p>
          <a:p>
            <a:endParaRPr lang="pa-IN" dirty="0"/>
          </a:p>
        </p:txBody>
      </p:sp>
      <p:sp>
        <p:nvSpPr>
          <p:cNvPr id="4" name="Slide Number Placeholder 3"/>
          <p:cNvSpPr>
            <a:spLocks noGrp="1"/>
          </p:cNvSpPr>
          <p:nvPr>
            <p:ph type="sldNum" sz="quarter" idx="5"/>
          </p:nvPr>
        </p:nvSpPr>
        <p:spPr/>
        <p:txBody>
          <a:bodyPr/>
          <a:lstStyle/>
          <a:p>
            <a:fld id="{BEBCD591-A783-4333-B64B-30DBD2987FB9}" type="slidenum">
              <a:rPr lang="en-US" smtClean="0"/>
              <a:t>7</a:t>
            </a:fld>
            <a:endParaRPr lang="pa-IN"/>
          </a:p>
        </p:txBody>
      </p:sp>
    </p:spTree>
    <p:extLst>
      <p:ext uri="{BB962C8B-B14F-4D97-AF65-F5344CB8AC3E}">
        <p14:creationId xmlns:p14="http://schemas.microsoft.com/office/powerpoint/2010/main" val="338635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a-IN" dirty="0"/>
              <a:t>ਕਿਉਂਕਿ Employment First 2013 ਵਿੱਚ ਪਾਸ ਕੀਤਾ ਗਿਆ ਸੀ, ACRC ਨੇ ਕਲਾਇੰਟਾਂ ਲਈ ਪ੍ਰਤੀਯੋਗੀ ਏਕੀਕ੍ਰਿਤ ਰੁਜ਼ਗਾਰ ਨੂੰ ਤਰਜੀਹ ਦਿੱਤੀ ਹੈ। ਅਸੀਂ ਔਸਤ ਸਾਲਾਨਾ ਤਨਖਾਹ ਵਿੱਚ ਵਾਧਾ ਦੇਖ ਸਕਦੇ ਹਾਂ, ਜਿਸ ਨੂੰ ਅੰਸ਼ਕ ਤੌਰ 'ਤੇ ਘੱਟੋ ਘੱਟ ਤਨਖਾਹ ਵਿੱਚ ਵਾਧੇ ਲਈ ਜ਼ਿੰਮੇਵਾਰ ਠਹਿਰਾਇਆ ਜਾ ਸਕਦਾ ਹੈ।  EDD ਦੇ ਅੰਕੜਿਆਂ ਅਨੁਸਾਰ, ਕਮਾਈ ਕੀਤੀ ਆਮਦਨ ਵਾਲੇ ਕੁੱਲ ਖਪਤਕਾਰਾਂ ਵਿੱਚ ਕਮੀ ਆਈ ਹੈ। ਹਾਲਾਂਕਿ ਸਾਡੇ ਕੋਲ ਇਹ ਪਹੁੰਚ ਨਹੀਂ ਹੈ ਕਿ ਇਹ ਡੇਟਾ ਕਿੱਥੋਂ ਆਉਂਦਾ ਹੈ, ਸਾਨੂੰ ਭਰੋਸਾ ਹੈ ਕਿ ਰੁਜ਼ਗਾਰ ਵਿੱਚ ਭਾਗ ਲੈਣ ਵਾਲੇ ਸਾਡੇ ਖਪਤਕਾਰਾਂ ਦੀ ਗਿਣਤੀ ਲਗਾਤਾਰ ਵੱਧ ਰਹੀ ਹੈ। </a:t>
            </a:r>
          </a:p>
          <a:p>
            <a:endParaRPr lang="pa-IN" dirty="0"/>
          </a:p>
          <a:p>
            <a:r>
              <a:rPr lang="pa-IN" dirty="0"/>
              <a:t>ਅਗਲੀ ਸਲਾਈਡ 'ਤੇ ਵਧੇਰੇ ਜਾਣਕਾਰੀ ਪ੍ਰਾਪਤ ਕਰਾਂਗੇ। </a:t>
            </a:r>
          </a:p>
        </p:txBody>
      </p:sp>
      <p:sp>
        <p:nvSpPr>
          <p:cNvPr id="4" name="Slide Number Placeholder 3"/>
          <p:cNvSpPr>
            <a:spLocks noGrp="1"/>
          </p:cNvSpPr>
          <p:nvPr>
            <p:ph type="sldNum" sz="quarter" idx="5"/>
          </p:nvPr>
        </p:nvSpPr>
        <p:spPr/>
        <p:txBody>
          <a:bodyPr/>
          <a:lstStyle/>
          <a:p>
            <a:fld id="{BEBCD591-A783-4333-B64B-30DBD2987FB9}" type="slidenum">
              <a:rPr lang="en-US" smtClean="0"/>
              <a:t>8</a:t>
            </a:fld>
            <a:endParaRPr lang="pa-IN"/>
          </a:p>
        </p:txBody>
      </p:sp>
    </p:spTree>
    <p:extLst>
      <p:ext uri="{BB962C8B-B14F-4D97-AF65-F5344CB8AC3E}">
        <p14:creationId xmlns:p14="http://schemas.microsoft.com/office/powerpoint/2010/main" val="2731857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a-IN" dirty="0"/>
              <a:t>ਵਿੱਤੀ ਸਾਲ 22-23 ਦੇ ਦੌਰਾਨ, ACRC ਨੇ ਭੁਗਤਾਨ ਕੀਤੇ ਇੰਟਰਨਸ਼ਿਪ ਪ੍ਰੋਗਰਾਮ ਤੱਕ ਪਹੁੰਚ ਪ੍ਰਾਪਤ ਕਰਨ ਵਾਲੇ ਖਪਤਕਾਰਾਂ ਦੀ ਗਿਣਤੀ ਵਿੱਚ ਵਾਧਾ ਵੇਖਿਆ, ਨਾਲ ਹੀ ਭੁਗਤਾਨ ਕੀਤੀ ਇੰਟਰਨਸ਼ਿਪ ਤੋਂ ਬਾਅਦ CIE ਅਹੁਦਿਆਂ ਨੂੰ ਪ੍ਰਾਪਤ ਕਰਨ ਵਾਲੇ ਖਪਤਕਾਰਾਂ ਵਿੱਚ ਵਾਧਾ ਵੇਖਿਆ। ਪ੍ਰਦਾਤਾਵਾਂ ਨੂੰ ਭੁਗਤਾਨ ਕੀਤੇ ਗਏ 6 ਮਹੀਨੇ ਅਤੇ 12 ਮਹੀਨੇ ਦੇ CIE ਪ੍ਰੋਤਸਾਹਨ ਭੁਗਤਾਨਾਂ ਦੀ ਗਿਣਤੀ ਵਿੱਚ ਵਾਧਾ ਹੋਇਆ। ਇਹ ਭੁਗਤਾਨ ਉਨ੍ਹਾਂ ਪ੍ਰਦਾਤਾਵਾਂ ਲਈ ਹਨ ਜਿਨ੍ਹਾਂ ਨੇ ਖਪਤਕਾਰਾਂ ਨੂੰ CIE ਅਹੁਦਿਆਂ ਨੂੰ ਪ੍ਰਾਪਤ ਕਰਨ ਅਤੇ ਦੱਸੇ ਗਏ ਮਾਈਲਸਟੋਨ ਪੀਰਿਅਡ ਲਈ ਕਮਿਊਨਿਟੀ ਵਿੱਚ ਉਹਨਾਂ ਦੀਆਂ ਨੌਕਰੀਆਂ ਨੂੰ ਬਣਾਈ ਰੱਖਣ ਵਿੱਚ ਸਹਾਇਤਾ ਕੀਤੀ ਹੈ। </a:t>
            </a:r>
          </a:p>
          <a:p>
            <a:endParaRPr lang="pa-IN" b="1" dirty="0"/>
          </a:p>
          <a:p>
            <a:pPr marL="171450" indent="-171450">
              <a:buFont typeface="Arial" panose="020B0604020202020204" pitchFamily="34" charset="0"/>
              <a:buChar char="•"/>
            </a:pPr>
            <a:r>
              <a:rPr lang="pa-IN" b="1" dirty="0"/>
              <a:t>ਸੰਬੋਧਨ ਕਰਨ ਲਈ ਰੁਕਾਵਟਾਂ- </a:t>
            </a:r>
            <a:r>
              <a:rPr lang="pa-IN" dirty="0"/>
              <a:t>ਘੱਟੋ ਘੱਟ ਤਨਖਾਹ ਅਧਿਕਾਰਤ ਤੌਰ 'ਤੇ 1 ਜਨਵਰੀ, 2025 ਨੂੰ ਖਤਮ ਹੋ ਰਹੀ ਹੈ ਹਾਲਾਂਕਿ ACRC ਦੇ ਕੈਚਮੈਂਟ ਖੇਤਰ ਵਿੱਚ ਸਾਡੇ ਜ਼ਿਆਦਾਤਰ ਪ੍ਰੋਗਰਾਮ ਕੁਝ ਸਮੇਂ ਤੋਂ ਇਸ ਨੂੰ ਖਤਮ ਕਰ ਰਹੇ ਹਨ। ਇਸ ਗੱਲ ਦੀ ਚਿੰਤਾ ਹੈ ਕਿ ਇਹਨਾਂ ਕਲਾਇੰਟਾਂ ਨੂੰ ਆਪਣਾ ਰੁਜ਼ਗਾਰ ਗੁਆਉਣ ਦਾ ਖਤਰਾ ਹੈ, ਹਾਲਾਂਕਿ ACRC ਯੋਜਨਾਬੰਦੀ ਟੀਮਾਂ ਨਾਲ ਮਿਹਨਤ ਨਾਲ ਕੰਮ ਕਰ ਰਿਹਾ ਹੈ ਤਾਂ ਜੋ ਇਹ ਯਕੀਨੀ ਬਣਾਇਆ ਜਾ ਸਕੇ ਕਿ ਸਾਰੇ ਕਲਾਇੰਟਾਂ ਲਈ ਇੱਕ ਤਬਦੀਲੀ ਯੋਜਨਾ ਹੈ ਜੋ ਇਹ ਯਕੀਨੀ ਬਣਾਉਂਦੀ ਹੋਵੇ ਕਿ ਕਲਾਇੰਟਾਂ ਕੋਲ ਭੁਗਤਾਨ ਕਰਨ ਵਾਲਾ ਰੁਜ਼ਗਾਰ ਜਾਰੀ ਰਹੇ। </a:t>
            </a:r>
          </a:p>
          <a:p>
            <a:endParaRPr lang="pa-IN" dirty="0"/>
          </a:p>
          <a:p>
            <a:pPr marL="171450" indent="-171450">
              <a:buFont typeface="Arial" panose="020B0604020202020204" pitchFamily="34" charset="0"/>
              <a:buChar char="•"/>
            </a:pPr>
            <a:r>
              <a:rPr lang="pa-IN" b="1" dirty="0"/>
              <a:t>ਪਹੁੰਚ ਦੇ ਯਤਨ- </a:t>
            </a:r>
          </a:p>
          <a:p>
            <a:pPr marL="628650" lvl="1" indent="-171450">
              <a:buFont typeface="Arial" panose="020B0604020202020204" pitchFamily="34" charset="0"/>
              <a:buChar char="•"/>
            </a:pPr>
            <a:r>
              <a:rPr lang="pa-IN" dirty="0"/>
              <a:t>ਰੋਜ਼ਗਾਰ ਸੇਵਾਵਾਂ 'ਤੇ ਕੇਸ ਪ੍ਰਬੰਧਨ 'ਤੇ ਨਿਯਮਤ ਸਿਖਲਾਈ ਪ੍ਰਦਾਨ ਕੀਤੀ ਜਾਂਦੀ ਹੈ ਤਾਂ ਜੋ ਉਹ ਜਾਣ ਸਕਣ ਕਿ ਉਨ੍ਹਾਂ ਦੇ ਗਾਹਕਾਂ ਦਾ ਸਭ ਤੋਂ ਵਧੀਆ ਕਿਵੇਂ ਸਮਰਥਨ ਕਰਨਾ ਹੈ। </a:t>
            </a:r>
          </a:p>
          <a:p>
            <a:pPr marL="628650" lvl="1" indent="-171450">
              <a:buFont typeface="Arial" panose="020B0604020202020204" pitchFamily="34" charset="0"/>
              <a:buChar char="•"/>
            </a:pPr>
            <a:r>
              <a:rPr lang="pa-IN" dirty="0"/>
              <a:t>ਅਸੀਂ ਉਹਨਾਂ ਦੀ  ਸੇਵਾਵਾਂ ਬਾਰੇ ਜਾਣਕਾਰੀ ਸਾਂਝੀ ਕਰਨ ਲਈ ਕੇਸ ਪ੍ਰਬੰਧਨ ਨੂੰ ਪੂਰਾ ਕਰਨ ਲਈ ਦਿਨ ਅਤੇ ਰੁਜ਼ਗਾਰ ਵਿਕਰੇਤਾਵਾਂ ਲਈ ਸਾਲਾਨਾ ਵਿਕਰੇਤਾ ਮੇਲੇ ਲਗਾਉਂਦੇ ਹਾਂ। </a:t>
            </a:r>
          </a:p>
          <a:p>
            <a:pPr marL="628650" lvl="1" indent="-171450">
              <a:buFont typeface="Arial" panose="020B0604020202020204" pitchFamily="34" charset="0"/>
              <a:buChar char="•"/>
            </a:pPr>
            <a:r>
              <a:rPr lang="pa-IN" dirty="0"/>
              <a:t>ਸਾਡੇ ਕੈਚਮੈਂਟ ਖੇਤਰ ਵਿੱਚ Local Partnership Agreements (LPA), ਜਿਸ ਵਿੱਚ ਅਸੀਂ DOR, ਸਕੂਲ ਜ਼ਿਲ੍ਹਿਆਂ ਅਤੇ ਹੋਰ ਕਮਿਊਨਿਟੀ ਭਾਈਵਾਲਾਂ ਨਾਲ ਜੁੜਦੇ ਹਾਂ ਤਾਂ ਜੋ ਇਹ ਯਕੀਨੀ ਬਣਾਇਆ ਜਾ ਸਕੇ ਕਿ ਸਕੂਲ ਤੋਂ ਰੁਜ਼ਗਾਰ ਵਿੱਚ ਨਿਰਵਿਘਨ ਤਬਦੀਲੀ ਹੋਵੇ। </a:t>
            </a:r>
          </a:p>
          <a:p>
            <a:pPr marL="628650" lvl="1" indent="-171450">
              <a:buFont typeface="Arial" panose="020B0604020202020204" pitchFamily="34" charset="0"/>
              <a:buChar char="•"/>
            </a:pPr>
            <a:r>
              <a:rPr lang="pa-IN" dirty="0"/>
              <a:t>LIFE ਪ੍ਰੋਜੈਕਟ - ਰੁਕਾਵਟਾਂ ਦੀ ਪਛਾਣ ਕਰਨ ਅਤੇ ਸਕੂਲ ਤੋਂ ਸਿੱਖਿਆ ਤੋਂ ਰੁਜ਼ਗਾਰ ਤੱਕ ਵਧੇਰੇ ਸੁਚਾਰੂ ਪਾਈਪਲਾਈਨ ਬਣਾਉਣ ਲਈ Sierra College ਨਾਲ ਸਹਿਯੋਗ। LPA ਸਿਖਰ ਸੰਮੇਲਨ</a:t>
            </a:r>
          </a:p>
          <a:p>
            <a:pPr marL="628650" lvl="1" indent="-171450">
              <a:buFont typeface="Arial" panose="020B0604020202020204" pitchFamily="34" charset="0"/>
              <a:buChar char="•"/>
            </a:pPr>
            <a:r>
              <a:rPr lang="pa-IN" dirty="0"/>
              <a:t>CIE/PIP/TDS ਸੇਵਾਵਾਂ ਨੂੰ ਵਧਾਉਣ ਲਈ ਪ੍ਰਦਾਤਾਵਾਂ ਤੱਕ ਪਹੁੰਚ - CIE/PIP-33, TDS - 42 ਬਾਰੇ</a:t>
            </a:r>
          </a:p>
          <a:p>
            <a:pPr marL="628650" lvl="1" indent="-171450">
              <a:buFont typeface="Arial" panose="020B0604020202020204" pitchFamily="34" charset="0"/>
              <a:buChar char="•"/>
            </a:pPr>
            <a:r>
              <a:rPr lang="pa-IN" dirty="0"/>
              <a:t>ਵਧੇਰੇ ਰੁਜ਼ਗਾਰ ਵਾਲੀਆਂ ਭਾਈਵਾਲੀਆਂ ਬਣਾਉਣ ਲਈ ਚੈਂਬਰ ਆਫ ਕਾਮਰਸ ਨਾਲ ਭਾਈਵਾਲੀ- MealPro, ਉਦਾਹਰਣ ਵਜੋਂ। </a:t>
            </a:r>
          </a:p>
          <a:p>
            <a:pPr marL="171450" indent="-171450">
              <a:buFont typeface="Arial" panose="020B0604020202020204" pitchFamily="34" charset="0"/>
              <a:buChar char="•"/>
            </a:pPr>
            <a:r>
              <a:rPr lang="pa-IN" b="1" dirty="0"/>
              <a:t>CCP -</a:t>
            </a:r>
            <a:r>
              <a:rPr lang="pa-IN" dirty="0"/>
              <a:t> ਨਵੀਂ ਸੇਵਾ ਜੋ ਸਕੂਲ ਗ੍ਰੈਜੂਏਟ ਹੋਣ ਦੇ ਦੋ ਸਾਲਾਂ ਦੇ ਅੰਦਰ ਜਾਂ WAP ਜਾਂ ਉਪ-ਘੱਟੋ-ਘੱਟ ਤਨਖਾਹ ਛੱਡਣ ਦੇ 5 ਸਾਲਾਂ ਦੇ ਅੰਦਰ ਗਾਹਕਾਂ ਦੀ ਸਹਾਇਤਾ ਕਰਨ ਲਈ ਤਿਆਰ ਕੀਤੀ ਗਈ ਹੈ। ਸਮਾਂ ਸੀਮਿਤ- ਰੁਜ਼ਗਾਰ ਦਾ ਸਮਰਥਨ ਕਰਨ ਲਈ। </a:t>
            </a:r>
          </a:p>
          <a:p>
            <a:pPr marL="628650" lvl="1" indent="-171450">
              <a:buFont typeface="Arial" panose="020B0604020202020204" pitchFamily="34" charset="0"/>
              <a:buChar char="•"/>
            </a:pPr>
            <a:r>
              <a:rPr lang="pa-IN" dirty="0"/>
              <a:t>2 ਵਿਕਰੇਤਾ, 6 ਵਿਕਰੇਤਾ ਹੋਣ ਦੀ ਪ੍ਰਕਿਰਿਆ ਵਿੱਚ। </a:t>
            </a:r>
          </a:p>
          <a:p>
            <a:pPr marL="171450" lvl="0" indent="-171450">
              <a:buFont typeface="Arial" panose="020B0604020202020204" pitchFamily="34" charset="0"/>
              <a:buChar char="•"/>
            </a:pPr>
            <a:r>
              <a:rPr lang="pa-IN" dirty="0"/>
              <a:t>2024 ਵਿੱਚ, ACRC ਉਹਨਾਂ ਦੋ ਰੀਜਨਲ ਸੈਂਟਰਾਂ ਵਿੱਚੋਂ ਇੱਕ ਸੀ ਜਿਸ ਨੂੰ CIE ਨੰਬਰਾਂ ਨੂੰ ਇੱਕ ਨਿਸ਼ਚਤ ਪ੍ਰਤੀਸ਼ਤ (25٪) ਤੋਂ ਵਧਾਉਣ ਲਈ ਵਾਧੂ ਫੰਡ ਪ੍ਰਾਪਤ ਹੋਏ ਸਨ। ਅੱਗੇ ਪਹੁੰਚ" ਦੀਆਂ ਕੋਸ਼ਿਸ਼ਾਂ ਲਈ ਫੰਡ ਅਲਾਟ ਕੀਤੇ ਜਾਣਗੇ</a:t>
            </a:r>
          </a:p>
          <a:p>
            <a:pPr marL="628650" lvl="1" indent="-171450">
              <a:buFont typeface="Arial" panose="020B0604020202020204" pitchFamily="34" charset="0"/>
              <a:buChar char="•"/>
            </a:pPr>
            <a:endParaRPr lang="pa-IN" dirty="0"/>
          </a:p>
        </p:txBody>
      </p:sp>
      <p:sp>
        <p:nvSpPr>
          <p:cNvPr id="4" name="Slide Number Placeholder 3"/>
          <p:cNvSpPr>
            <a:spLocks noGrp="1"/>
          </p:cNvSpPr>
          <p:nvPr>
            <p:ph type="sldNum" sz="quarter" idx="5"/>
          </p:nvPr>
        </p:nvSpPr>
        <p:spPr/>
        <p:txBody>
          <a:bodyPr/>
          <a:lstStyle/>
          <a:p>
            <a:fld id="{BEBCD591-A783-4333-B64B-30DBD2987FB9}" type="slidenum">
              <a:rPr lang="en-US" smtClean="0"/>
              <a:t>9</a:t>
            </a:fld>
            <a:endParaRPr lang="pa-IN"/>
          </a:p>
        </p:txBody>
      </p:sp>
    </p:spTree>
    <p:extLst>
      <p:ext uri="{BB962C8B-B14F-4D97-AF65-F5344CB8AC3E}">
        <p14:creationId xmlns:p14="http://schemas.microsoft.com/office/powerpoint/2010/main" val="70161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8322F6-1C60-46CF-968C-BC20E470F443}" type="datetimeFigureOut">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7422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8322F6-1C60-46CF-968C-BC20E470F443}" type="datetimeFigureOut">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526935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8322F6-1C60-46CF-968C-BC20E470F443}" type="datetimeFigureOut">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031018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8322F6-1C60-46CF-968C-BC20E470F443}" type="datetimeFigureOut">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076698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8322F6-1C60-46CF-968C-BC20E470F443}" type="datetimeFigureOut">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9390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8322F6-1C60-46CF-968C-BC20E470F443}" type="datetimeFigureOut">
              <a:rPr lang="en-US" smtClean="0"/>
              <a:t>10/18/2024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1799353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8322F6-1C60-46CF-968C-BC20E470F443}" type="datetimeFigureOut">
              <a:rPr lang="en-US" smtClean="0"/>
              <a:t>10/18/2024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3831407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8322F6-1C60-46CF-968C-BC20E470F443}" type="datetimeFigureOut">
              <a:rPr lang="en-US" smtClean="0"/>
              <a:t>10/18/2024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350090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C8322F6-1C60-46CF-968C-BC20E470F443}" type="datetimeFigureOut">
              <a:rPr lang="en-US" smtClean="0"/>
              <a:t>10/18/2024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794991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C8322F6-1C60-46CF-968C-BC20E470F443}" type="datetimeFigureOut">
              <a:rPr lang="en-US" smtClean="0"/>
              <a:t>10/18/2024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EEB83C2-341F-4C28-A243-1C56DDDA54D3}" type="slidenum">
              <a:rPr lang="en-US" smtClean="0"/>
              <a:t>‹#›</a:t>
            </a:fld>
            <a:endParaRPr lang="en-US"/>
          </a:p>
        </p:txBody>
      </p:sp>
    </p:spTree>
    <p:extLst>
      <p:ext uri="{BB962C8B-B14F-4D97-AF65-F5344CB8AC3E}">
        <p14:creationId xmlns:p14="http://schemas.microsoft.com/office/powerpoint/2010/main" val="4094426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8322F6-1C60-46CF-968C-BC20E470F443}" type="datetimeFigureOut">
              <a:rPr lang="en-US" smtClean="0"/>
              <a:t>10/18/2024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419786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C8322F6-1C60-46CF-968C-BC20E470F443}" type="datetimeFigureOut">
              <a:rPr lang="en-US" smtClean="0"/>
              <a:t>10/18/2024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EEB83C2-341F-4C28-A243-1C56DDDA54D3}"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8119327"/>
      </p:ext>
    </p:extLst>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hyperlink" Target="https://www.dds.ca.gov/transparency/monitoring-reports/regional-centers-annual-performance-and-performance-contract-year-end-reports/" TargetMode="External"/><Relationship Id="rId7"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3.svg"/><Relationship Id="rId5" Type="http://schemas.openxmlformats.org/officeDocument/2006/relationships/image" Target="../media/image2.png"/><Relationship Id="rId10" Type="http://schemas.openxmlformats.org/officeDocument/2006/relationships/image" Target="../media/image7.svg"/><Relationship Id="rId4" Type="http://schemas.openxmlformats.org/officeDocument/2006/relationships/hyperlink" Target="https://www.altaregional.org/transparency/contracts/performance" TargetMode="External"/><Relationship Id="rId9"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6B229C7-9B45-4F13-BD80-FF26C3107F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a-IN"/>
          </a:p>
        </p:txBody>
      </p:sp>
      <p:sp>
        <p:nvSpPr>
          <p:cNvPr id="2" name="Title 1">
            <a:extLst>
              <a:ext uri="{FF2B5EF4-FFF2-40B4-BE49-F238E27FC236}">
                <a16:creationId xmlns:a16="http://schemas.microsoft.com/office/drawing/2014/main" id="{DC83710B-2040-5405-E52B-62C39CB3C879}"/>
              </a:ext>
            </a:extLst>
          </p:cNvPr>
          <p:cNvSpPr>
            <a:spLocks noGrp="1"/>
          </p:cNvSpPr>
          <p:nvPr>
            <p:ph type="ctrTitle"/>
          </p:nvPr>
        </p:nvSpPr>
        <p:spPr>
          <a:xfrm>
            <a:off x="8141110" y="639097"/>
            <a:ext cx="3687475" cy="3686015"/>
          </a:xfrm>
        </p:spPr>
        <p:txBody>
          <a:bodyPr vert="horz" lIns="91440" tIns="45720" rIns="91440" bIns="45720" rtlCol="0">
            <a:normAutofit fontScale="90000"/>
          </a:bodyPr>
          <a:lstStyle/>
          <a:p>
            <a:br>
              <a:rPr lang="en-US" sz="3100" b="1" kern="1200" dirty="0">
                <a:latin typeface="+mj-lt"/>
                <a:ea typeface="+mj-ea"/>
                <a:cs typeface="+mj-cs"/>
              </a:rPr>
            </a:br>
            <a:r>
              <a:rPr lang="pa-IN" sz="3100" b="1" kern="1200" dirty="0">
                <a:latin typeface="+mj-lt"/>
                <a:ea typeface="+mj-ea"/>
                <a:cs typeface="+mj-cs"/>
              </a:rPr>
              <a:t>Alta California Regional Center
</a:t>
            </a:r>
            <a:r>
              <a:rPr lang="pa-IN" sz="3100" b="1" dirty="0"/>
              <a:t>F</a:t>
            </a:r>
            <a:r>
              <a:rPr lang="pa-IN" sz="3100" b="1" kern="1200" dirty="0">
                <a:effectLst/>
                <a:latin typeface="+mj-lt"/>
                <a:ea typeface="+mj-ea"/>
                <a:cs typeface="+mj-cs"/>
              </a:rPr>
              <a:t>Y '22-'24 ਸਾਲ ਦੀ ਅੰਤਲੀ
ਕਾਰਗੁਜ਼ਾਰੀ ਇਕਰਾਰਨਾਮੇ ਦੀ ਪੇਸ਼ਕਾਰੀ
</a:t>
            </a:r>
            <a:endParaRPr lang="pa-IN" sz="3100" kern="1200" dirty="0">
              <a:latin typeface="+mj-lt"/>
              <a:ea typeface="+mj-ea"/>
              <a:cs typeface="+mj-cs"/>
            </a:endParaRPr>
          </a:p>
        </p:txBody>
      </p:sp>
      <p:pic>
        <p:nvPicPr>
          <p:cNvPr id="8" name="Picture 7" descr="A logo with a city and mountains in the background&#10;&#10;Description automatically generated">
            <a:extLst>
              <a:ext uri="{FF2B5EF4-FFF2-40B4-BE49-F238E27FC236}">
                <a16:creationId xmlns:a16="http://schemas.microsoft.com/office/drawing/2014/main" id="{70C763C6-6A4B-CDDC-198A-5E70656F23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5435" y="640081"/>
            <a:ext cx="6089345" cy="5054156"/>
          </a:xfrm>
          <a:prstGeom prst="rect">
            <a:avLst/>
          </a:prstGeom>
        </p:spPr>
      </p:pic>
      <p:cxnSp>
        <p:nvCxnSpPr>
          <p:cNvPr id="11" name="Straight Connector 10">
            <a:extLst>
              <a:ext uri="{FF2B5EF4-FFF2-40B4-BE49-F238E27FC236}">
                <a16:creationId xmlns:a16="http://schemas.microsoft.com/office/drawing/2014/main" id="{CBFBA6A7-95D6-4239-B14C-C391C9AB0A8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4FD99AF6-F027-43A0-A89A-36FCA2C851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a-IN"/>
          </a:p>
        </p:txBody>
      </p:sp>
      <p:sp>
        <p:nvSpPr>
          <p:cNvPr id="14" name="Rectangle 13">
            <a:extLst>
              <a:ext uri="{FF2B5EF4-FFF2-40B4-BE49-F238E27FC236}">
                <a16:creationId xmlns:a16="http://schemas.microsoft.com/office/drawing/2014/main" id="{8A33A5B0-1EE4-4C83-AC98-9F64529406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a-IN"/>
          </a:p>
        </p:txBody>
      </p:sp>
    </p:spTree>
    <p:extLst>
      <p:ext uri="{BB962C8B-B14F-4D97-AF65-F5344CB8AC3E}">
        <p14:creationId xmlns:p14="http://schemas.microsoft.com/office/powerpoint/2010/main" val="949021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C8084-DA8E-09BD-260A-2FFD0D51AB5B}"/>
              </a:ext>
            </a:extLst>
          </p:cNvPr>
          <p:cNvSpPr>
            <a:spLocks noGrp="1"/>
          </p:cNvSpPr>
          <p:nvPr>
            <p:ph type="title"/>
          </p:nvPr>
        </p:nvSpPr>
        <p:spPr/>
        <p:txBody>
          <a:bodyPr/>
          <a:lstStyle/>
          <a:p>
            <a:r>
              <a:rPr lang="pa-IN" dirty="0"/>
              <a:t>ਸਵਾਲ?</a:t>
            </a:r>
          </a:p>
        </p:txBody>
      </p:sp>
      <p:sp>
        <p:nvSpPr>
          <p:cNvPr id="9" name="TextBox 8">
            <a:extLst>
              <a:ext uri="{FF2B5EF4-FFF2-40B4-BE49-F238E27FC236}">
                <a16:creationId xmlns:a16="http://schemas.microsoft.com/office/drawing/2014/main" id="{307E184F-CDD6-4AF8-4E32-DB842214AECD}"/>
              </a:ext>
            </a:extLst>
          </p:cNvPr>
          <p:cNvSpPr txBox="1"/>
          <p:nvPr/>
        </p:nvSpPr>
        <p:spPr>
          <a:xfrm>
            <a:off x="1097280" y="2136338"/>
            <a:ext cx="4144191" cy="1292662"/>
          </a:xfrm>
          <a:prstGeom prst="rect">
            <a:avLst/>
          </a:prstGeom>
          <a:noFill/>
        </p:spPr>
        <p:txBody>
          <a:bodyPr wrap="square" rtlCol="0">
            <a:spAutoFit/>
          </a:bodyPr>
          <a:lstStyle/>
          <a:p>
            <a:r>
              <a:rPr lang="pa-IN" sz="2400" dirty="0"/>
              <a:t>Jennifer Bloom</a:t>
            </a:r>
          </a:p>
          <a:p>
            <a:r>
              <a:rPr lang="pa-IN" dirty="0"/>
              <a:t>ਕਲਾਇੰਟ ਸਰਵਿਸਿਜ਼ ਡਾਇਰੈਕਟਰ</a:t>
            </a:r>
          </a:p>
          <a:p>
            <a:r>
              <a:rPr lang="pa-IN" dirty="0"/>
              <a:t>(916) 978-6572</a:t>
            </a:r>
          </a:p>
          <a:p>
            <a:r>
              <a:rPr lang="pa-IN" dirty="0"/>
              <a:t>jbloom@altaregional.org</a:t>
            </a:r>
          </a:p>
        </p:txBody>
      </p:sp>
      <p:sp>
        <p:nvSpPr>
          <p:cNvPr id="11" name="TextBox 10">
            <a:extLst>
              <a:ext uri="{FF2B5EF4-FFF2-40B4-BE49-F238E27FC236}">
                <a16:creationId xmlns:a16="http://schemas.microsoft.com/office/drawing/2014/main" id="{BC12EF54-FC6A-BF17-0742-082B6F9E31A3}"/>
              </a:ext>
            </a:extLst>
          </p:cNvPr>
          <p:cNvSpPr txBox="1"/>
          <p:nvPr/>
        </p:nvSpPr>
        <p:spPr>
          <a:xfrm>
            <a:off x="1097280" y="3827979"/>
            <a:ext cx="6098720" cy="1569660"/>
          </a:xfrm>
          <a:prstGeom prst="rect">
            <a:avLst/>
          </a:prstGeom>
          <a:noFill/>
        </p:spPr>
        <p:txBody>
          <a:bodyPr wrap="square">
            <a:spAutoFit/>
          </a:bodyPr>
          <a:lstStyle/>
          <a:p>
            <a:r>
              <a:rPr lang="pa-IN" sz="2400" dirty="0"/>
              <a:t>Dana Muccular</a:t>
            </a:r>
          </a:p>
          <a:p>
            <a:r>
              <a:rPr lang="pa-IN" dirty="0"/>
              <a:t>ਕਲਾਇੰਟ ਸਰਵਿਸਿਜ਼ ਮੈਨੇਜਰ, ਉਨੱਤ ਸੇਵਾ</a:t>
            </a:r>
          </a:p>
          <a:p>
            <a:r>
              <a:rPr lang="pa-IN" dirty="0"/>
              <a:t>ਤਾਲਮੇਲ ਇਕਾਈ</a:t>
            </a:r>
          </a:p>
          <a:p>
            <a:r>
              <a:rPr lang="pa-IN" dirty="0"/>
              <a:t>(916) 978-6667 </a:t>
            </a:r>
          </a:p>
          <a:p>
            <a:r>
              <a:rPr lang="pa-IN" dirty="0"/>
              <a:t>dmuccular@altaregional.org</a:t>
            </a:r>
          </a:p>
        </p:txBody>
      </p:sp>
      <p:sp>
        <p:nvSpPr>
          <p:cNvPr id="13" name="TextBox 12">
            <a:extLst>
              <a:ext uri="{FF2B5EF4-FFF2-40B4-BE49-F238E27FC236}">
                <a16:creationId xmlns:a16="http://schemas.microsoft.com/office/drawing/2014/main" id="{863A9573-2D4D-C26E-8987-5465A079EC18}"/>
              </a:ext>
            </a:extLst>
          </p:cNvPr>
          <p:cNvSpPr txBox="1"/>
          <p:nvPr/>
        </p:nvSpPr>
        <p:spPr>
          <a:xfrm>
            <a:off x="6126480" y="2136338"/>
            <a:ext cx="6098720" cy="1292662"/>
          </a:xfrm>
          <a:prstGeom prst="rect">
            <a:avLst/>
          </a:prstGeom>
          <a:noFill/>
        </p:spPr>
        <p:txBody>
          <a:bodyPr wrap="square">
            <a:spAutoFit/>
          </a:bodyPr>
          <a:lstStyle/>
          <a:p>
            <a:r>
              <a:rPr lang="pa-IN" sz="2400" dirty="0"/>
              <a:t>Mechelle Johnson</a:t>
            </a:r>
          </a:p>
          <a:p>
            <a:r>
              <a:rPr lang="pa-IN" dirty="0"/>
              <a:t>ਕਲਾਇੰਟ ਸਰਵਿਸਿਜ਼ ਡਾਇਰੈਕਟਰ</a:t>
            </a:r>
          </a:p>
          <a:p>
            <a:r>
              <a:rPr lang="pa-IN" dirty="0"/>
              <a:t>(916) 978-6653</a:t>
            </a:r>
          </a:p>
          <a:p>
            <a:r>
              <a:rPr lang="pa-IN" dirty="0"/>
              <a:t>mjohnson@altaregional.org</a:t>
            </a:r>
          </a:p>
        </p:txBody>
      </p:sp>
      <p:sp>
        <p:nvSpPr>
          <p:cNvPr id="15" name="TextBox 14">
            <a:extLst>
              <a:ext uri="{FF2B5EF4-FFF2-40B4-BE49-F238E27FC236}">
                <a16:creationId xmlns:a16="http://schemas.microsoft.com/office/drawing/2014/main" id="{5A386589-5905-75FC-8A77-7DA0D23E9EDB}"/>
              </a:ext>
            </a:extLst>
          </p:cNvPr>
          <p:cNvSpPr txBox="1"/>
          <p:nvPr/>
        </p:nvSpPr>
        <p:spPr>
          <a:xfrm>
            <a:off x="6126480" y="4104977"/>
            <a:ext cx="6098720" cy="1292662"/>
          </a:xfrm>
          <a:prstGeom prst="rect">
            <a:avLst/>
          </a:prstGeom>
          <a:noFill/>
        </p:spPr>
        <p:txBody>
          <a:bodyPr wrap="square">
            <a:spAutoFit/>
          </a:bodyPr>
          <a:lstStyle/>
          <a:p>
            <a:r>
              <a:rPr lang="pa-IN" sz="2400" dirty="0"/>
              <a:t>Carly Moorman</a:t>
            </a:r>
          </a:p>
          <a:p>
            <a:r>
              <a:rPr lang="pa-IN" dirty="0"/>
              <a:t>ਕਲਾਇੰਟ ਰੁਜ਼ਗਾਰ ਮਾਹਰ</a:t>
            </a:r>
          </a:p>
          <a:p>
            <a:r>
              <a:rPr lang="pa-IN" dirty="0"/>
              <a:t>(916) 290-4183</a:t>
            </a:r>
          </a:p>
          <a:p>
            <a:r>
              <a:rPr lang="pa-IN" dirty="0"/>
              <a:t>cmoorman@altaregional.org</a:t>
            </a:r>
          </a:p>
        </p:txBody>
      </p:sp>
    </p:spTree>
    <p:extLst>
      <p:ext uri="{BB962C8B-B14F-4D97-AF65-F5344CB8AC3E}">
        <p14:creationId xmlns:p14="http://schemas.microsoft.com/office/powerpoint/2010/main" val="3624139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17F8F0ED-1919-4700-BC4E-DA7129783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a-IN"/>
          </a:p>
        </p:txBody>
      </p:sp>
      <p:sp>
        <p:nvSpPr>
          <p:cNvPr id="25" name="Rectangle 24">
            <a:extLst>
              <a:ext uri="{FF2B5EF4-FFF2-40B4-BE49-F238E27FC236}">
                <a16:creationId xmlns:a16="http://schemas.microsoft.com/office/drawing/2014/main" id="{8FA924AF-6FB9-45D1-88E6-4DD5ECC66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a-IN"/>
          </a:p>
        </p:txBody>
      </p:sp>
      <p:cxnSp>
        <p:nvCxnSpPr>
          <p:cNvPr id="27" name="Straight Connector 26">
            <a:extLst>
              <a:ext uri="{FF2B5EF4-FFF2-40B4-BE49-F238E27FC236}">
                <a16:creationId xmlns:a16="http://schemas.microsoft.com/office/drawing/2014/main" id="{6BE8B7C3-F34F-4AF7-B941-6C980F4BDF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9" name="Rectangle 28">
            <a:extLst>
              <a:ext uri="{FF2B5EF4-FFF2-40B4-BE49-F238E27FC236}">
                <a16:creationId xmlns:a16="http://schemas.microsoft.com/office/drawing/2014/main" id="{AD35C26D-04F3-493B-AA64-489C1AB228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045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a-IN"/>
          </a:p>
        </p:txBody>
      </p:sp>
      <p:sp>
        <p:nvSpPr>
          <p:cNvPr id="31" name="Rectangle 30">
            <a:extLst>
              <a:ext uri="{FF2B5EF4-FFF2-40B4-BE49-F238E27FC236}">
                <a16:creationId xmlns:a16="http://schemas.microsoft.com/office/drawing/2014/main" id="{D159D48D-53BB-4801-8C97-EC08DF447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 y="0"/>
            <a:ext cx="7547879"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a-IN"/>
          </a:p>
        </p:txBody>
      </p:sp>
      <p:sp>
        <p:nvSpPr>
          <p:cNvPr id="3" name="TextBox 2">
            <a:extLst>
              <a:ext uri="{FF2B5EF4-FFF2-40B4-BE49-F238E27FC236}">
                <a16:creationId xmlns:a16="http://schemas.microsoft.com/office/drawing/2014/main" id="{881A5285-5049-1CAA-E16A-739242A683B6}"/>
              </a:ext>
            </a:extLst>
          </p:cNvPr>
          <p:cNvSpPr txBox="1"/>
          <p:nvPr/>
        </p:nvSpPr>
        <p:spPr>
          <a:xfrm>
            <a:off x="163566" y="484632"/>
            <a:ext cx="7257142" cy="6039260"/>
          </a:xfrm>
          <a:prstGeom prst="rect">
            <a:avLst/>
          </a:prstGeom>
        </p:spPr>
        <p:txBody>
          <a:bodyPr vert="horz" lIns="0" tIns="45720" rIns="0" bIns="45720" rtlCol="0">
            <a:noAutofit/>
          </a:bodyPr>
          <a:lstStyle/>
          <a:p>
            <a:pPr marL="0" indent="0" defTabSz="914400">
              <a:lnSpc>
                <a:spcPct val="90000"/>
              </a:lnSpc>
              <a:buClr>
                <a:schemeClr val="accent1"/>
              </a:buClr>
              <a:buFont typeface="Calibri" panose="020F0502020204030204" pitchFamily="34" charset="0"/>
              <a:buNone/>
            </a:pPr>
            <a:r>
              <a:rPr lang="pa-IN" sz="2800" dirty="0">
                <a:solidFill>
                  <a:srgbClr val="FFFFFF"/>
                </a:solidFill>
                <a:effectLst/>
              </a:rPr>
              <a:t>ਸਾਲਾਨਾ ਆਧਾਰ 'ਤੇ, Alta California Regional Center (ACRC) ਇੱਕ ਕਾਰਗੁਜ਼ਾਰੀ ਇਕਰਾਰਨਾਮਾ ਜਾਰੀ ਕਰਦਾ ਹੈ ਜੋ ਉਹਨਾਂ ਵਿਸ਼ਿਆਂ 'ਤੇ ਡੇਟਾ ਅਤੇ ਉਪਾਅ ਪ੍ਰਦਾਨ ਕਰਦਾ ਹੈ ਜਿਹਨਾਂ ਵਿੱਚ ਸ਼ਾਮਲ ਹਨ ਕਿ ਸਾਡੇ ਕਲਾਇੰਟ ਕਿੱਥੇ ਰਹਿੰਦੇ ਹਨ, ਵਿਕਾਸਮਈ ਸੇਵਾਵਾਂ ਵਿਭਾਗ (Department of Developmental Services (DDS)) ਦੇ ਮਾਪਦੰਡਾਂ ਨਾਲ ACRC ਦੀ ਪਾਲਣਾ, ACRC ਖਪਤਕਾਰਾਂ ਨੂੰ ਜੋੜੇ ਰੱਖਣ ਵਿੱਚ ਕਿੰਨਾ ਚੰਗਾ ਕੰਮ ਕਰ ਰਹੀ ਹੈ, ਅਤੇ ACRC ਸਰਵਿਜ਼ ਐਕਸੈਸ ਅਤੇ ਇਕੁਇਟੀ ਨੂੰ ਉਤਸ਼ਾਹਤ ਕਰਨ ਲਈ ਕਿੰਨਾ ਵਧੀਆ ਕੰਮ ਕਰ ਰਹੀ ਹੈ।</a:t>
            </a:r>
          </a:p>
          <a:p>
            <a:pPr marL="0" indent="0" defTabSz="914400">
              <a:lnSpc>
                <a:spcPct val="90000"/>
              </a:lnSpc>
              <a:buClr>
                <a:schemeClr val="accent1"/>
              </a:buClr>
              <a:buFont typeface="Calibri" panose="020F0502020204030204" pitchFamily="34" charset="0"/>
              <a:buNone/>
            </a:pPr>
            <a:endParaRPr lang="pa-IN" sz="1600" dirty="0">
              <a:solidFill>
                <a:srgbClr val="FFFFFF"/>
              </a:solidFill>
            </a:endParaRPr>
          </a:p>
          <a:p>
            <a:pPr marL="0" indent="0" defTabSz="914400">
              <a:lnSpc>
                <a:spcPct val="90000"/>
              </a:lnSpc>
              <a:buClr>
                <a:schemeClr val="accent1"/>
              </a:buClr>
              <a:buFont typeface="Calibri" panose="020F0502020204030204" pitchFamily="34" charset="0"/>
              <a:buNone/>
            </a:pPr>
            <a:endParaRPr lang="pa-IN" sz="1600" dirty="0">
              <a:solidFill>
                <a:srgbClr val="FFFFFF"/>
              </a:solidFill>
            </a:endParaRPr>
          </a:p>
          <a:p>
            <a:pPr marL="0" marR="0" defTabSz="914400">
              <a:lnSpc>
                <a:spcPct val="90000"/>
              </a:lnSpc>
              <a:spcBef>
                <a:spcPts val="0"/>
              </a:spcBef>
              <a:spcAft>
                <a:spcPts val="800"/>
              </a:spcAft>
              <a:buClr>
                <a:schemeClr val="accent1"/>
              </a:buClr>
              <a:buFont typeface="Calibri" panose="020F0502020204030204" pitchFamily="34" charset="0"/>
            </a:pPr>
            <a:r>
              <a:rPr lang="pa-IN" sz="2400" u="sng" dirty="0">
                <a:effectLst/>
                <a:hlinkClick r:id="rId3">
                  <a:extLst>
                    <a:ext uri="{A12FA001-AC4F-418D-AE19-62706E023703}">
                      <ahyp:hlinkClr xmlns:ahyp="http://schemas.microsoft.com/office/drawing/2018/hyperlinkcolor" val="tx"/>
                    </a:ext>
                  </a:extLst>
                </a:hlinkClick>
              </a:rPr>
              <a:t>ਰੀਜਨਲ ਸੈਂਟਰ ਕਾਰਗੁਜ਼ਾਰੀ ਇਕਰਾਰਨਾਮੇ ਦੀਆਂ ਰਿਪੋਰਟਾਂ : CA ਵਿਕਾਸਮਈ ਸੇਵਾਵਾਂ ਵਿਭਾਗ</a:t>
            </a:r>
            <a:endParaRPr lang="pa-IN" sz="2400" dirty="0">
              <a:effectLst/>
            </a:endParaRPr>
          </a:p>
          <a:p>
            <a:pPr marL="0" marR="0" defTabSz="914400">
              <a:lnSpc>
                <a:spcPct val="90000"/>
              </a:lnSpc>
              <a:spcBef>
                <a:spcPts val="0"/>
              </a:spcBef>
              <a:spcAft>
                <a:spcPts val="800"/>
              </a:spcAft>
              <a:buClr>
                <a:schemeClr val="accent1"/>
              </a:buClr>
              <a:buFont typeface="Calibri" panose="020F0502020204030204" pitchFamily="34" charset="0"/>
            </a:pPr>
            <a:r>
              <a:rPr lang="pa-IN" sz="2400" u="sng" dirty="0">
                <a:effectLst/>
                <a:hlinkClick r:id="rId4">
                  <a:extLst>
                    <a:ext uri="{A12FA001-AC4F-418D-AE19-62706E023703}">
                      <ahyp:hlinkClr xmlns:ahyp="http://schemas.microsoft.com/office/drawing/2018/hyperlinkcolor" val="tx"/>
                    </a:ext>
                  </a:extLst>
                </a:hlinkClick>
              </a:rPr>
              <a:t>ਕਾਰਗੁਜ਼ਾਰੀ ਇਕਰਾਰਨਾਮਾ ਅਤੇ ਸਾਲ ਦੇ ਅੰਤ ਦੀਆਂ ਰਿਪੋਰਟਾਂ - Alta California Regional Center (altaregional.org)</a:t>
            </a:r>
            <a:endParaRPr lang="pa-IN" sz="2400" dirty="0">
              <a:effectLst/>
            </a:endParaRPr>
          </a:p>
          <a:p>
            <a:pPr marL="0" indent="0" defTabSz="914400">
              <a:lnSpc>
                <a:spcPct val="90000"/>
              </a:lnSpc>
              <a:buClr>
                <a:schemeClr val="accent1"/>
              </a:buClr>
              <a:buFont typeface="Calibri" panose="020F0502020204030204" pitchFamily="34" charset="0"/>
              <a:buNone/>
            </a:pPr>
            <a:endParaRPr lang="pa-IN" sz="1600" dirty="0">
              <a:solidFill>
                <a:srgbClr val="FFFFFF"/>
              </a:solidFill>
              <a:effectLst/>
            </a:endParaRPr>
          </a:p>
        </p:txBody>
      </p:sp>
      <p:sp>
        <p:nvSpPr>
          <p:cNvPr id="33" name="Rectangle 32">
            <a:extLst>
              <a:ext uri="{FF2B5EF4-FFF2-40B4-BE49-F238E27FC236}">
                <a16:creationId xmlns:a16="http://schemas.microsoft.com/office/drawing/2014/main" id="{1969FBEB-B982-49E2-92D1-734B6F7A92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7894"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a-IN"/>
          </a:p>
        </p:txBody>
      </p:sp>
      <p:pic>
        <p:nvPicPr>
          <p:cNvPr id="7" name="Graphic 6" descr="Scales of justice with solid fill">
            <a:extLst>
              <a:ext uri="{FF2B5EF4-FFF2-40B4-BE49-F238E27FC236}">
                <a16:creationId xmlns:a16="http://schemas.microsoft.com/office/drawing/2014/main" id="{A28C5508-E8CF-C812-0076-5F839B523A3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015015" y="484631"/>
            <a:ext cx="1748422" cy="1748422"/>
          </a:xfrm>
          <a:prstGeom prst="rect">
            <a:avLst/>
          </a:prstGeom>
        </p:spPr>
      </p:pic>
      <p:sp>
        <p:nvSpPr>
          <p:cNvPr id="35" name="Rectangle 34">
            <a:extLst>
              <a:ext uri="{FF2B5EF4-FFF2-40B4-BE49-F238E27FC236}">
                <a16:creationId xmlns:a16="http://schemas.microsoft.com/office/drawing/2014/main" id="{0E59FA4E-9E80-4AA0-B323-4711DA37E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7894" y="2361916"/>
            <a:ext cx="464256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a-IN"/>
          </a:p>
        </p:txBody>
      </p:sp>
      <p:pic>
        <p:nvPicPr>
          <p:cNvPr id="11" name="Graphic 10" descr="Cheers with solid fill">
            <a:extLst>
              <a:ext uri="{FF2B5EF4-FFF2-40B4-BE49-F238E27FC236}">
                <a16:creationId xmlns:a16="http://schemas.microsoft.com/office/drawing/2014/main" id="{35C72F45-7845-D973-7F9F-A8524A274258}"/>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015015" y="2554787"/>
            <a:ext cx="1748422" cy="1748422"/>
          </a:xfrm>
          <a:prstGeom prst="rect">
            <a:avLst/>
          </a:prstGeom>
        </p:spPr>
      </p:pic>
      <p:sp>
        <p:nvSpPr>
          <p:cNvPr id="37" name="Rectangle 36">
            <a:extLst>
              <a:ext uri="{FF2B5EF4-FFF2-40B4-BE49-F238E27FC236}">
                <a16:creationId xmlns:a16="http://schemas.microsoft.com/office/drawing/2014/main" id="{843D9602-3254-40BA-B292-5BB9CA5B5A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7894" y="4432072"/>
            <a:ext cx="464256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a-IN"/>
          </a:p>
        </p:txBody>
      </p:sp>
      <p:pic>
        <p:nvPicPr>
          <p:cNvPr id="5" name="Graphic 4" descr="Office worker male with solid fill">
            <a:extLst>
              <a:ext uri="{FF2B5EF4-FFF2-40B4-BE49-F238E27FC236}">
                <a16:creationId xmlns:a16="http://schemas.microsoft.com/office/drawing/2014/main" id="{5F4739A4-BAAE-B163-51D1-3E6518EFCDBD}"/>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15014" y="4624943"/>
            <a:ext cx="1748424" cy="1748424"/>
          </a:xfrm>
          <a:prstGeom prst="rect">
            <a:avLst/>
          </a:prstGeom>
        </p:spPr>
      </p:pic>
    </p:spTree>
    <p:extLst>
      <p:ext uri="{BB962C8B-B14F-4D97-AF65-F5344CB8AC3E}">
        <p14:creationId xmlns:p14="http://schemas.microsoft.com/office/powerpoint/2010/main" val="3045419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TextBox 17">
            <a:extLst>
              <a:ext uri="{FF2B5EF4-FFF2-40B4-BE49-F238E27FC236}">
                <a16:creationId xmlns:a16="http://schemas.microsoft.com/office/drawing/2014/main" id="{B7E73BF0-18FC-356F-F46B-7AFF032587ED}"/>
              </a:ext>
            </a:extLst>
          </p:cNvPr>
          <p:cNvGraphicFramePr/>
          <p:nvPr>
            <p:extLst>
              <p:ext uri="{D42A27DB-BD31-4B8C-83A1-F6EECF244321}">
                <p14:modId xmlns:p14="http://schemas.microsoft.com/office/powerpoint/2010/main" val="2504010359"/>
              </p:ext>
            </p:extLst>
          </p:nvPr>
        </p:nvGraphicFramePr>
        <p:xfrm>
          <a:off x="233083" y="424189"/>
          <a:ext cx="11725834" cy="5814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96948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F6C9D135-2BF4-4694-8732-88EEE18AA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a-IN"/>
          </a:p>
        </p:txBody>
      </p:sp>
      <p:sp>
        <p:nvSpPr>
          <p:cNvPr id="39" name="Rectangle 38">
            <a:extLst>
              <a:ext uri="{FF2B5EF4-FFF2-40B4-BE49-F238E27FC236}">
                <a16:creationId xmlns:a16="http://schemas.microsoft.com/office/drawing/2014/main" id="{F778FCE6-4D20-4A9A-90B4-C948024E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a-IN"/>
          </a:p>
        </p:txBody>
      </p:sp>
      <p:cxnSp>
        <p:nvCxnSpPr>
          <p:cNvPr id="40" name="Straight Connector 39">
            <a:extLst>
              <a:ext uri="{FF2B5EF4-FFF2-40B4-BE49-F238E27FC236}">
                <a16:creationId xmlns:a16="http://schemas.microsoft.com/office/drawing/2014/main" id="{FBCBF307-3BC6-4D33-BC45-E7DADD14F2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41" name="Rectangle 40">
            <a:extLst>
              <a:ext uri="{FF2B5EF4-FFF2-40B4-BE49-F238E27FC236}">
                <a16:creationId xmlns:a16="http://schemas.microsoft.com/office/drawing/2014/main" id="{26B229C7-9B45-4F13-BD80-FF26C3107F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a-IN"/>
          </a:p>
        </p:txBody>
      </p:sp>
      <p:cxnSp>
        <p:nvCxnSpPr>
          <p:cNvPr id="42" name="Straight Connector 41">
            <a:extLst>
              <a:ext uri="{FF2B5EF4-FFF2-40B4-BE49-F238E27FC236}">
                <a16:creationId xmlns:a16="http://schemas.microsoft.com/office/drawing/2014/main" id="{CBFBA6A7-95D6-4239-B14C-C391C9AB0A8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43" name="Rectangle 42">
            <a:extLst>
              <a:ext uri="{FF2B5EF4-FFF2-40B4-BE49-F238E27FC236}">
                <a16:creationId xmlns:a16="http://schemas.microsoft.com/office/drawing/2014/main" id="{4FD99AF6-F027-43A0-A89A-36FCA2C851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a-IN"/>
          </a:p>
        </p:txBody>
      </p:sp>
      <p:sp>
        <p:nvSpPr>
          <p:cNvPr id="37" name="Rectangle 36">
            <a:extLst>
              <a:ext uri="{FF2B5EF4-FFF2-40B4-BE49-F238E27FC236}">
                <a16:creationId xmlns:a16="http://schemas.microsoft.com/office/drawing/2014/main" id="{8A33A5B0-1EE4-4C83-AC98-9F64529406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a-IN"/>
          </a:p>
        </p:txBody>
      </p:sp>
      <p:sp>
        <p:nvSpPr>
          <p:cNvPr id="5" name="TextBox 4">
            <a:extLst>
              <a:ext uri="{FF2B5EF4-FFF2-40B4-BE49-F238E27FC236}">
                <a16:creationId xmlns:a16="http://schemas.microsoft.com/office/drawing/2014/main" id="{4C9A84D0-6FA0-8ADA-95D0-E6030C4016D3}"/>
              </a:ext>
            </a:extLst>
          </p:cNvPr>
          <p:cNvSpPr txBox="1"/>
          <p:nvPr/>
        </p:nvSpPr>
        <p:spPr>
          <a:xfrm>
            <a:off x="502023" y="143529"/>
            <a:ext cx="11295529" cy="1107996"/>
          </a:xfrm>
          <a:prstGeom prst="rect">
            <a:avLst/>
          </a:prstGeom>
          <a:noFill/>
        </p:spPr>
        <p:txBody>
          <a:bodyPr wrap="square">
            <a:spAutoFit/>
          </a:bodyPr>
          <a:lstStyle/>
          <a:p>
            <a:r>
              <a:rPr lang="pa-IN" sz="2400" dirty="0">
                <a:solidFill>
                  <a:schemeClr val="tx1">
                    <a:lumMod val="85000"/>
                    <a:lumOff val="15000"/>
                  </a:schemeClr>
                </a:solidFill>
                <a:effectLst/>
              </a:rPr>
              <a:t>ਆਓ ਦੇਖੀਏ ਕਿ ਅਸੀਂ ਕਿਸ ਦੀ ਸੇਵਾ ਕਰਦੇ ਹਾਂ, ਇਹ ਚਾਰਟ ਤੁਹਾਨੂੰ ਦੱਸਦੇ ਹਨ ਕਿ ACRC </a:t>
            </a:r>
            <a:r>
              <a:rPr lang="pa-IN" sz="2400" dirty="0">
                <a:solidFill>
                  <a:schemeClr val="tx1">
                    <a:lumMod val="85000"/>
                    <a:lumOff val="15000"/>
                  </a:schemeClr>
                </a:solidFill>
              </a:rPr>
              <a:t>ਕ</a:t>
            </a:r>
            <a:r>
              <a:rPr lang="pa-IN" sz="2400" dirty="0">
                <a:solidFill>
                  <a:schemeClr val="tx1">
                    <a:lumMod val="85000"/>
                    <a:lumOff val="15000"/>
                  </a:schemeClr>
                </a:solidFill>
                <a:effectLst/>
              </a:rPr>
              <a:t>ਲਾਇੰਟ ਕੌਣ ਹਨ ਅਤੇ ਉਹ ਕਿੱਥੇ ਰਹਿੰਦੇ ਹਨ।  
</a:t>
            </a:r>
            <a:endParaRPr lang="pa-IN" dirty="0"/>
          </a:p>
        </p:txBody>
      </p:sp>
      <p:pic>
        <p:nvPicPr>
          <p:cNvPr id="3" name="Picture 2" descr="A collage of pie charts&#10;&#10;Description automatically generated">
            <a:extLst>
              <a:ext uri="{FF2B5EF4-FFF2-40B4-BE49-F238E27FC236}">
                <a16:creationId xmlns:a16="http://schemas.microsoft.com/office/drawing/2014/main" id="{DA737E07-BBA6-2F18-2C6F-9312042605C7}"/>
              </a:ext>
            </a:extLst>
          </p:cNvPr>
          <p:cNvPicPr>
            <a:picLocks noChangeAspect="1"/>
          </p:cNvPicPr>
          <p:nvPr/>
        </p:nvPicPr>
        <p:blipFill>
          <a:blip r:embed="rId3"/>
          <a:stretch>
            <a:fillRect/>
          </a:stretch>
        </p:blipFill>
        <p:spPr>
          <a:xfrm>
            <a:off x="1709976" y="1015691"/>
            <a:ext cx="9274366" cy="5240014"/>
          </a:xfrm>
          <a:prstGeom prst="rect">
            <a:avLst/>
          </a:prstGeom>
        </p:spPr>
      </p:pic>
    </p:spTree>
    <p:extLst>
      <p:ext uri="{BB962C8B-B14F-4D97-AF65-F5344CB8AC3E}">
        <p14:creationId xmlns:p14="http://schemas.microsoft.com/office/powerpoint/2010/main" val="3318726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2" name="Rectangle 51">
            <a:extLst>
              <a:ext uri="{FF2B5EF4-FFF2-40B4-BE49-F238E27FC236}">
                <a16:creationId xmlns:a16="http://schemas.microsoft.com/office/drawing/2014/main" id="{F6C9D135-2BF4-4694-8732-88EEE18AA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a-IN"/>
          </a:p>
        </p:txBody>
      </p:sp>
      <p:sp>
        <p:nvSpPr>
          <p:cNvPr id="54" name="Rectangle 53">
            <a:extLst>
              <a:ext uri="{FF2B5EF4-FFF2-40B4-BE49-F238E27FC236}">
                <a16:creationId xmlns:a16="http://schemas.microsoft.com/office/drawing/2014/main" id="{F778FCE6-4D20-4A9A-90B4-C948024E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a-IN"/>
          </a:p>
        </p:txBody>
      </p:sp>
      <p:cxnSp>
        <p:nvCxnSpPr>
          <p:cNvPr id="56" name="Straight Connector 55">
            <a:extLst>
              <a:ext uri="{FF2B5EF4-FFF2-40B4-BE49-F238E27FC236}">
                <a16:creationId xmlns:a16="http://schemas.microsoft.com/office/drawing/2014/main" id="{FBCBF307-3BC6-4D33-BC45-E7DADD14F2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58" name="Rectangle 57">
            <a:extLst>
              <a:ext uri="{FF2B5EF4-FFF2-40B4-BE49-F238E27FC236}">
                <a16:creationId xmlns:a16="http://schemas.microsoft.com/office/drawing/2014/main" id="{AD52AB10-A2E8-4497-AE97-16F9577E8A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49041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a-IN"/>
          </a:p>
        </p:txBody>
      </p:sp>
      <p:sp>
        <p:nvSpPr>
          <p:cNvPr id="60" name="Rectangle 59">
            <a:extLst>
              <a:ext uri="{FF2B5EF4-FFF2-40B4-BE49-F238E27FC236}">
                <a16:creationId xmlns:a16="http://schemas.microsoft.com/office/drawing/2014/main" id="{B7FBCFF0-6CD1-40C7-9A2F-5CDCE1BA3F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a-IN"/>
          </a:p>
        </p:txBody>
      </p:sp>
      <p:sp>
        <p:nvSpPr>
          <p:cNvPr id="2" name="Title 1">
            <a:extLst>
              <a:ext uri="{FF2B5EF4-FFF2-40B4-BE49-F238E27FC236}">
                <a16:creationId xmlns:a16="http://schemas.microsoft.com/office/drawing/2014/main" id="{4B8A1676-8018-52F7-6DA6-6F3E5BE08ABC}"/>
              </a:ext>
            </a:extLst>
          </p:cNvPr>
          <p:cNvSpPr>
            <a:spLocks noGrp="1"/>
          </p:cNvSpPr>
          <p:nvPr>
            <p:ph type="title" idx="4294967295"/>
          </p:nvPr>
        </p:nvSpPr>
        <p:spPr>
          <a:xfrm>
            <a:off x="217275" y="5103482"/>
            <a:ext cx="11971549" cy="2139186"/>
          </a:xfrm>
        </p:spPr>
        <p:txBody>
          <a:bodyPr vert="horz" lIns="91440" tIns="45720" rIns="91440" bIns="45720" rtlCol="0" anchor="b">
            <a:noAutofit/>
          </a:bodyPr>
          <a:lstStyle/>
          <a:p>
            <a:pPr marL="0" marR="0">
              <a:spcAft>
                <a:spcPts val="800"/>
              </a:spcAft>
            </a:pPr>
            <a:r>
              <a:rPr lang="pa-IN" sz="1800" dirty="0">
                <a:solidFill>
                  <a:srgbClr val="FFFFFF"/>
                </a:solidFill>
                <a:effectLst/>
              </a:rPr>
              <a:t>ਇਹ ਚਾਰਟ ਤੁਹਾਨੂੰ ਉਹਨਾਂ ਪੰਜ ਖੇਤਰਾਂ ਬਾਰੇ ਦੱਸਦਾ ਹੈ ਜਿੱਥੇ DDS ਚਾਹੁੰਦਾ ਹੈ ਕਿ ਹਰੇਕ ਰੀਜਨਲ ਸੈਂਟਰ ਵਿੱਚ ਸੁਧਾਰ ਜਾਰੀ ਰਹੇ।
ਪਹਿਲਾ ਕਾਲਮ ਤੁਹਾਨੂੰ ਦੱਸਦਾ ਹੈ ਕਿ ACRC ਆਖਰੀ ਰਿਪੋਰਟਿੰਗ ਪੀਰੀਅਡ ਦੌਰਾਨ ਕਿਵੇਂ ਕਰ ਰਿਹਾ ਸੀ, ਅਤੇ ਦੂਜਾ ਕਾਲਮ ਦਿਖਾਉਂਦਾ ਹੈ ਕਿ ਵਿੱਤੀ ਸਾਲ 2024 ਦੇ ਅੰਤ ਵਿੱਚ ACRC ਕਿਵੇਂ ਕਰ ਰਿਹਾ ਸੀ।
ਇਹ ਦੇਖਣ ਲਈ ਕਿ ACRC ਰਾਜ ਦੇ ਦੂਜੇ ਖੇਤਰੀ ਕੇਂਦਰਾਂ ਨਾਲ ਕਿਵੇਂ ਤੁਲਨਾ ਕਰਦਾ ਹੈ, ਸੰਖਿਆਵਾਂ ਦੀ ਤੁਲਨਾ ਰਾਜ ਦੇ ਔਸਤ ਨਾਲ ਕਰੋ (ਛਾਂ ਵਾਲੇ ਕਾਲਮਾਂ ਵਿੱਚ)।
</a:t>
            </a:r>
            <a:endParaRPr lang="pa-IN" sz="1400" dirty="0">
              <a:solidFill>
                <a:srgbClr val="FFFFFF"/>
              </a:solidFill>
            </a:endParaRPr>
          </a:p>
        </p:txBody>
      </p:sp>
      <p:pic>
        <p:nvPicPr>
          <p:cNvPr id="5" name="Picture 4" descr="A screen shot of a graph&#10;&#10;Description automatically generated">
            <a:extLst>
              <a:ext uri="{FF2B5EF4-FFF2-40B4-BE49-F238E27FC236}">
                <a16:creationId xmlns:a16="http://schemas.microsoft.com/office/drawing/2014/main" id="{9CDC3EC5-5B76-E59E-4AC0-54969CA4B5D9}"/>
              </a:ext>
            </a:extLst>
          </p:cNvPr>
          <p:cNvPicPr>
            <a:picLocks noChangeAspect="1"/>
          </p:cNvPicPr>
          <p:nvPr/>
        </p:nvPicPr>
        <p:blipFill>
          <a:blip r:embed="rId3"/>
          <a:stretch>
            <a:fillRect/>
          </a:stretch>
        </p:blipFill>
        <p:spPr>
          <a:xfrm>
            <a:off x="1460116" y="556440"/>
            <a:ext cx="9268622" cy="3916319"/>
          </a:xfrm>
          <a:prstGeom prst="rect">
            <a:avLst/>
          </a:prstGeom>
        </p:spPr>
      </p:pic>
      <p:sp>
        <p:nvSpPr>
          <p:cNvPr id="62" name="Rectangle 61">
            <a:extLst>
              <a:ext uri="{FF2B5EF4-FFF2-40B4-BE49-F238E27FC236}">
                <a16:creationId xmlns:a16="http://schemas.microsoft.com/office/drawing/2014/main" id="{3FB0B787-E713-4BAC-9EB2-9EDF781DF8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a-IN"/>
          </a:p>
        </p:txBody>
      </p:sp>
    </p:spTree>
    <p:extLst>
      <p:ext uri="{BB962C8B-B14F-4D97-AF65-F5344CB8AC3E}">
        <p14:creationId xmlns:p14="http://schemas.microsoft.com/office/powerpoint/2010/main" val="1339797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F6C9D135-2BF4-4694-8732-88EEE18AA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a-IN"/>
          </a:p>
        </p:txBody>
      </p:sp>
      <p:sp>
        <p:nvSpPr>
          <p:cNvPr id="23" name="Rectangle 22">
            <a:extLst>
              <a:ext uri="{FF2B5EF4-FFF2-40B4-BE49-F238E27FC236}">
                <a16:creationId xmlns:a16="http://schemas.microsoft.com/office/drawing/2014/main" id="{F778FCE6-4D20-4A9A-90B4-C948024E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a-IN"/>
          </a:p>
        </p:txBody>
      </p:sp>
      <p:cxnSp>
        <p:nvCxnSpPr>
          <p:cNvPr id="24" name="Straight Connector 23">
            <a:extLst>
              <a:ext uri="{FF2B5EF4-FFF2-40B4-BE49-F238E27FC236}">
                <a16:creationId xmlns:a16="http://schemas.microsoft.com/office/drawing/2014/main" id="{FBCBF307-3BC6-4D33-BC45-E7DADD14F2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5" name="Rectangle 24">
            <a:extLst>
              <a:ext uri="{FF2B5EF4-FFF2-40B4-BE49-F238E27FC236}">
                <a16:creationId xmlns:a16="http://schemas.microsoft.com/office/drawing/2014/main" id="{9E085669-B98A-4058-A3EE-9CDCCD8CF8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a-IN"/>
          </a:p>
        </p:txBody>
      </p:sp>
      <p:sp>
        <p:nvSpPr>
          <p:cNvPr id="3" name="Title 2">
            <a:extLst>
              <a:ext uri="{FF2B5EF4-FFF2-40B4-BE49-F238E27FC236}">
                <a16:creationId xmlns:a16="http://schemas.microsoft.com/office/drawing/2014/main" id="{411FC385-83D3-3C50-FF93-5BA120C50B51}"/>
              </a:ext>
            </a:extLst>
          </p:cNvPr>
          <p:cNvSpPr>
            <a:spLocks noGrp="1"/>
          </p:cNvSpPr>
          <p:nvPr>
            <p:ph type="title"/>
          </p:nvPr>
        </p:nvSpPr>
        <p:spPr>
          <a:xfrm>
            <a:off x="272101" y="4329310"/>
            <a:ext cx="11919899" cy="1662951"/>
          </a:xfrm>
        </p:spPr>
        <p:txBody>
          <a:bodyPr vert="horz" lIns="91440" tIns="45720" rIns="91440" bIns="45720" rtlCol="0" anchor="b">
            <a:normAutofit fontScale="90000"/>
          </a:bodyPr>
          <a:lstStyle/>
          <a:p>
            <a:pPr marL="0" marR="0">
              <a:spcAft>
                <a:spcPts val="0"/>
              </a:spcAft>
            </a:pPr>
            <a:r>
              <a:rPr lang="pa-IN" sz="2700" dirty="0">
                <a:solidFill>
                  <a:schemeClr val="tx1">
                    <a:lumMod val="85000"/>
                    <a:lumOff val="15000"/>
                  </a:schemeClr>
                </a:solidFill>
                <a:effectLst/>
              </a:rPr>
              <a:t>ਪ੍ਰਤੀਸ਼ਤ ਦੇ ਟੁੱਟਣ ਦੀ ਸਮੀਖਿਆ ਕਰਨ ਵਿੱਚ, ਤੁਸੀਂ ਵੇਖੋਗੇ ਕਿ ਦਰਸਾਏ ਗਏ ਡੇਟਾ ਵਿੱਚ ਕੋਈ ਮਹੱਤਵਪੂਰਨ ਵਾਧਾ ਜਾਂ ਕਮੀ ਨਹੀਂ ਹੈ।  ਹਾਲਾਂਕਿ ਕੋਈ ਮਹੱਤਵਪੂਰਨ ਵਾਧਾ ਜਾਂ ਕਮੀ ਨਹੀਂ ਹੋਈ ਹੈ, ACRC ਅਸਮਾਨਤਾ ਨੂੰ ਘਟਾਉਣ, ਐਕਸੈਸ ਨੂੰ ਵਧਾਉਣ ਅਤੇ ਟੀਚਾਬੱਧ ਪਹੁੰਚ ਰਾਹੀਂ ਬਰਾਬਰੀ ਵਿੱਚ ਸੁਧਾਰ ਕਰਨ ਲਈ ਸਾਡੇ ਯਤਨਾਂ ਦੀ ਲਗਾਤਾਰ ਪੈਰਵੀ ਕਰ ਰਿਹਾ ਹੈ
</a:t>
            </a:r>
            <a:r>
              <a:rPr lang="pa-IN" sz="2700" i="1" dirty="0">
                <a:solidFill>
                  <a:schemeClr val="tx1">
                    <a:lumMod val="85000"/>
                    <a:lumOff val="15000"/>
                  </a:schemeClr>
                </a:solidFill>
                <a:effectLst/>
              </a:rPr>
              <a:t> </a:t>
            </a:r>
            <a:endParaRPr lang="pa-IN" sz="1600" dirty="0">
              <a:solidFill>
                <a:schemeClr val="tx1">
                  <a:lumMod val="85000"/>
                  <a:lumOff val="15000"/>
                </a:schemeClr>
              </a:solidFill>
            </a:endParaRPr>
          </a:p>
        </p:txBody>
      </p:sp>
      <p:cxnSp>
        <p:nvCxnSpPr>
          <p:cNvPr id="26" name="Straight Connector 25">
            <a:extLst>
              <a:ext uri="{FF2B5EF4-FFF2-40B4-BE49-F238E27FC236}">
                <a16:creationId xmlns:a16="http://schemas.microsoft.com/office/drawing/2014/main" id="{73A7C6B8-4726-4319-8661-22605DA41E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1086" y="5618770"/>
            <a:ext cx="105156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469B4FDC-9532-4F57-AE3F-2E0DE717C1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a-IN"/>
          </a:p>
        </p:txBody>
      </p:sp>
      <p:sp>
        <p:nvSpPr>
          <p:cNvPr id="28" name="Rectangle 27">
            <a:extLst>
              <a:ext uri="{FF2B5EF4-FFF2-40B4-BE49-F238E27FC236}">
                <a16:creationId xmlns:a16="http://schemas.microsoft.com/office/drawing/2014/main" id="{BB5D465D-4A19-4A72-8D6D-9CEEC1DFAC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a-IN"/>
          </a:p>
        </p:txBody>
      </p:sp>
      <p:sp>
        <p:nvSpPr>
          <p:cNvPr id="5" name="TextBox 4">
            <a:extLst>
              <a:ext uri="{FF2B5EF4-FFF2-40B4-BE49-F238E27FC236}">
                <a16:creationId xmlns:a16="http://schemas.microsoft.com/office/drawing/2014/main" id="{B049BDD7-3357-5919-5228-843412AEA83D}"/>
              </a:ext>
            </a:extLst>
          </p:cNvPr>
          <p:cNvSpPr txBox="1"/>
          <p:nvPr/>
        </p:nvSpPr>
        <p:spPr>
          <a:xfrm>
            <a:off x="61140" y="154352"/>
            <a:ext cx="10500470" cy="369332"/>
          </a:xfrm>
          <a:prstGeom prst="rect">
            <a:avLst/>
          </a:prstGeom>
          <a:noFill/>
        </p:spPr>
        <p:txBody>
          <a:bodyPr wrap="square">
            <a:spAutoFit/>
          </a:bodyPr>
          <a:lstStyle/>
          <a:p>
            <a:pPr marL="0" marR="0">
              <a:spcBef>
                <a:spcPts val="0"/>
              </a:spcBef>
              <a:spcAft>
                <a:spcPts val="0"/>
              </a:spcAft>
            </a:pPr>
            <a:r>
              <a:rPr lang="pa-IN" sz="1800" i="1" spc="-5" dirty="0">
                <a:effectLst/>
                <a:latin typeface="Arial" panose="020B0604020202020204" pitchFamily="34" charset="0"/>
                <a:ea typeface="Arial" panose="020B0604020202020204" pitchFamily="34" charset="0"/>
              </a:rPr>
              <a:t>ਵਿਅਕਤੀ ਦੀ</a:t>
            </a:r>
            <a:r>
              <a:rPr lang="pa-IN" sz="1800" i="1" spc="5" dirty="0">
                <a:effectLst/>
                <a:latin typeface="Arial" panose="020B0604020202020204" pitchFamily="34" charset="0"/>
                <a:ea typeface="Arial" panose="020B0604020202020204" pitchFamily="34" charset="0"/>
              </a:rPr>
              <a:t> </a:t>
            </a:r>
            <a:r>
              <a:rPr lang="pa-IN" sz="1800" i="1" spc="-5" dirty="0">
                <a:effectLst/>
                <a:latin typeface="Arial" panose="020B0604020202020204" pitchFamily="34" charset="0"/>
                <a:ea typeface="Arial" panose="020B0604020202020204" pitchFamily="34" charset="0"/>
              </a:rPr>
              <a:t>ਨਸਲ</a:t>
            </a:r>
            <a:r>
              <a:rPr lang="pa-IN" sz="1800" i="1" spc="-10" dirty="0">
                <a:effectLst/>
                <a:latin typeface="Arial" panose="020B0604020202020204" pitchFamily="34" charset="0"/>
                <a:ea typeface="Arial" panose="020B0604020202020204" pitchFamily="34" charset="0"/>
              </a:rPr>
              <a:t> </a:t>
            </a:r>
            <a:r>
              <a:rPr lang="pa-IN" sz="1800" i="1" spc="-5" dirty="0">
                <a:effectLst/>
                <a:latin typeface="Arial" panose="020B0604020202020204" pitchFamily="34" charset="0"/>
                <a:ea typeface="Arial" panose="020B0604020202020204" pitchFamily="34" charset="0"/>
              </a:rPr>
              <a:t>ਅਤੇ</a:t>
            </a:r>
            <a:r>
              <a:rPr lang="pa-IN" sz="1800" i="1" dirty="0">
                <a:effectLst/>
                <a:latin typeface="Arial" panose="020B0604020202020204" pitchFamily="34" charset="0"/>
                <a:ea typeface="Arial" panose="020B0604020202020204" pitchFamily="34" charset="0"/>
              </a:rPr>
              <a:t> </a:t>
            </a:r>
            <a:r>
              <a:rPr lang="pa-IN" sz="1800" i="1" spc="-5" dirty="0">
                <a:effectLst/>
                <a:latin typeface="Arial" panose="020B0604020202020204" pitchFamily="34" charset="0"/>
                <a:ea typeface="Arial" panose="020B0604020202020204" pitchFamily="34" charset="0"/>
              </a:rPr>
              <a:t>ਉਮਰ</a:t>
            </a:r>
            <a:r>
              <a:rPr lang="pa-IN" sz="1800" i="1" spc="5" dirty="0">
                <a:effectLst/>
                <a:latin typeface="Arial" panose="020B0604020202020204" pitchFamily="34" charset="0"/>
                <a:ea typeface="Arial" panose="020B0604020202020204" pitchFamily="34" charset="0"/>
              </a:rPr>
              <a:t> </a:t>
            </a:r>
            <a:r>
              <a:rPr lang="pa-IN" sz="1800" i="1" spc="-10" dirty="0">
                <a:effectLst/>
                <a:latin typeface="Arial" panose="020B0604020202020204" pitchFamily="34" charset="0"/>
                <a:ea typeface="Arial" panose="020B0604020202020204" pitchFamily="34" charset="0"/>
              </a:rPr>
              <a:t>ਅਨੁਸਾਰ</a:t>
            </a:r>
            <a:r>
              <a:rPr lang="pa-IN" sz="1800" i="1" spc="10" dirty="0">
                <a:effectLst/>
                <a:latin typeface="Arial" panose="020B0604020202020204" pitchFamily="34" charset="0"/>
                <a:ea typeface="Arial" panose="020B0604020202020204" pitchFamily="34" charset="0"/>
              </a:rPr>
              <a:t> </a:t>
            </a:r>
            <a:r>
              <a:rPr lang="pa-IN" sz="1800" i="1" spc="-10" dirty="0">
                <a:effectLst/>
                <a:latin typeface="Arial" panose="020B0604020202020204" pitchFamily="34" charset="0"/>
                <a:ea typeface="Arial" panose="020B0604020202020204" pitchFamily="34" charset="0"/>
              </a:rPr>
              <a:t> </a:t>
            </a:r>
            <a:r>
              <a:rPr lang="pa-IN" sz="1800" i="1" spc="-5" dirty="0">
                <a:effectLst/>
                <a:latin typeface="Arial" panose="020B0604020202020204" pitchFamily="34" charset="0"/>
                <a:ea typeface="Arial" panose="020B0604020202020204" pitchFamily="34" charset="0"/>
              </a:rPr>
              <a:t>ਸੇਵਾ</a:t>
            </a:r>
            <a:r>
              <a:rPr lang="pa-IN" sz="1800" i="1" spc="135" dirty="0">
                <a:effectLst/>
                <a:latin typeface="Arial" panose="020B0604020202020204" pitchFamily="34" charset="0"/>
                <a:ea typeface="Arial" panose="020B0604020202020204" pitchFamily="34" charset="0"/>
              </a:rPr>
              <a:t> </a:t>
            </a:r>
            <a:r>
              <a:rPr lang="pa-IN" sz="1800" i="1" spc="-5" dirty="0">
                <a:effectLst/>
                <a:latin typeface="Arial" panose="020B0604020202020204" pitchFamily="34" charset="0"/>
                <a:ea typeface="Arial" panose="020B0604020202020204" pitchFamily="34" charset="0"/>
              </a:rPr>
              <a:t>ਖਰਚਿਆਂ ਦੀ ਕੁੱਲ</a:t>
            </a:r>
            <a:r>
              <a:rPr lang="pa-IN" sz="1800" i="1" dirty="0">
                <a:effectLst/>
                <a:latin typeface="Arial" panose="020B0604020202020204" pitchFamily="34" charset="0"/>
                <a:ea typeface="Arial" panose="020B0604020202020204" pitchFamily="34" charset="0"/>
              </a:rPr>
              <a:t> </a:t>
            </a:r>
            <a:r>
              <a:rPr lang="pa-IN" sz="1800" i="1" spc="-5" dirty="0">
                <a:effectLst/>
                <a:latin typeface="Arial" panose="020B0604020202020204" pitchFamily="34" charset="0"/>
                <a:ea typeface="Arial" panose="020B0604020202020204" pitchFamily="34" charset="0"/>
              </a:rPr>
              <a:t>ਸਾਲਾਨਾ</a:t>
            </a:r>
            <a:r>
              <a:rPr lang="pa-IN" sz="1800" i="1" dirty="0">
                <a:effectLst/>
                <a:latin typeface="Arial" panose="020B0604020202020204" pitchFamily="34" charset="0"/>
                <a:ea typeface="Arial" panose="020B0604020202020204" pitchFamily="34" charset="0"/>
              </a:rPr>
              <a:t> </a:t>
            </a:r>
            <a:r>
              <a:rPr lang="pa-IN" sz="1800" i="1" spc="-5" dirty="0">
                <a:effectLst/>
                <a:latin typeface="Arial" panose="020B0604020202020204" pitchFamily="34" charset="0"/>
                <a:ea typeface="Arial" panose="020B0604020202020204" pitchFamily="34" charset="0"/>
              </a:rPr>
              <a:t>ਖਰੀਦ</a:t>
            </a:r>
            <a:r>
              <a:rPr lang="pa-IN" sz="1800" i="1" dirty="0">
                <a:effectLst/>
                <a:latin typeface="Arial" panose="020B0604020202020204" pitchFamily="34" charset="0"/>
                <a:ea typeface="Arial" panose="020B0604020202020204" pitchFamily="34" charset="0"/>
              </a:rPr>
              <a:t> </a:t>
            </a:r>
            <a:r>
              <a:rPr lang="pa-IN" sz="1800" i="1" spc="-10" dirty="0">
                <a:effectLst/>
                <a:latin typeface="Arial" panose="020B0604020202020204" pitchFamily="34" charset="0"/>
                <a:ea typeface="Arial" panose="020B0604020202020204" pitchFamily="34" charset="0"/>
              </a:rPr>
              <a:t>ਦਾ</a:t>
            </a:r>
            <a:r>
              <a:rPr lang="pa-IN" sz="1800" i="1" spc="-5" dirty="0">
                <a:effectLst/>
                <a:latin typeface="Arial" panose="020B0604020202020204" pitchFamily="34" charset="0"/>
                <a:ea typeface="Arial" panose="020B0604020202020204" pitchFamily="34" charset="0"/>
              </a:rPr>
              <a:t> ਪ੍ਰਤੀਸ਼ਤ</a:t>
            </a:r>
            <a:endParaRPr lang="pa-IN" sz="1800" i="1" dirty="0">
              <a:effectLst/>
              <a:latin typeface="Times New Roman" panose="02020603050405020304" pitchFamily="18" charset="0"/>
              <a:ea typeface="Times New Roman" panose="02020603050405020304" pitchFamily="18" charset="0"/>
            </a:endParaRPr>
          </a:p>
        </p:txBody>
      </p:sp>
      <p:pic>
        <p:nvPicPr>
          <p:cNvPr id="6" name="Picture 5">
            <a:extLst>
              <a:ext uri="{FF2B5EF4-FFF2-40B4-BE49-F238E27FC236}">
                <a16:creationId xmlns:a16="http://schemas.microsoft.com/office/drawing/2014/main" id="{7AA6108B-D48B-E004-9C38-32F5167A8333}"/>
              </a:ext>
            </a:extLst>
          </p:cNvPr>
          <p:cNvPicPr>
            <a:picLocks noChangeAspect="1"/>
          </p:cNvPicPr>
          <p:nvPr/>
        </p:nvPicPr>
        <p:blipFill>
          <a:blip r:embed="rId3"/>
          <a:srcRect t="1766"/>
          <a:stretch/>
        </p:blipFill>
        <p:spPr>
          <a:xfrm>
            <a:off x="489393" y="717475"/>
            <a:ext cx="10978986" cy="3149407"/>
          </a:xfrm>
          <a:prstGeom prst="rect">
            <a:avLst/>
          </a:prstGeom>
        </p:spPr>
      </p:pic>
    </p:spTree>
    <p:extLst>
      <p:ext uri="{BB962C8B-B14F-4D97-AF65-F5344CB8AC3E}">
        <p14:creationId xmlns:p14="http://schemas.microsoft.com/office/powerpoint/2010/main" val="3986425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2C7211D9-E545-4D00-9874-641EC7C7BD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a-IN"/>
          </a:p>
        </p:txBody>
      </p:sp>
      <p:sp>
        <p:nvSpPr>
          <p:cNvPr id="22" name="Rectangle 21">
            <a:extLst>
              <a:ext uri="{FF2B5EF4-FFF2-40B4-BE49-F238E27FC236}">
                <a16:creationId xmlns:a16="http://schemas.microsoft.com/office/drawing/2014/main" id="{5DBBC34A-8C43-4368-951E-A04EB7C00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chemeClr val="bg1"/>
          </a:solidFill>
          <a:ln w="222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a-IN"/>
          </a:p>
        </p:txBody>
      </p:sp>
      <p:sp>
        <p:nvSpPr>
          <p:cNvPr id="13" name="TextBox 12">
            <a:extLst>
              <a:ext uri="{FF2B5EF4-FFF2-40B4-BE49-F238E27FC236}">
                <a16:creationId xmlns:a16="http://schemas.microsoft.com/office/drawing/2014/main" id="{AEDBF966-5411-42D7-6BF3-90C017D736B0}"/>
              </a:ext>
            </a:extLst>
          </p:cNvPr>
          <p:cNvSpPr txBox="1"/>
          <p:nvPr/>
        </p:nvSpPr>
        <p:spPr>
          <a:xfrm>
            <a:off x="179294" y="100213"/>
            <a:ext cx="10865224" cy="369332"/>
          </a:xfrm>
          <a:prstGeom prst="rect">
            <a:avLst/>
          </a:prstGeom>
          <a:noFill/>
        </p:spPr>
        <p:txBody>
          <a:bodyPr wrap="square">
            <a:spAutoFit/>
          </a:bodyPr>
          <a:lstStyle/>
          <a:p>
            <a:pPr marL="0" marR="0">
              <a:spcBef>
                <a:spcPts val="0"/>
              </a:spcBef>
              <a:spcAft>
                <a:spcPts val="0"/>
              </a:spcAft>
            </a:pPr>
            <a:r>
              <a:rPr lang="pa-IN" sz="1800" i="1" dirty="0">
                <a:effectLst/>
                <a:latin typeface="Arial" panose="020B0604020202020204" pitchFamily="34" charset="0"/>
                <a:ea typeface="Times New Roman" panose="02020603050405020304" pitchFamily="18" charset="0"/>
                <a:cs typeface="Times New Roman" panose="02020603050405020304" pitchFamily="18" charset="0"/>
              </a:rPr>
              <a:t>ਉਮਰ</a:t>
            </a:r>
            <a:r>
              <a:rPr lang="pa-IN"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pa-IN" sz="1800" i="1" spc="-5" dirty="0">
                <a:effectLst/>
                <a:latin typeface="Arial" panose="020B0604020202020204" pitchFamily="34" charset="0"/>
                <a:ea typeface="Times New Roman" panose="02020603050405020304" pitchFamily="18" charset="0"/>
                <a:cs typeface="Times New Roman" panose="02020603050405020304" pitchFamily="18" charset="0"/>
              </a:rPr>
              <a:t>ਅਤੇ</a:t>
            </a:r>
            <a:r>
              <a:rPr lang="pa-IN"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pa-IN" sz="1800" i="1" spc="-5" dirty="0">
                <a:effectLst/>
                <a:latin typeface="Arial" panose="020B0604020202020204" pitchFamily="34" charset="0"/>
                <a:ea typeface="Times New Roman" panose="02020603050405020304" pitchFamily="18" charset="0"/>
                <a:cs typeface="Times New Roman" panose="02020603050405020304" pitchFamily="18" charset="0"/>
              </a:rPr>
              <a:t>ਨਸਲ ਅਨੁਸਾਰ</a:t>
            </a:r>
            <a:r>
              <a:rPr lang="pa-IN"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pa-IN" sz="1800" i="1" spc="-5" dirty="0">
                <a:effectLst/>
                <a:latin typeface="Arial" panose="020B0604020202020204" pitchFamily="34" charset="0"/>
                <a:ea typeface="Times New Roman" panose="02020603050405020304" pitchFamily="18" charset="0"/>
                <a:cs typeface="Times New Roman" panose="02020603050405020304" pitchFamily="18" charset="0"/>
              </a:rPr>
              <a:t> ਸਿਰਫ</a:t>
            </a:r>
            <a:r>
              <a:rPr lang="pa-IN" sz="1800" i="1" spc="185" dirty="0">
                <a:effectLst/>
                <a:latin typeface="Arial" panose="020B0604020202020204" pitchFamily="34" charset="0"/>
                <a:ea typeface="Times New Roman" panose="02020603050405020304" pitchFamily="18" charset="0"/>
                <a:cs typeface="Times New Roman" panose="02020603050405020304" pitchFamily="18" charset="0"/>
              </a:rPr>
              <a:t> </a:t>
            </a:r>
            <a:r>
              <a:rPr lang="pa-IN" sz="1800" i="1" spc="-5" dirty="0">
                <a:effectLst/>
                <a:latin typeface="Arial" panose="020B0604020202020204" pitchFamily="34" charset="0"/>
                <a:ea typeface="Times New Roman" panose="02020603050405020304" pitchFamily="18" charset="0"/>
                <a:cs typeface="Times New Roman" panose="02020603050405020304" pitchFamily="18" charset="0"/>
              </a:rPr>
              <a:t>ਨਕਦ</a:t>
            </a:r>
            <a:r>
              <a:rPr lang="pa-IN"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pa-IN" sz="1800" i="1" spc="-5" dirty="0">
                <a:effectLst/>
                <a:latin typeface="Arial" panose="020B0604020202020204" pitchFamily="34" charset="0"/>
                <a:ea typeface="Times New Roman" panose="02020603050405020304" pitchFamily="18" charset="0"/>
                <a:cs typeface="Times New Roman" panose="02020603050405020304" pitchFamily="18" charset="0"/>
              </a:rPr>
              <a:t>ਪ੍ਰਬੰਧਨ</a:t>
            </a:r>
            <a:r>
              <a:rPr lang="pa-IN"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pa-IN" sz="1800" i="1" spc="-10" dirty="0">
                <a:effectLst/>
                <a:latin typeface="Arial" panose="020B0604020202020204" pitchFamily="34" charset="0"/>
                <a:ea typeface="Times New Roman" panose="02020603050405020304" pitchFamily="18" charset="0"/>
                <a:cs typeface="Times New Roman" panose="02020603050405020304" pitchFamily="18" charset="0"/>
              </a:rPr>
              <a:t>ਸੇਵਾਵਾਂ</a:t>
            </a:r>
            <a:r>
              <a:rPr lang="pa-IN" sz="1800" i="1" spc="5" dirty="0">
                <a:effectLst/>
                <a:latin typeface="Arial" panose="020B0604020202020204" pitchFamily="34" charset="0"/>
                <a:ea typeface="Times New Roman" panose="02020603050405020304" pitchFamily="18" charset="0"/>
                <a:cs typeface="Times New Roman" panose="02020603050405020304" pitchFamily="18" charset="0"/>
              </a:rPr>
              <a:t> </a:t>
            </a:r>
            <a:r>
              <a:rPr lang="pa-IN" sz="1800" i="1" spc="-5" dirty="0">
                <a:effectLst/>
                <a:latin typeface="Arial" panose="020B0604020202020204" pitchFamily="34" charset="0"/>
                <a:ea typeface="Times New Roman" panose="02020603050405020304" pitchFamily="18" charset="0"/>
                <a:cs typeface="Times New Roman" panose="02020603050405020304" pitchFamily="18" charset="0"/>
              </a:rPr>
              <a:t>ਪ੍ਰਾਪਤ ਕਰਨ</a:t>
            </a:r>
            <a:r>
              <a:rPr lang="pa-IN" sz="1800" i="1" spc="15" dirty="0">
                <a:effectLst/>
                <a:latin typeface="Arial" panose="020B0604020202020204" pitchFamily="34" charset="0"/>
                <a:ea typeface="Times New Roman" panose="02020603050405020304" pitchFamily="18" charset="0"/>
                <a:cs typeface="Times New Roman" panose="02020603050405020304" pitchFamily="18" charset="0"/>
              </a:rPr>
              <a:t> </a:t>
            </a:r>
            <a:r>
              <a:rPr lang="pa-IN" sz="1800" i="1" spc="-5" dirty="0">
                <a:effectLst/>
                <a:latin typeface="Arial" panose="020B0604020202020204" pitchFamily="34" charset="0"/>
                <a:ea typeface="Times New Roman" panose="02020603050405020304" pitchFamily="18" charset="0"/>
                <a:cs typeface="Times New Roman" panose="02020603050405020304" pitchFamily="18" charset="0"/>
              </a:rPr>
              <a:t>ਵਾਲੇ </a:t>
            </a:r>
            <a:r>
              <a:rPr lang="pa-IN" sz="1800" i="1" spc="-10" dirty="0">
                <a:effectLst/>
                <a:latin typeface="Arial" panose="020B0604020202020204" pitchFamily="34" charset="0"/>
                <a:ea typeface="Times New Roman" panose="02020603050405020304" pitchFamily="18" charset="0"/>
                <a:cs typeface="Times New Roman" panose="02020603050405020304" pitchFamily="18" charset="0"/>
              </a:rPr>
              <a:t>ਵਿਅਕਤੀਆਂ</a:t>
            </a:r>
            <a:r>
              <a:rPr lang="pa-IN" sz="1800" i="1" spc="5" dirty="0">
                <a:effectLst/>
                <a:latin typeface="Arial" panose="020B0604020202020204" pitchFamily="34" charset="0"/>
                <a:ea typeface="Times New Roman" panose="02020603050405020304" pitchFamily="18" charset="0"/>
                <a:cs typeface="Times New Roman" panose="02020603050405020304" pitchFamily="18" charset="0"/>
              </a:rPr>
              <a:t> </a:t>
            </a:r>
            <a:r>
              <a:rPr lang="pa-IN" sz="1800" i="1" spc="-10" dirty="0">
                <a:effectLst/>
                <a:latin typeface="Arial" panose="020B0604020202020204" pitchFamily="34" charset="0"/>
                <a:ea typeface="Times New Roman" panose="02020603050405020304" pitchFamily="18" charset="0"/>
                <a:cs typeface="Times New Roman" panose="02020603050405020304" pitchFamily="18" charset="0"/>
              </a:rPr>
              <a:t>ਦੀ</a:t>
            </a:r>
            <a:r>
              <a:rPr lang="pa-IN"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pa-IN" sz="1800" i="1" spc="-5" dirty="0">
                <a:effectLst/>
                <a:latin typeface="Arial" panose="020B0604020202020204" pitchFamily="34" charset="0"/>
                <a:ea typeface="Times New Roman" panose="02020603050405020304" pitchFamily="18" charset="0"/>
                <a:cs typeface="Times New Roman" panose="02020603050405020304" pitchFamily="18" charset="0"/>
              </a:rPr>
              <a:t> ਗਿਣਤੀ</a:t>
            </a:r>
            <a:r>
              <a:rPr lang="pa-IN"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pa-IN" sz="1800" i="1" spc="-10" dirty="0">
                <a:effectLst/>
                <a:latin typeface="Arial" panose="020B0604020202020204" pitchFamily="34" charset="0"/>
                <a:ea typeface="Times New Roman" panose="02020603050405020304" pitchFamily="18" charset="0"/>
                <a:cs typeface="Times New Roman" panose="02020603050405020304" pitchFamily="18" charset="0"/>
              </a:rPr>
              <a:t>ਅਤੇ</a:t>
            </a:r>
            <a:r>
              <a:rPr lang="pa-IN" sz="1800" i="1" dirty="0">
                <a:effectLst/>
                <a:latin typeface="Arial" panose="020B0604020202020204" pitchFamily="34" charset="0"/>
                <a:ea typeface="Times New Roman" panose="02020603050405020304" pitchFamily="18" charset="0"/>
                <a:cs typeface="Times New Roman" panose="02020603050405020304" pitchFamily="18" charset="0"/>
              </a:rPr>
              <a:t> </a:t>
            </a:r>
            <a:r>
              <a:rPr lang="pa-IN" sz="1800" i="1" spc="-5" dirty="0">
                <a:effectLst/>
                <a:latin typeface="Arial" panose="020B0604020202020204" pitchFamily="34" charset="0"/>
                <a:ea typeface="Times New Roman" panose="02020603050405020304" pitchFamily="18" charset="0"/>
                <a:cs typeface="Times New Roman" panose="02020603050405020304" pitchFamily="18" charset="0"/>
              </a:rPr>
              <a:t>ਪ੍ਰਤੀਸ਼ਤ</a:t>
            </a:r>
            <a:endParaRPr lang="pa-IN" sz="1800" i="1" dirty="0">
              <a:effectLst/>
              <a:latin typeface="Times New Roman" panose="02020603050405020304" pitchFamily="18" charset="0"/>
              <a:ea typeface="Times New Roman" panose="02020603050405020304" pitchFamily="18" charset="0"/>
            </a:endParaRPr>
          </a:p>
        </p:txBody>
      </p:sp>
      <p:pic>
        <p:nvPicPr>
          <p:cNvPr id="3" name="Picture 2">
            <a:extLst>
              <a:ext uri="{FF2B5EF4-FFF2-40B4-BE49-F238E27FC236}">
                <a16:creationId xmlns:a16="http://schemas.microsoft.com/office/drawing/2014/main" id="{FEA1A808-D188-29F0-4897-602914C6FF3E}"/>
              </a:ext>
            </a:extLst>
          </p:cNvPr>
          <p:cNvPicPr>
            <a:picLocks noChangeAspect="1"/>
          </p:cNvPicPr>
          <p:nvPr/>
        </p:nvPicPr>
        <p:blipFill>
          <a:blip r:embed="rId3"/>
          <a:stretch>
            <a:fillRect/>
          </a:stretch>
        </p:blipFill>
        <p:spPr>
          <a:xfrm>
            <a:off x="745963" y="569759"/>
            <a:ext cx="10771959" cy="5672780"/>
          </a:xfrm>
          <a:prstGeom prst="rect">
            <a:avLst/>
          </a:prstGeom>
        </p:spPr>
      </p:pic>
    </p:spTree>
    <p:extLst>
      <p:ext uri="{BB962C8B-B14F-4D97-AF65-F5344CB8AC3E}">
        <p14:creationId xmlns:p14="http://schemas.microsoft.com/office/powerpoint/2010/main" val="1606879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F6C9D135-2BF4-4694-8732-88EEE18AA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a-IN"/>
          </a:p>
        </p:txBody>
      </p:sp>
      <p:sp>
        <p:nvSpPr>
          <p:cNvPr id="17" name="Rectangle 16">
            <a:extLst>
              <a:ext uri="{FF2B5EF4-FFF2-40B4-BE49-F238E27FC236}">
                <a16:creationId xmlns:a16="http://schemas.microsoft.com/office/drawing/2014/main" id="{F778FCE6-4D20-4A9A-90B4-C948024E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a-IN"/>
          </a:p>
        </p:txBody>
      </p:sp>
      <p:cxnSp>
        <p:nvCxnSpPr>
          <p:cNvPr id="19" name="Straight Connector 18">
            <a:extLst>
              <a:ext uri="{FF2B5EF4-FFF2-40B4-BE49-F238E27FC236}">
                <a16:creationId xmlns:a16="http://schemas.microsoft.com/office/drawing/2014/main" id="{FBCBF307-3BC6-4D33-BC45-E7DADD14F2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1" name="Rectangle 20">
            <a:extLst>
              <a:ext uri="{FF2B5EF4-FFF2-40B4-BE49-F238E27FC236}">
                <a16:creationId xmlns:a16="http://schemas.microsoft.com/office/drawing/2014/main" id="{CB7DDDFB-40AA-49DF-8CC0-2110FB0137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a-IN"/>
          </a:p>
        </p:txBody>
      </p:sp>
      <p:sp>
        <p:nvSpPr>
          <p:cNvPr id="6" name="TextBox 5">
            <a:extLst>
              <a:ext uri="{FF2B5EF4-FFF2-40B4-BE49-F238E27FC236}">
                <a16:creationId xmlns:a16="http://schemas.microsoft.com/office/drawing/2014/main" id="{0FCA2FD6-595F-146B-0A78-8B987B2E182A}"/>
              </a:ext>
            </a:extLst>
          </p:cNvPr>
          <p:cNvSpPr txBox="1"/>
          <p:nvPr/>
        </p:nvSpPr>
        <p:spPr>
          <a:xfrm>
            <a:off x="638423" y="3766457"/>
            <a:ext cx="10909073" cy="1654629"/>
          </a:xfrm>
          <a:prstGeom prst="rect">
            <a:avLst/>
          </a:prstGeom>
        </p:spPr>
        <p:txBody>
          <a:bodyPr vert="horz" lIns="91440" tIns="45720" rIns="91440" bIns="45720" rtlCol="0" anchor="b">
            <a:normAutofit/>
          </a:bodyPr>
          <a:lstStyle/>
          <a:p>
            <a:pPr algn="ctr" defTabSz="914400">
              <a:lnSpc>
                <a:spcPct val="85000"/>
              </a:lnSpc>
              <a:spcBef>
                <a:spcPct val="0"/>
              </a:spcBef>
              <a:spcAft>
                <a:spcPts val="600"/>
              </a:spcAft>
            </a:pPr>
            <a:r>
              <a:rPr lang="pa-IN" sz="2400" spc="-50" dirty="0">
                <a:solidFill>
                  <a:schemeClr val="tx1">
                    <a:lumMod val="85000"/>
                    <a:lumOff val="15000"/>
                  </a:schemeClr>
                </a:solidFill>
                <a:latin typeface="+mj-lt"/>
                <a:ea typeface="+mj-ea"/>
                <a:cs typeface="+mj-cs"/>
              </a:rPr>
              <a:t>ਇਹ ਚਾਰਟ ਦਰਸਾਉਂਦਾ ਹੈ ਕਿ ACRC ਪਹਿਲਾਂ ਦੀ ਕਾਰਗੁਜ਼ਾਰੀ ਅਤੇ ਰਾਜਵਿਆਪੀ ਅੰਕੜਿਆਂ ਦੀ ਤੁਲਨਾ ਵਿੱਚ ਖਪਤਕਾਰਾਂ ਦੇ ਰੁਜ਼ਗਾਰ ਨੂੰ ਵਧਾਉਣ ਲਈ ਕਿੰਨਾ ਵਧੀਆ ਕੰਮ ਕਰ ਰਿਹਾ ਹੈ। </a:t>
            </a:r>
          </a:p>
        </p:txBody>
      </p:sp>
      <p:pic>
        <p:nvPicPr>
          <p:cNvPr id="3" name="Picture 2" descr="A white box with black text&#10;&#10;Description automatically generated">
            <a:extLst>
              <a:ext uri="{FF2B5EF4-FFF2-40B4-BE49-F238E27FC236}">
                <a16:creationId xmlns:a16="http://schemas.microsoft.com/office/drawing/2014/main" id="{EEB96200-FB1F-C8C0-580A-1F4516C679B6}"/>
              </a:ext>
            </a:extLst>
          </p:cNvPr>
          <p:cNvPicPr>
            <a:picLocks noChangeAspect="1"/>
          </p:cNvPicPr>
          <p:nvPr/>
        </p:nvPicPr>
        <p:blipFill>
          <a:blip r:embed="rId3"/>
          <a:stretch>
            <a:fillRect/>
          </a:stretch>
        </p:blipFill>
        <p:spPr>
          <a:xfrm>
            <a:off x="127462" y="521209"/>
            <a:ext cx="11937076" cy="3623414"/>
          </a:xfrm>
          <a:prstGeom prst="rect">
            <a:avLst/>
          </a:prstGeom>
        </p:spPr>
      </p:pic>
      <p:cxnSp>
        <p:nvCxnSpPr>
          <p:cNvPr id="23" name="Straight Connector 22">
            <a:extLst>
              <a:ext uri="{FF2B5EF4-FFF2-40B4-BE49-F238E27FC236}">
                <a16:creationId xmlns:a16="http://schemas.microsoft.com/office/drawing/2014/main" id="{011DDDDD-6700-45E0-BAAD-E0545B1A1D5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35159" y="5433708"/>
            <a:ext cx="105156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590FBE95-F1FA-4B84-A331-ED3A64A6B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a-IN"/>
          </a:p>
        </p:txBody>
      </p:sp>
      <p:sp>
        <p:nvSpPr>
          <p:cNvPr id="27" name="Rectangle 26">
            <a:extLst>
              <a:ext uri="{FF2B5EF4-FFF2-40B4-BE49-F238E27FC236}">
                <a16:creationId xmlns:a16="http://schemas.microsoft.com/office/drawing/2014/main" id="{4758D0B1-7F15-4582-8198-F5FF2D2EF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a-IN"/>
          </a:p>
        </p:txBody>
      </p:sp>
      <p:sp>
        <p:nvSpPr>
          <p:cNvPr id="4" name="TextBox 3">
            <a:extLst>
              <a:ext uri="{FF2B5EF4-FFF2-40B4-BE49-F238E27FC236}">
                <a16:creationId xmlns:a16="http://schemas.microsoft.com/office/drawing/2014/main" id="{D956C38B-9D92-C954-15E4-C80BBCB27F42}"/>
              </a:ext>
            </a:extLst>
          </p:cNvPr>
          <p:cNvSpPr txBox="1"/>
          <p:nvPr/>
        </p:nvSpPr>
        <p:spPr>
          <a:xfrm>
            <a:off x="-212780" y="4239306"/>
            <a:ext cx="7379124" cy="329834"/>
          </a:xfrm>
          <a:prstGeom prst="rect">
            <a:avLst/>
          </a:prstGeom>
          <a:noFill/>
        </p:spPr>
        <p:txBody>
          <a:bodyPr wrap="square">
            <a:spAutoFit/>
          </a:bodyPr>
          <a:lstStyle/>
          <a:p>
            <a:pPr algn="ctr" defTabSz="914400">
              <a:lnSpc>
                <a:spcPct val="85000"/>
              </a:lnSpc>
              <a:spcBef>
                <a:spcPct val="0"/>
              </a:spcBef>
              <a:spcAft>
                <a:spcPts val="600"/>
              </a:spcAft>
            </a:pPr>
            <a:r>
              <a:rPr lang="pa-IN" spc="-50" dirty="0">
                <a:solidFill>
                  <a:schemeClr val="tx1">
                    <a:lumMod val="85000"/>
                    <a:lumOff val="15000"/>
                  </a:schemeClr>
                </a:solidFill>
                <a:latin typeface="+mj-lt"/>
                <a:ea typeface="+mj-ea"/>
                <a:cs typeface="+mj-cs"/>
              </a:rPr>
              <a:t>*N/A ਸੰਕੇਤ ਦਾ ਮਤਲਬ ਹੈ ਕਿ 20 ਤੋਂ ਘੱਟ ਲੋਕਾਂ ਨੇ ਸਰਵੇਖਣ ਦਾ ਜਵਾਬ ਦਿੱਤਾ</a:t>
            </a:r>
            <a:endParaRPr lang="pa-IN" sz="1800" spc="-50" dirty="0">
              <a:solidFill>
                <a:schemeClr val="tx1">
                  <a:lumMod val="85000"/>
                  <a:lumOff val="15000"/>
                </a:schemeClr>
              </a:solidFill>
              <a:latin typeface="+mj-lt"/>
              <a:ea typeface="+mj-ea"/>
              <a:cs typeface="+mj-cs"/>
            </a:endParaRPr>
          </a:p>
        </p:txBody>
      </p:sp>
    </p:spTree>
    <p:extLst>
      <p:ext uri="{BB962C8B-B14F-4D97-AF65-F5344CB8AC3E}">
        <p14:creationId xmlns:p14="http://schemas.microsoft.com/office/powerpoint/2010/main" val="124288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E9764F2-3F86-EE72-A26C-86320B5263AF}"/>
              </a:ext>
            </a:extLst>
          </p:cNvPr>
          <p:cNvPicPr>
            <a:picLocks noChangeAspect="1"/>
          </p:cNvPicPr>
          <p:nvPr/>
        </p:nvPicPr>
        <p:blipFill>
          <a:blip r:embed="rId3"/>
          <a:srcRect b="7101"/>
          <a:stretch/>
        </p:blipFill>
        <p:spPr>
          <a:xfrm>
            <a:off x="270833" y="864137"/>
            <a:ext cx="11650333" cy="4324551"/>
          </a:xfrm>
          <a:prstGeom prst="rect">
            <a:avLst/>
          </a:prstGeom>
        </p:spPr>
      </p:pic>
    </p:spTree>
    <p:extLst>
      <p:ext uri="{BB962C8B-B14F-4D97-AF65-F5344CB8AC3E}">
        <p14:creationId xmlns:p14="http://schemas.microsoft.com/office/powerpoint/2010/main" val="3382878647"/>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Retrospect</Template>
  <TotalTime>1290</TotalTime>
  <Words>2254</Words>
  <Application>Microsoft Office PowerPoint</Application>
  <PresentationFormat>Widescreen</PresentationFormat>
  <Paragraphs>110</Paragraphs>
  <Slides>10</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Aptos</vt:lpstr>
      <vt:lpstr>Arial</vt:lpstr>
      <vt:lpstr>Calibri</vt:lpstr>
      <vt:lpstr>Calibri Light</vt:lpstr>
      <vt:lpstr>Courier New</vt:lpstr>
      <vt:lpstr>Symbol</vt:lpstr>
      <vt:lpstr>Times New Roman</vt:lpstr>
      <vt:lpstr>Wingdings</vt:lpstr>
      <vt:lpstr>Retrospect</vt:lpstr>
      <vt:lpstr> Alta California Regional Center
FY '22-'24 ਸਾਲ ਦੀ ਅੰਤਲੀ
ਕਾਰਗੁਜ਼ਾਰੀ ਇਕਰਾਰਨਾਮੇ ਦੀ ਪੇਸ਼ਕਾਰੀ
</vt:lpstr>
      <vt:lpstr>PowerPoint Presentation</vt:lpstr>
      <vt:lpstr>PowerPoint Presentation</vt:lpstr>
      <vt:lpstr>PowerPoint Presentation</vt:lpstr>
      <vt:lpstr>ਇਹ ਚਾਰਟ ਤੁਹਾਨੂੰ ਉਹਨਾਂ ਪੰਜ ਖੇਤਰਾਂ ਬਾਰੇ ਦੱਸਦਾ ਹੈ ਜਿੱਥੇ DDS ਚਾਹੁੰਦਾ ਹੈ ਕਿ ਹਰੇਕ ਰੀਜਨਲ ਸੈਂਟਰ ਵਿੱਚ ਸੁਧਾਰ ਜਾਰੀ ਰਹੇ।
ਪਹਿਲਾ ਕਾਲਮ ਤੁਹਾਨੂੰ ਦੱਸਦਾ ਹੈ ਕਿ ACRC ਆਖਰੀ ਰਿਪੋਰਟਿੰਗ ਪੀਰੀਅਡ ਦੌਰਾਨ ਕਿਵੇਂ ਕਰ ਰਿਹਾ ਸੀ, ਅਤੇ ਦੂਜਾ ਕਾਲਮ ਦਿਖਾਉਂਦਾ ਹੈ ਕਿ ਵਿੱਤੀ ਸਾਲ 2024 ਦੇ ਅੰਤ ਵਿੱਚ ACRC ਕਿਵੇਂ ਕਰ ਰਿਹਾ ਸੀ।
ਇਹ ਦੇਖਣ ਲਈ ਕਿ ACRC ਰਾਜ ਦੇ ਦੂਜੇ ਖੇਤਰੀ ਕੇਂਦਰਾਂ ਨਾਲ ਕਿਵੇਂ ਤੁਲਨਾ ਕਰਦਾ ਹੈ, ਸੰਖਿਆਵਾਂ ਦੀ ਤੁਲਨਾ ਰਾਜ ਦੇ ਔਸਤ ਨਾਲ ਕਰੋ (ਛਾਂ ਵਾਲੇ ਕਾਲਮਾਂ ਵਿੱਚ)।
</vt:lpstr>
      <vt:lpstr>ਪ੍ਰਤੀਸ਼ਤ ਦੇ ਟੁੱਟਣ ਦੀ ਸਮੀਖਿਆ ਕਰਨ ਵਿੱਚ, ਤੁਸੀਂ ਵੇਖੋਗੇ ਕਿ ਦਰਸਾਏ ਗਏ ਡੇਟਾ ਵਿੱਚ ਕੋਈ ਮਹੱਤਵਪੂਰਨ ਵਾਧਾ ਜਾਂ ਕਮੀ ਨਹੀਂ ਹੈ।  ਹਾਲਾਂਕਿ ਕੋਈ ਮਹੱਤਵਪੂਰਨ ਵਾਧਾ ਜਾਂ ਕਮੀ ਨਹੀਂ ਹੋਈ ਹੈ, ACRC ਅਸਮਾਨਤਾ ਨੂੰ ਘਟਾਉਣ, ਐਕਸੈਸ ਨੂੰ ਵਧਾਉਣ ਅਤੇ ਟੀਚਾਬੱਧ ਪਹੁੰਚ ਰਾਹੀਂ ਬਰਾਬਰੀ ਵਿੱਚ ਸੁਧਾਰ ਕਰਨ ਲਈ ਸਾਡੇ ਯਤਨਾਂ ਦੀ ਲਗਾਤਾਰ ਪੈਰਵੀ ਕਰ ਰਿਹਾ ਹੈ
 </vt:lpstr>
      <vt:lpstr>PowerPoint Presentation</vt:lpstr>
      <vt:lpstr>PowerPoint Presentation</vt:lpstr>
      <vt:lpstr>PowerPoint Presentation</vt:lpstr>
      <vt:lpstr>ਸਵਾਲ?</vt:lpstr>
    </vt:vector>
  </TitlesOfParts>
  <Company>Alta California Regional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Alta California Regional Center
FY '22-'24 ਸਾਲ ਦੀ ਅੰਤਲੀ
ਕਾਰਗੁਜ਼ਾਰੀ ਇਕਰਾਰਨਾਮੇ ਦੀ ਪੇਸ਼ਕਾਰੀ
</dc:title>
  <dc:creator>Carly Shearer</dc:creator>
  <cp:lastModifiedBy>DTP</cp:lastModifiedBy>
  <cp:revision>19</cp:revision>
  <dcterms:created xsi:type="dcterms:W3CDTF">2024-09-23T19:21:37Z</dcterms:created>
  <dcterms:modified xsi:type="dcterms:W3CDTF">2024-10-18T14:03:02Z</dcterms:modified>
</cp:coreProperties>
</file>