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7" r:id="rId1"/>
  </p:sldMasterIdLst>
  <p:notesMasterIdLst>
    <p:notesMasterId r:id="rId12"/>
  </p:notesMasterIdLst>
  <p:sldIdLst>
    <p:sldId id="256" r:id="rId2"/>
    <p:sldId id="263" r:id="rId3"/>
    <p:sldId id="262" r:id="rId4"/>
    <p:sldId id="259" r:id="rId5"/>
    <p:sldId id="260" r:id="rId6"/>
    <p:sldId id="261" r:id="rId7"/>
    <p:sldId id="264" r:id="rId8"/>
    <p:sldId id="265"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D9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9693" autoAdjust="0"/>
  </p:normalViewPr>
  <p:slideViewPr>
    <p:cSldViewPr snapToGrid="0">
      <p:cViewPr varScale="1">
        <p:scale>
          <a:sx n="65" d="100"/>
          <a:sy n="65" d="100"/>
        </p:scale>
        <p:origin x="1286"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35F030-6580-4E0A-9E79-281BFE605F71}"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ar"/>
        </a:p>
      </dgm:t>
    </dgm:pt>
    <dgm:pt modelId="{EC02F567-AB11-411E-93D0-C36446E9818E}">
      <dgm:prSet/>
      <dgm:spPr/>
      <dgm:t>
        <a:bodyPr/>
        <a:lstStyle/>
        <a:p>
          <a:pPr rtl="1"/>
          <a:r>
            <a:rPr lang="fa-IR" dirty="0"/>
            <a:t>بخش خدمات توسعه‌ای (DDS) قراردادهایی را با مراکز منطقه‌ای منعقد می‌کند که شامل اهداف عملکردی مشخص و قابل اندازه‌گیری است و این اهداف به‌صورت سالانه توسط مردم بررسی می‌شوند. مطابق با کد W&amp;I بخش </a:t>
          </a:r>
          <a:br>
            <a:rPr lang="en-US" dirty="0"/>
          </a:br>
          <a:r>
            <a:rPr lang="fa-IR" dirty="0"/>
            <a:t> (f)(1) 4629، مراکز منطقه‌ای موظف‌اند یک جلسه عمومی برگزار کنند و ما امروز خوشحالیم که این الزام را برآورده می‌کنیم.</a:t>
          </a:r>
          <a:endParaRPr lang="ar" dirty="0"/>
        </a:p>
      </dgm:t>
    </dgm:pt>
    <dgm:pt modelId="{4A0522E4-3440-42D6-BD81-CD74E1720ABC}" type="parTrans" cxnId="{86546302-019D-4A4D-BA94-AB77C8DB1C92}">
      <dgm:prSet/>
      <dgm:spPr/>
      <dgm:t>
        <a:bodyPr/>
        <a:lstStyle/>
        <a:p>
          <a:endParaRPr lang="ar"/>
        </a:p>
      </dgm:t>
    </dgm:pt>
    <dgm:pt modelId="{44DFD783-E0A9-4BB6-9905-A1646C518F46}" type="sibTrans" cxnId="{86546302-019D-4A4D-BA94-AB77C8DB1C92}">
      <dgm:prSet/>
      <dgm:spPr/>
      <dgm:t>
        <a:bodyPr/>
        <a:lstStyle/>
        <a:p>
          <a:endParaRPr lang="ar"/>
        </a:p>
      </dgm:t>
    </dgm:pt>
    <dgm:pt modelId="{BA5F340B-11AF-4210-84FF-5CB26996632B}" type="pres">
      <dgm:prSet presAssocID="{3335F030-6580-4E0A-9E79-281BFE605F71}" presName="hierChild1" presStyleCnt="0">
        <dgm:presLayoutVars>
          <dgm:chPref val="1"/>
          <dgm:dir/>
          <dgm:animOne val="branch"/>
          <dgm:animLvl val="lvl"/>
          <dgm:resizeHandles/>
        </dgm:presLayoutVars>
      </dgm:prSet>
      <dgm:spPr/>
    </dgm:pt>
    <dgm:pt modelId="{153C98FE-36D0-43BE-8FB9-56D628DC51D8}" type="pres">
      <dgm:prSet presAssocID="{EC02F567-AB11-411E-93D0-C36446E9818E}" presName="hierRoot1" presStyleCnt="0"/>
      <dgm:spPr/>
    </dgm:pt>
    <dgm:pt modelId="{8D5DBBFE-DC80-4EF8-A6A8-E3252CE27578}" type="pres">
      <dgm:prSet presAssocID="{EC02F567-AB11-411E-93D0-C36446E9818E}" presName="composite" presStyleCnt="0"/>
      <dgm:spPr/>
    </dgm:pt>
    <dgm:pt modelId="{2AD5B995-BC0D-4C45-8DB1-DE16C3C73A30}" type="pres">
      <dgm:prSet presAssocID="{EC02F567-AB11-411E-93D0-C36446E9818E}" presName="background" presStyleLbl="node0" presStyleIdx="0" presStyleCnt="1"/>
      <dgm:spPr/>
    </dgm:pt>
    <dgm:pt modelId="{0B77E5C1-9FE2-47C5-AFC3-CDB46B479869}" type="pres">
      <dgm:prSet presAssocID="{EC02F567-AB11-411E-93D0-C36446E9818E}" presName="text" presStyleLbl="fgAcc0" presStyleIdx="0" presStyleCnt="1">
        <dgm:presLayoutVars>
          <dgm:chPref val="3"/>
        </dgm:presLayoutVars>
      </dgm:prSet>
      <dgm:spPr/>
    </dgm:pt>
    <dgm:pt modelId="{5F9E3877-06BF-4299-922D-67DD797774F4}" type="pres">
      <dgm:prSet presAssocID="{EC02F567-AB11-411E-93D0-C36446E9818E}" presName="hierChild2" presStyleCnt="0"/>
      <dgm:spPr/>
    </dgm:pt>
  </dgm:ptLst>
  <dgm:cxnLst>
    <dgm:cxn modelId="{86546302-019D-4A4D-BA94-AB77C8DB1C92}" srcId="{3335F030-6580-4E0A-9E79-281BFE605F71}" destId="{EC02F567-AB11-411E-93D0-C36446E9818E}" srcOrd="0" destOrd="0" parTransId="{4A0522E4-3440-42D6-BD81-CD74E1720ABC}" sibTransId="{44DFD783-E0A9-4BB6-9905-A1646C518F46}"/>
    <dgm:cxn modelId="{69112AED-EB7C-43B3-943E-87B021AD179D}" type="presOf" srcId="{EC02F567-AB11-411E-93D0-C36446E9818E}" destId="{0B77E5C1-9FE2-47C5-AFC3-CDB46B479869}" srcOrd="0" destOrd="0" presId="urn:microsoft.com/office/officeart/2005/8/layout/hierarchy1"/>
    <dgm:cxn modelId="{DA7E40FC-2659-49B4-ACC1-49DDDC24F94A}" type="presOf" srcId="{3335F030-6580-4E0A-9E79-281BFE605F71}" destId="{BA5F340B-11AF-4210-84FF-5CB26996632B}" srcOrd="0" destOrd="0" presId="urn:microsoft.com/office/officeart/2005/8/layout/hierarchy1"/>
    <dgm:cxn modelId="{AF61D9FC-989D-4F1E-B242-D1370C6C820D}" type="presParOf" srcId="{BA5F340B-11AF-4210-84FF-5CB26996632B}" destId="{153C98FE-36D0-43BE-8FB9-56D628DC51D8}" srcOrd="0" destOrd="0" presId="urn:microsoft.com/office/officeart/2005/8/layout/hierarchy1"/>
    <dgm:cxn modelId="{C98E7E6E-7D47-4727-AC9C-7163E45E9ED6}" type="presParOf" srcId="{153C98FE-36D0-43BE-8FB9-56D628DC51D8}" destId="{8D5DBBFE-DC80-4EF8-A6A8-E3252CE27578}" srcOrd="0" destOrd="0" presId="urn:microsoft.com/office/officeart/2005/8/layout/hierarchy1"/>
    <dgm:cxn modelId="{B81F9A3E-A956-474F-912B-46150602F322}" type="presParOf" srcId="{8D5DBBFE-DC80-4EF8-A6A8-E3252CE27578}" destId="{2AD5B995-BC0D-4C45-8DB1-DE16C3C73A30}" srcOrd="0" destOrd="0" presId="urn:microsoft.com/office/officeart/2005/8/layout/hierarchy1"/>
    <dgm:cxn modelId="{1A465B67-51E7-4320-89F1-A529480083EC}" type="presParOf" srcId="{8D5DBBFE-DC80-4EF8-A6A8-E3252CE27578}" destId="{0B77E5C1-9FE2-47C5-AFC3-CDB46B479869}" srcOrd="1" destOrd="0" presId="urn:microsoft.com/office/officeart/2005/8/layout/hierarchy1"/>
    <dgm:cxn modelId="{D55BC671-677A-42B8-8A33-7B49B47C44AA}" type="presParOf" srcId="{153C98FE-36D0-43BE-8FB9-56D628DC51D8}" destId="{5F9E3877-06BF-4299-922D-67DD797774F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D5B995-BC0D-4C45-8DB1-DE16C3C73A30}">
      <dsp:nvSpPr>
        <dsp:cNvPr id="0" name=""/>
        <dsp:cNvSpPr/>
      </dsp:nvSpPr>
      <dsp:spPr>
        <a:xfrm>
          <a:off x="1505807" y="3168"/>
          <a:ext cx="7842796" cy="4980175"/>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77E5C1-9FE2-47C5-AFC3-CDB46B479869}">
      <dsp:nvSpPr>
        <dsp:cNvPr id="0" name=""/>
        <dsp:cNvSpPr/>
      </dsp:nvSpPr>
      <dsp:spPr>
        <a:xfrm>
          <a:off x="2377229" y="831018"/>
          <a:ext cx="7842796" cy="4980175"/>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marL="0" lvl="0" indent="0" algn="ctr" defTabSz="1644650" rtl="1">
            <a:lnSpc>
              <a:spcPct val="90000"/>
            </a:lnSpc>
            <a:spcBef>
              <a:spcPct val="0"/>
            </a:spcBef>
            <a:spcAft>
              <a:spcPct val="35000"/>
            </a:spcAft>
            <a:buNone/>
          </a:pPr>
          <a:r>
            <a:rPr lang="fa-IR" sz="3700" kern="1200" dirty="0"/>
            <a:t>بخش خدمات توسعه‌ای (DDS) قراردادهایی را با مراکز منطقه‌ای منعقد می‌کند که شامل اهداف عملکردی مشخص و قابل اندازه‌گیری است و این اهداف به‌صورت سالانه توسط مردم بررسی می‌شوند. مطابق با کد W&amp;I بخش </a:t>
          </a:r>
          <a:br>
            <a:rPr lang="en-US" sz="3700" kern="1200" dirty="0"/>
          </a:br>
          <a:r>
            <a:rPr lang="fa-IR" sz="3700" kern="1200" dirty="0"/>
            <a:t> (f)(1) 4629، مراکز منطقه‌ای موظف‌اند یک جلسه عمومی برگزار کنند و ما امروز خوشحالیم که این الزام را برآورده می‌کنیم.</a:t>
          </a:r>
          <a:endParaRPr lang="ar" sz="3700" kern="1200" dirty="0"/>
        </a:p>
      </dsp:txBody>
      <dsp:txXfrm>
        <a:off x="2523093" y="976882"/>
        <a:ext cx="7551068" cy="46884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60D1E8-D813-4C64-A2EB-83672CDD71AC}" type="datetimeFigureOut">
              <a:rPr lang="en-US" smtClean="0"/>
              <a:t>10/18/2024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BCD591-A783-4333-B64B-30DBD2987FB9}" type="slidenum">
              <a:rPr lang="en-US" smtClean="0"/>
              <a:t>‹#›</a:t>
            </a:fld>
            <a:endParaRPr lang="en-US"/>
          </a:p>
        </p:txBody>
      </p:sp>
    </p:spTree>
    <p:extLst>
      <p:ext uri="{BB962C8B-B14F-4D97-AF65-F5344CB8AC3E}">
        <p14:creationId xmlns:p14="http://schemas.microsoft.com/office/powerpoint/2010/main" val="3147892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1"/>
            <a:r>
              <a:rPr lang="fa-IR" dirty="0"/>
              <a:t>خوش آمدگویی و معرفی</a:t>
            </a:r>
          </a:p>
        </p:txBody>
      </p:sp>
      <p:sp>
        <p:nvSpPr>
          <p:cNvPr id="4" name="Slide Number Placeholder 3"/>
          <p:cNvSpPr>
            <a:spLocks noGrp="1"/>
          </p:cNvSpPr>
          <p:nvPr>
            <p:ph type="sldNum" sz="quarter" idx="5"/>
          </p:nvPr>
        </p:nvSpPr>
        <p:spPr/>
        <p:txBody>
          <a:bodyPr/>
          <a:lstStyle/>
          <a:p>
            <a:fld id="{BEBCD591-A783-4333-B64B-30DBD2987FB9}" type="slidenum">
              <a:rPr lang="en-US" smtClean="0"/>
              <a:t>1</a:t>
            </a:fld>
            <a:endParaRPr lang="ar"/>
          </a:p>
        </p:txBody>
      </p:sp>
    </p:spTree>
    <p:extLst>
      <p:ext uri="{BB962C8B-B14F-4D97-AF65-F5344CB8AC3E}">
        <p14:creationId xmlns:p14="http://schemas.microsoft.com/office/powerpoint/2010/main" val="3720715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1"/>
            <a:r>
              <a:rPr lang="fa-IR" dirty="0"/>
              <a:t>امروز ما اطلاعات جمعیتی، اشتغال و خرید خدمات مربوط به پایان سال‌های 2022 و 2024 را در ارتباط با ارتقای دسترسی به خدمات و برابری ارائه و مقایسه خواهیم کرد. داده‌ها در وب‌سایت مرکز منطقه‌ای آلتا کالیفرنیا (ACRC) منتشر شده است. اگر می‌خواهید در طول جلسه به آن دسترسی داشته باشید، روی لینک دوم کلیک کنید.</a:t>
            </a:r>
          </a:p>
        </p:txBody>
      </p:sp>
      <p:sp>
        <p:nvSpPr>
          <p:cNvPr id="4" name="Slide Number Placeholder 3"/>
          <p:cNvSpPr>
            <a:spLocks noGrp="1"/>
          </p:cNvSpPr>
          <p:nvPr>
            <p:ph type="sldNum" sz="quarter" idx="5"/>
          </p:nvPr>
        </p:nvSpPr>
        <p:spPr/>
        <p:txBody>
          <a:bodyPr/>
          <a:lstStyle/>
          <a:p>
            <a:fld id="{BEBCD591-A783-4333-B64B-30DBD2987FB9}" type="slidenum">
              <a:rPr lang="en-US" smtClean="0"/>
              <a:t>2</a:t>
            </a:fld>
            <a:endParaRPr lang="ar"/>
          </a:p>
        </p:txBody>
      </p:sp>
    </p:spTree>
    <p:extLst>
      <p:ext uri="{BB962C8B-B14F-4D97-AF65-F5344CB8AC3E}">
        <p14:creationId xmlns:p14="http://schemas.microsoft.com/office/powerpoint/2010/main" val="619511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lang="fa-IR" dirty="0"/>
              <a:t>ما به نظرات شما ارزش قائل هستیم و به آن اعتماد می‌کنیم!  قراردادهای ارزیابی عملکرد سالانه به منظور کمک به مشتریان در دستیابی به کیفیت زندگی بهتر، تحقق پیشرفت معنادار فراتر از خطوط پایه فعلی و توسعه خدمات و پشتیبانی برای برآورده کردن نیازهای مشتریان طراحی شده‌اند. </a:t>
            </a:r>
          </a:p>
          <a:p>
            <a:endParaRPr lang="fa-IR" dirty="0"/>
          </a:p>
        </p:txBody>
      </p:sp>
      <p:sp>
        <p:nvSpPr>
          <p:cNvPr id="4" name="Slide Number Placeholder 3"/>
          <p:cNvSpPr>
            <a:spLocks noGrp="1"/>
          </p:cNvSpPr>
          <p:nvPr>
            <p:ph type="sldNum" sz="quarter" idx="5"/>
          </p:nvPr>
        </p:nvSpPr>
        <p:spPr/>
        <p:txBody>
          <a:bodyPr/>
          <a:lstStyle/>
          <a:p>
            <a:fld id="{BEBCD591-A783-4333-B64B-30DBD2987FB9}" type="slidenum">
              <a:rPr lang="en-US" smtClean="0"/>
              <a:t>3</a:t>
            </a:fld>
            <a:endParaRPr lang="ar"/>
          </a:p>
        </p:txBody>
      </p:sp>
    </p:spTree>
    <p:extLst>
      <p:ext uri="{BB962C8B-B14F-4D97-AF65-F5344CB8AC3E}">
        <p14:creationId xmlns:p14="http://schemas.microsoft.com/office/powerpoint/2010/main" val="2391121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BCD591-A783-4333-B64B-30DBD2987FB9}" type="slidenum">
              <a:rPr lang="en-US" smtClean="0"/>
              <a:t>4</a:t>
            </a:fld>
            <a:endParaRPr lang="en-US"/>
          </a:p>
        </p:txBody>
      </p:sp>
    </p:spTree>
    <p:extLst>
      <p:ext uri="{BB962C8B-B14F-4D97-AF65-F5344CB8AC3E}">
        <p14:creationId xmlns:p14="http://schemas.microsoft.com/office/powerpoint/2010/main" val="3692349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r" rtl="1">
              <a:lnSpc>
                <a:spcPct val="107000"/>
              </a:lnSpc>
              <a:spcBef>
                <a:spcPts val="0"/>
              </a:spcBef>
              <a:spcAft>
                <a:spcPts val="0"/>
              </a:spcAft>
              <a:buFont typeface="Symbol" panose="05050102010706020507" pitchFamily="18" charset="2"/>
              <a:buChar char=""/>
            </a:pPr>
            <a:r>
              <a:rPr lang="fa-IR" dirty="0"/>
              <a:t>در مرکز منطقه‌ای آلتا کالیفرنیا (ACRC)، ما می‌خواهیم هر سال پیشرفت کنیم، بهتر از میانگین ایالتی عمل کنیم و استانداردهای (DDS) را برآورده کرده یا از آن فراتر برویم. همانطور که در این گزارش مشاهده می‌کنید، مرکز منطقه‌ای آلتا کالیفرنیا (ACRC) از آخرین دوره گزارش‌دهی به خوبی عمل کرده است. </a:t>
            </a:r>
          </a:p>
          <a:p>
            <a:pPr marL="342900" marR="0" lvl="0" indent="-342900" algn="r">
              <a:lnSpc>
                <a:spcPct val="107000"/>
              </a:lnSpc>
              <a:spcBef>
                <a:spcPts val="0"/>
              </a:spcBef>
              <a:spcAft>
                <a:spcPts val="0"/>
              </a:spcAft>
              <a:buFont typeface="Symbol" panose="05050102010706020507" pitchFamily="18" charset="2"/>
              <a:buChar char=""/>
            </a:pPr>
            <a:endParaRPr lang="fa-IR" dirty="0"/>
          </a:p>
          <a:p>
            <a:pPr marL="342900" marR="0" lvl="0" indent="-342900" algn="r" rtl="1">
              <a:lnSpc>
                <a:spcPct val="107000"/>
              </a:lnSpc>
              <a:spcBef>
                <a:spcPts val="0"/>
              </a:spcBef>
              <a:spcAft>
                <a:spcPts val="0"/>
              </a:spcAft>
              <a:buFont typeface="Symbol" panose="05050102010706020507" pitchFamily="18" charset="2"/>
              <a:buChar char=""/>
            </a:pPr>
            <a:r>
              <a:rPr lang="fa-IR" dirty="0"/>
              <a:t>از سال 2022 ، مشتریان کمتری در یک مرکزتوسعه زندگی می‌کنند و کودکان و بزرگسالان بیشتری با خانواده‌های خود در خانه زندگی می‌کنند. ما هنوز باید تعداد مراجعین ساکن در مراکز توسعه را کاهش دهیم تا به میانگین ایالتی برسیم.</a:t>
            </a:r>
          </a:p>
          <a:p>
            <a:pPr marL="0" marR="0" lvl="0" indent="0" algn="r">
              <a:lnSpc>
                <a:spcPct val="107000"/>
              </a:lnSpc>
              <a:spcBef>
                <a:spcPts val="0"/>
              </a:spcBef>
              <a:spcAft>
                <a:spcPts val="0"/>
              </a:spcAft>
              <a:buFont typeface="Symbol" panose="05050102010706020507" pitchFamily="18" charset="2"/>
              <a:buNone/>
            </a:pPr>
            <a:endParaRPr lang="fa-IR" dirty="0"/>
          </a:p>
          <a:p>
            <a:pPr marL="171450" marR="0" lvl="0" indent="-171450" algn="r" rtl="1">
              <a:lnSpc>
                <a:spcPct val="107000"/>
              </a:lnSpc>
              <a:spcBef>
                <a:spcPts val="0"/>
              </a:spcBef>
              <a:spcAft>
                <a:spcPts val="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مرکز توسعه: مرکز منطقه‌ای آلتا کالیفرنیا (ACRC) به توسعه منابع در جامعه (طرح CPP یا CRDP) برای مشتریان انتقالی که نیاز به حمایت‌های تخصصی مانند پشتیبانی‌های پزشکی، رفتاری و پزشکی قانونی دارند، ادامه می‌دهد. شش خانه جدید (EBCH، CCH، ARFPSHN) در حال توسعه هستند.  Jordan Eller (تعداد مراجعینی که از پرستاری طولانی‌مدت به محل کار در جامعه منتقل شده‌اند)</a:t>
            </a:r>
          </a:p>
          <a:p>
            <a:pPr marL="0" marR="0" lvl="0" indent="0" algn="r">
              <a:lnSpc>
                <a:spcPct val="107000"/>
              </a:lnSpc>
              <a:spcBef>
                <a:spcPts val="0"/>
              </a:spcBef>
              <a:spcAft>
                <a:spcPts val="0"/>
              </a:spcAft>
              <a:buFont typeface="Courier New" panose="02070309020205020404" pitchFamily="49" charset="0"/>
              <a:buNone/>
            </a:pPr>
            <a:endParaRPr lang="fa-IR" sz="1200" kern="100" dirty="0">
              <a:effectLst/>
              <a:latin typeface="Arial" panose="020B0604020202020204" pitchFamily="34" charset="0"/>
              <a:ea typeface="Aptos" panose="020B0004020202020204" pitchFamily="34" charset="0"/>
              <a:cs typeface="Times New Roman" panose="02020603050405020304" pitchFamily="18" charset="0"/>
            </a:endParaRPr>
          </a:p>
          <a:p>
            <a:pPr marL="0" marR="0" lvl="0" indent="0" algn="r" defTabSz="914400" rtl="1" eaLnBrk="1" fontAlgn="auto" latinLnBrk="0" hangingPunct="1">
              <a:lnSpc>
                <a:spcPct val="107000"/>
              </a:lnSpc>
              <a:spcBef>
                <a:spcPts val="0"/>
              </a:spcBef>
              <a:spcAft>
                <a:spcPts val="0"/>
              </a:spcAft>
              <a:buClrTx/>
              <a:buSzTx/>
              <a:buFont typeface="Symbol" panose="05050102010706020507" pitchFamily="18" charset="2"/>
              <a:buNone/>
              <a:tabLst/>
              <a:defRPr/>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از سال 2022</a:t>
            </a:r>
            <a:r>
              <a:rPr lang="fa-IR" sz="1100" dirty="0"/>
              <a:t> ، کودکان و بزرگسالان بیشتری با خانواده‌های خود در خانه زندگی می‌کنند.</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gn="r" rtl="1">
              <a:lnSpc>
                <a:spcPct val="107000"/>
              </a:lnSpc>
              <a:spcBef>
                <a:spcPts val="0"/>
              </a:spcBef>
              <a:spcAft>
                <a:spcPts val="0"/>
              </a:spcAft>
              <a:buFont typeface="Symbol" panose="05050102010706020507" pitchFamily="18" charset="2"/>
              <a:buChar char=""/>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مرکز منطقه‌ای آلتا کالیفرنیا (ACRC) بر ارائه خدمات در خانه خانواده با هدف نگه‌داشتن مشتریان خود در خانه با خانواده‌ها متمرکز است، اگر این انتخاب آن‌ها باشد.</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gn="r" rtl="1">
              <a:lnSpc>
                <a:spcPct val="107000"/>
              </a:lnSpc>
              <a:spcBef>
                <a:spcPts val="0"/>
              </a:spcBef>
              <a:spcAft>
                <a:spcPts val="0"/>
              </a:spcAft>
              <a:buFont typeface="Symbol" panose="05050102010706020507" pitchFamily="18" charset="2"/>
              <a:buChar char=""/>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برای کودکان، ابتکارات فعلی و در حال انجام به منظور حمایت عبارتند از:</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gn="r" rtl="1">
              <a:lnSpc>
                <a:spcPct val="107000"/>
              </a:lnSpc>
              <a:spcBef>
                <a:spcPts val="0"/>
              </a:spcBef>
              <a:spcAft>
                <a:spcPts val="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برنامه‌ریزی شخص‌محور</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gn="r" rtl="1">
              <a:lnSpc>
                <a:spcPct val="107000"/>
              </a:lnSpc>
              <a:spcBef>
                <a:spcPts val="0"/>
              </a:spcBef>
              <a:spcAft>
                <a:spcPts val="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برنامه‌ریزی هماهنگ آینده</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gn="r" rtl="1">
              <a:lnSpc>
                <a:spcPct val="107000"/>
              </a:lnSpc>
              <a:spcBef>
                <a:spcPts val="0"/>
              </a:spcBef>
              <a:spcAft>
                <a:spcPts val="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مداخله در بحران</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gn="r" rtl="1">
              <a:lnSpc>
                <a:spcPct val="107000"/>
              </a:lnSpc>
              <a:spcBef>
                <a:spcPts val="0"/>
              </a:spcBef>
              <a:spcAft>
                <a:spcPts val="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خدمات رفتاری</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gn="r" rtl="1">
              <a:lnSpc>
                <a:spcPct val="107000"/>
              </a:lnSpc>
              <a:spcBef>
                <a:spcPts val="0"/>
              </a:spcBef>
              <a:spcAft>
                <a:spcPts val="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همکاری درآموزش</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gn="r" rtl="1">
              <a:lnSpc>
                <a:spcPct val="107000"/>
              </a:lnSpc>
              <a:spcBef>
                <a:spcPts val="0"/>
              </a:spcBef>
              <a:spcAft>
                <a:spcPts val="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مشارکت با طرح‌های مراقبت مدیریت شده Medi-Cal</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gn="r" rtl="1">
              <a:lnSpc>
                <a:spcPct val="107000"/>
              </a:lnSpc>
              <a:spcBef>
                <a:spcPts val="0"/>
              </a:spcBef>
              <a:spcAft>
                <a:spcPts val="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رفاه کودکان – کار AB2083</a:t>
            </a:r>
          </a:p>
          <a:p>
            <a:pPr marL="457200" marR="0" lvl="1" indent="0" algn="r">
              <a:lnSpc>
                <a:spcPct val="107000"/>
              </a:lnSpc>
              <a:spcBef>
                <a:spcPts val="0"/>
              </a:spcBef>
              <a:spcAft>
                <a:spcPts val="0"/>
              </a:spcAft>
              <a:buFontTx/>
              <a:buNone/>
            </a:pPr>
            <a:endParaRPr lang="fa-IR" sz="1200" kern="100" dirty="0">
              <a:effectLst/>
              <a:latin typeface="Arial" panose="020B0604020202020204" pitchFamily="34" charset="0"/>
              <a:ea typeface="Aptos" panose="020B0004020202020204" pitchFamily="34" charset="0"/>
              <a:cs typeface="Times New Roman" panose="02020603050405020304" pitchFamily="18" charset="0"/>
            </a:endParaRPr>
          </a:p>
          <a:p>
            <a:pPr marL="628650" marR="0" lvl="1" indent="-171450" algn="r" rtl="1">
              <a:lnSpc>
                <a:spcPct val="107000"/>
              </a:lnSpc>
              <a:spcBef>
                <a:spcPts val="0"/>
              </a:spcBef>
              <a:spcAft>
                <a:spcPts val="0"/>
              </a:spcAft>
              <a:buFont typeface="Arial" panose="020B0604020202020204" pitchFamily="34" charset="0"/>
              <a:buChar char="•"/>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از سال 2022</a:t>
            </a:r>
            <a:r>
              <a:rPr lang="fa-IR" dirty="0"/>
              <a:t>، تعداد کمتری از کودکان و بزرگسالان در مراکز بزرگ زندگی می‌کنند. </a:t>
            </a:r>
          </a:p>
          <a:p>
            <a:pPr marL="457200" marR="0" lvl="1" indent="0" algn="r" defTabSz="914400" rtl="1" eaLnBrk="1" fontAlgn="auto" latinLnBrk="0" hangingPunct="1">
              <a:lnSpc>
                <a:spcPct val="107000"/>
              </a:lnSpc>
              <a:spcBef>
                <a:spcPts val="0"/>
              </a:spcBef>
              <a:spcAft>
                <a:spcPts val="0"/>
              </a:spcAft>
              <a:buClrTx/>
              <a:buSzTx/>
              <a:buFontTx/>
              <a:buNone/>
              <a:tabLst/>
              <a:defRPr/>
            </a:pPr>
            <a:r>
              <a:rPr lang="fa-IR" sz="1200" kern="100" dirty="0">
                <a:effectLst/>
                <a:highlight>
                  <a:srgbClr val="FFFF00"/>
                </a:highlight>
                <a:latin typeface="Arial" panose="020B0604020202020204" pitchFamily="34" charset="0"/>
                <a:ea typeface="Aptos" panose="020B0004020202020204" pitchFamily="34" charset="0"/>
                <a:cs typeface="Times New Roman" panose="02020603050405020304" pitchFamily="18" charset="0"/>
              </a:rPr>
              <a:t>مرکز منطقه‌ای آلتا کالیفرنیا (ACRC) یک کودک دارد که در مراکز بزرگ (6+) زندگی می‌کند.</a:t>
            </a:r>
          </a:p>
          <a:p>
            <a:pPr marL="628650" marR="0" lvl="1" indent="-171450" algn="r" defTabSz="914400" rtl="1" eaLnBrk="1" fontAlgn="auto" latinLnBrk="0" hangingPunct="1">
              <a:lnSpc>
                <a:spcPct val="107000"/>
              </a:lnSpc>
              <a:spcBef>
                <a:spcPts val="0"/>
              </a:spcBef>
              <a:spcAft>
                <a:spcPts val="0"/>
              </a:spcAft>
              <a:buClrTx/>
              <a:buSzTx/>
              <a:buFont typeface="Courier New" panose="02070309020205020404" pitchFamily="49" charset="0"/>
              <a:buChar char="o"/>
              <a:tabLst/>
              <a:defRPr/>
            </a:pPr>
            <a:r>
              <a:rPr lang="fa-IR" sz="1200" kern="100" dirty="0">
                <a:effectLst/>
                <a:highlight>
                  <a:srgbClr val="FFFF00"/>
                </a:highlight>
                <a:latin typeface="Arial" panose="020B0604020202020204" pitchFamily="34" charset="0"/>
                <a:ea typeface="Aptos" panose="020B0004020202020204" pitchFamily="34" charset="0"/>
                <a:cs typeface="Times New Roman" panose="02020603050405020304" pitchFamily="18" charset="0"/>
              </a:rPr>
              <a:t>GHFPSHN جدید</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lvl="1" indent="0" algn="r">
              <a:lnSpc>
                <a:spcPct val="107000"/>
              </a:lnSpc>
              <a:spcBef>
                <a:spcPts val="0"/>
              </a:spcBef>
              <a:spcAft>
                <a:spcPts val="0"/>
              </a:spcAft>
              <a:buFont typeface="Wingdings" panose="05000000000000000000" pitchFamily="2" charset="2"/>
              <a:buNone/>
            </a:pPr>
            <a:endParaRPr lang="fa-IR" sz="1200" kern="100" dirty="0">
              <a:effectLst/>
              <a:latin typeface="Arial" panose="020B0604020202020204" pitchFamily="34" charset="0"/>
              <a:ea typeface="Aptos" panose="020B0004020202020204" pitchFamily="34" charset="0"/>
              <a:cs typeface="Times New Roman" panose="02020603050405020304" pitchFamily="18" charset="0"/>
            </a:endParaRPr>
          </a:p>
          <a:p>
            <a:pPr marL="628650" marR="0" lvl="1" indent="-171450" algn="r" rtl="1">
              <a:lnSpc>
                <a:spcPct val="107000"/>
              </a:lnSpc>
              <a:spcBef>
                <a:spcPts val="0"/>
              </a:spcBef>
              <a:spcAft>
                <a:spcPts val="0"/>
              </a:spcAft>
              <a:buFont typeface="Arial" panose="020B0604020202020204" pitchFamily="34" charset="0"/>
              <a:buChar char="•"/>
            </a:pPr>
            <a:r>
              <a:rPr lang="fa-IR" sz="1100" kern="100" dirty="0">
                <a:effectLst/>
                <a:latin typeface="Aptos" panose="020B0004020202020204" pitchFamily="34" charset="0"/>
                <a:ea typeface="Aptos" panose="020B0004020202020204" pitchFamily="34" charset="0"/>
                <a:cs typeface="Times New Roman" panose="02020603050405020304" pitchFamily="18" charset="0"/>
              </a:rPr>
              <a:t>از سال 2022 بزرگسالان کمتری در مراکز بزرگ زندگی می کنند. چند نفر داریم؟</a:t>
            </a:r>
          </a:p>
          <a:p>
            <a:pPr marL="342900" marR="0" lvl="0" indent="-342900" algn="r" rtl="1">
              <a:lnSpc>
                <a:spcPct val="107000"/>
              </a:lnSpc>
              <a:spcBef>
                <a:spcPts val="0"/>
              </a:spcBef>
              <a:spcAft>
                <a:spcPts val="0"/>
              </a:spcAft>
              <a:buFont typeface="Symbol" panose="05050102010706020507" pitchFamily="18" charset="2"/>
              <a:buChar char=""/>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ابتکارات فعلی و در حال انجام برای حمایت</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gn="r" rtl="1">
              <a:lnSpc>
                <a:spcPct val="107000"/>
              </a:lnSpc>
              <a:spcBef>
                <a:spcPts val="0"/>
              </a:spcBef>
              <a:spcAft>
                <a:spcPts val="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برنامه‌ریزی شخص‌محور</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gn="r" rtl="1">
              <a:lnSpc>
                <a:spcPct val="107000"/>
              </a:lnSpc>
              <a:spcBef>
                <a:spcPts val="0"/>
              </a:spcBef>
              <a:spcAft>
                <a:spcPts val="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طرح آزمایشی فناوری</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gn="r" rtl="1">
              <a:lnSpc>
                <a:spcPct val="107000"/>
              </a:lnSpc>
              <a:spcBef>
                <a:spcPts val="0"/>
              </a:spcBef>
              <a:spcAft>
                <a:spcPts val="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خدمات دسترسی به مسکن</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gn="r" rtl="1">
              <a:lnSpc>
                <a:spcPct val="107000"/>
              </a:lnSpc>
              <a:spcBef>
                <a:spcPts val="0"/>
              </a:spcBef>
              <a:spcAft>
                <a:spcPts val="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برنامه‌ریزی هماهنگ آینده</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gn="r" rtl="1">
              <a:lnSpc>
                <a:spcPct val="107000"/>
              </a:lnSpc>
              <a:spcBef>
                <a:spcPts val="0"/>
              </a:spcBef>
              <a:spcAft>
                <a:spcPts val="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زندگی پشتیبانی شده </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gn="r" rtl="1">
              <a:lnSpc>
                <a:spcPct val="107000"/>
              </a:lnSpc>
              <a:spcBef>
                <a:spcPts val="0"/>
              </a:spcBef>
              <a:spcAft>
                <a:spcPts val="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خدمات مداخله در بحران</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gn="r" rtl="1">
              <a:lnSpc>
                <a:spcPct val="107000"/>
              </a:lnSpc>
              <a:spcBef>
                <a:spcPts val="0"/>
              </a:spcBef>
              <a:spcAft>
                <a:spcPts val="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خدمات رفتاری</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gn="r" rtl="1">
              <a:lnSpc>
                <a:spcPct val="107000"/>
              </a:lnSpc>
              <a:spcBef>
                <a:spcPts val="0"/>
              </a:spcBef>
              <a:spcAft>
                <a:spcPts val="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پشتیبانی هماهنگ خانواده برای کار با مشتری و والدین (توضیح دهید که برای کاهش بار خانواده‌ها و کمک به توسعه، برنامه ریزی و ارتباط با منابع عمومی طراحی شده است</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gn="r" rtl="1">
              <a:lnSpc>
                <a:spcPct val="107000"/>
              </a:lnSpc>
              <a:spcBef>
                <a:spcPts val="0"/>
              </a:spcBef>
              <a:spcAft>
                <a:spcPts val="80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مشارکت با طرح‌های مراقبت مدیریت شده Medi-Cal</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r" rtl="1">
              <a:lnSpc>
                <a:spcPct val="107000"/>
              </a:lnSpc>
              <a:spcBef>
                <a:spcPts val="0"/>
              </a:spcBef>
              <a:spcAft>
                <a:spcPts val="800"/>
              </a:spcAft>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ابتکارات برای مشتریان سالخورده </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gn="r" rtl="1">
              <a:lnSpc>
                <a:spcPct val="107000"/>
              </a:lnSpc>
              <a:spcBef>
                <a:spcPts val="0"/>
              </a:spcBef>
              <a:spcAft>
                <a:spcPts val="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برنامه‌ریزی مراقبت‌های پیشرفته</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gn="r" rtl="1">
              <a:lnSpc>
                <a:spcPct val="107000"/>
              </a:lnSpc>
              <a:spcBef>
                <a:spcPts val="0"/>
              </a:spcBef>
              <a:spcAft>
                <a:spcPts val="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مشارکت DSP</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gn="r" rtl="1">
              <a:lnSpc>
                <a:spcPct val="107000"/>
              </a:lnSpc>
              <a:spcBef>
                <a:spcPts val="0"/>
              </a:spcBef>
              <a:spcAft>
                <a:spcPts val="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تعامل با ذینفعان جامعه</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gn="r" rtl="1">
              <a:lnSpc>
                <a:spcPct val="107000"/>
              </a:lnSpc>
              <a:spcBef>
                <a:spcPts val="0"/>
              </a:spcBef>
              <a:spcAft>
                <a:spcPts val="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اتحادیه مسکن معلولان</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gn="r" rtl="1">
              <a:lnSpc>
                <a:spcPct val="107000"/>
              </a:lnSpc>
              <a:spcBef>
                <a:spcPts val="0"/>
              </a:spcBef>
              <a:spcAft>
                <a:spcPts val="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آژانس‌های AAA</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gn="r" rtl="1">
              <a:lnSpc>
                <a:spcPct val="107000"/>
              </a:lnSpc>
              <a:spcBef>
                <a:spcPts val="0"/>
              </a:spcBef>
              <a:spcAft>
                <a:spcPts val="800"/>
              </a:spcAft>
              <a:buFont typeface="Courier New" panose="02070309020205020404" pitchFamily="49" charset="0"/>
              <a:buChar char="o"/>
            </a:pPr>
            <a:r>
              <a:rPr lang="fa-IR" sz="1200" kern="100" dirty="0">
                <a:effectLst/>
                <a:latin typeface="Arial" panose="020B0604020202020204" pitchFamily="34" charset="0"/>
                <a:ea typeface="Aptos" panose="020B0004020202020204" pitchFamily="34" charset="0"/>
                <a:cs typeface="Times New Roman" panose="02020603050405020304" pitchFamily="18" charset="0"/>
              </a:rPr>
              <a:t>توسعه‌دهندگان مسکن</a:t>
            </a:r>
            <a:endParaRPr lang="fa-IR" sz="1100" kern="100" dirty="0">
              <a:effectLst/>
              <a:latin typeface="Aptos" panose="020B0004020202020204" pitchFamily="34" charset="0"/>
              <a:ea typeface="Aptos" panose="020B0004020202020204" pitchFamily="34" charset="0"/>
              <a:cs typeface="Times New Roman" panose="02020603050405020304" pitchFamily="18" charset="0"/>
            </a:endParaRPr>
          </a:p>
          <a:p>
            <a:pPr algn="r"/>
            <a:endParaRPr lang="fa-IR" dirty="0"/>
          </a:p>
        </p:txBody>
      </p:sp>
      <p:sp>
        <p:nvSpPr>
          <p:cNvPr id="4" name="Slide Number Placeholder 3"/>
          <p:cNvSpPr>
            <a:spLocks noGrp="1"/>
          </p:cNvSpPr>
          <p:nvPr>
            <p:ph type="sldNum" sz="quarter" idx="5"/>
          </p:nvPr>
        </p:nvSpPr>
        <p:spPr/>
        <p:txBody>
          <a:bodyPr/>
          <a:lstStyle/>
          <a:p>
            <a:fld id="{BEBCD591-A783-4333-B64B-30DBD2987FB9}" type="slidenum">
              <a:rPr lang="en-US" smtClean="0"/>
              <a:t>5</a:t>
            </a:fld>
            <a:endParaRPr lang="ar"/>
          </a:p>
        </p:txBody>
      </p:sp>
    </p:spTree>
    <p:extLst>
      <p:ext uri="{BB962C8B-B14F-4D97-AF65-F5344CB8AC3E}">
        <p14:creationId xmlns:p14="http://schemas.microsoft.com/office/powerpoint/2010/main" val="4262539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r" rtl="1">
              <a:spcBef>
                <a:spcPts val="0"/>
              </a:spcBef>
              <a:spcAft>
                <a:spcPts val="0"/>
              </a:spcAft>
            </a:pPr>
            <a:r>
              <a:rPr lang="fa-IR" sz="1800" i="0" spc="-5" dirty="0">
                <a:effectLst/>
                <a:latin typeface="Arial" panose="020B0604020202020204" pitchFamily="34" charset="0"/>
                <a:ea typeface="Times New Roman" panose="02020603050405020304" pitchFamily="18" charset="0"/>
              </a:rPr>
              <a:t>در بررسی تفکیک درصدها، مشاهده خواهید کرد که هیچ افزایش یا کاهش قابل توجهی در داده‌های ارائه شده وجود ندارد.  اگرچه در حال حاضر هیچ افزایش یا کاهش قابل توجهی وجود ندارد، ACRC به طور مداوم از تلاش‌های ما برای کاهش نابرابری، افزایش دسترسی و بهبود عدالت از طریق اقدامات زیر حمایت می‌کند:</a:t>
            </a:r>
            <a:endParaRPr lang="fa-IR" sz="1800" i="0" dirty="0">
              <a:effectLst/>
              <a:latin typeface="Times New Roman" panose="02020603050405020304" pitchFamily="18" charset="0"/>
              <a:ea typeface="Times New Roman" panose="02020603050405020304" pitchFamily="18" charset="0"/>
            </a:endParaRPr>
          </a:p>
          <a:p>
            <a:pPr marL="0" marR="0" algn="r">
              <a:spcBef>
                <a:spcPts val="0"/>
              </a:spcBef>
              <a:spcAft>
                <a:spcPts val="0"/>
              </a:spcAft>
            </a:pPr>
            <a:r>
              <a:rPr lang="fa-IR" sz="1800" i="1" spc="-5" dirty="0">
                <a:effectLst/>
                <a:latin typeface="Arial" panose="020B0604020202020204" pitchFamily="34" charset="0"/>
                <a:ea typeface="Times New Roman" panose="02020603050405020304" pitchFamily="18" charset="0"/>
              </a:rPr>
              <a:t> </a:t>
            </a:r>
            <a:endParaRPr lang="fa-IR" sz="1800" dirty="0">
              <a:effectLst/>
              <a:latin typeface="Times New Roman" panose="02020603050405020304" pitchFamily="18" charset="0"/>
              <a:ea typeface="Times New Roman" panose="02020603050405020304" pitchFamily="18" charset="0"/>
            </a:endParaRPr>
          </a:p>
          <a:p>
            <a:pPr marL="342900" marR="0" lvl="0" indent="-342900" algn="r" rtl="1">
              <a:spcBef>
                <a:spcPts val="0"/>
              </a:spcBef>
              <a:spcAft>
                <a:spcPts val="0"/>
              </a:spcAft>
              <a:buFont typeface="Arial" panose="020B0604020202020204" pitchFamily="34" charset="0"/>
              <a:buAutoNum type="arabicPeriod"/>
            </a:pPr>
            <a:r>
              <a:rPr lang="fa-IR" sz="1800" b="1" spc="-5" dirty="0">
                <a:effectLst/>
                <a:latin typeface="Arial" panose="020B0604020202020204" pitchFamily="34" charset="0"/>
                <a:ea typeface="Times New Roman" panose="02020603050405020304" pitchFamily="18" charset="0"/>
              </a:rPr>
              <a:t>فراگیری و گسترش:</a:t>
            </a:r>
            <a:r>
              <a:rPr lang="fa-IR" sz="1800" spc="-5" dirty="0">
                <a:effectLst/>
                <a:latin typeface="Arial" panose="020B0604020202020204" pitchFamily="34" charset="0"/>
                <a:ea typeface="Times New Roman" panose="02020603050405020304" pitchFamily="18" charset="0"/>
              </a:rPr>
              <a:t> ACRC تشخیص داد که لازم است با مشارکت در رویدادهای اطلاع‌رسانی، تعامل بیشتری با جوامع متنوع خود در هر 10 کانتی برقرار کند.  در سال 2022 ، ACRC در 37 رویداد شرکت کرد. در سال 2023 ، تعداد رویدادهای شرکت کرده به 100 افزایش یافت. از سپتامبر 2024 ، ACRC تاکنون در 97 رویداد شرکت داشته است.  مشارکت فراگیر ما به‌طور کامل توسط کارکنان ACRC که دارای نمایندگی‌های متنوع هستند، انجام شده است.</a:t>
            </a:r>
            <a:endParaRPr lang="fa-IR" sz="1800" dirty="0">
              <a:effectLst/>
              <a:latin typeface="Times New Roman" panose="02020603050405020304" pitchFamily="18" charset="0"/>
              <a:ea typeface="Times New Roman" panose="02020603050405020304" pitchFamily="18" charset="0"/>
            </a:endParaRPr>
          </a:p>
          <a:p>
            <a:pPr algn="r" rtl="1"/>
            <a:r>
              <a:rPr lang="fa-IR" sz="1800" b="1" spc="-5" dirty="0">
                <a:effectLst/>
                <a:latin typeface="Arial" panose="020B0604020202020204" pitchFamily="34" charset="0"/>
                <a:ea typeface="Times New Roman" panose="02020603050405020304" pitchFamily="18" charset="0"/>
              </a:rPr>
              <a:t>جمعیت هدف شامل سرخپوستان آمریکایی، بومیان آلاسکا، بومیان هاوایی و سایر ساکنان جزایر اقیانوس آرام‌ :</a:t>
            </a:r>
            <a:r>
              <a:rPr lang="fa-IR" sz="1800" spc="-5" dirty="0">
                <a:effectLst/>
                <a:latin typeface="Arial" panose="020B0604020202020204" pitchFamily="34" charset="0"/>
                <a:ea typeface="Times New Roman" panose="02020603050405020304" pitchFamily="18" charset="0"/>
              </a:rPr>
              <a:t> بر اساس داده‌های POS ما از </a:t>
            </a:r>
            <a:r>
              <a:rPr lang="fa-IR" sz="1800" spc="-5" baseline="30000" dirty="0">
                <a:effectLst/>
                <a:latin typeface="Arial" panose="020B0604020202020204" pitchFamily="34" charset="0"/>
                <a:ea typeface="Times New Roman" panose="02020603050405020304" pitchFamily="18" charset="0"/>
              </a:rPr>
              <a:t>14</a:t>
            </a:r>
            <a:r>
              <a:rPr lang="fa-IR" sz="1800" spc="-5" dirty="0">
                <a:effectLst/>
                <a:latin typeface="Arial" panose="020B0604020202020204" pitchFamily="34" charset="0"/>
                <a:ea typeface="Times New Roman" panose="02020603050405020304" pitchFamily="18" charset="0"/>
              </a:rPr>
              <a:t> می 2024 ، که نشان می‌دهد "بومیان </a:t>
            </a:r>
            <a:r>
              <a:rPr lang="fa-IR" sz="1800" dirty="0">
                <a:effectLst/>
                <a:latin typeface="Arial" panose="020B0604020202020204" pitchFamily="34" charset="0"/>
                <a:ea typeface="Times New Roman" panose="02020603050405020304" pitchFamily="18" charset="0"/>
              </a:rPr>
              <a:t>سرخپوست آمریکا/آلاسکا و بومیان هاوایی و سایر جزایر اقیانوس آرام کمتر از یک درصد از جمعیت مشتریان ACRC را تشکیل می‌دهند و همچنین کمتر از یک درصد از بودجه POS را مصرف می‌کنند"، ما به اهمیت بررسی بیشتر واکنش خود به این جمعیت هدف به‌عنوان یک سازمان پی برده‌ایم. همچنین، افزایش ارتباط و بهبود خدمت‌رسانی به این جوامع برای ما از اهمیت ویژه‌ای برخوردار است.  علاوه بر تقویت ارتباطات، از سال 2024 ، ACRC اقدام به مشارکت در تلاش‌هایی مانند تماس‌های مربیگری قبیله‌ای با ائتلاف خانواده‌های قبیله‌ای کالیفرنیا کرده است تا در زمینه نحوه تعامل بیشتر با این جمعیت آموزش ببیند. همچنین، متخصص تنوع فرهنگی ما به‌طور سالانه بازدیدهای اطلاع‌رسانی از برنامه TANF قبیله‌ای - شینگل اسپرینگز در شهرستان Placer را انجام داده است. </a:t>
            </a:r>
            <a:endParaRPr lang="fa-IR" sz="1800" dirty="0"/>
          </a:p>
        </p:txBody>
      </p:sp>
      <p:sp>
        <p:nvSpPr>
          <p:cNvPr id="4" name="Slide Number Placeholder 3"/>
          <p:cNvSpPr>
            <a:spLocks noGrp="1"/>
          </p:cNvSpPr>
          <p:nvPr>
            <p:ph type="sldNum" sz="quarter" idx="5"/>
          </p:nvPr>
        </p:nvSpPr>
        <p:spPr/>
        <p:txBody>
          <a:bodyPr/>
          <a:lstStyle/>
          <a:p>
            <a:fld id="{BEBCD591-A783-4333-B64B-30DBD2987FB9}" type="slidenum">
              <a:rPr lang="en-US" smtClean="0"/>
              <a:t>6</a:t>
            </a:fld>
            <a:endParaRPr lang="ar"/>
          </a:p>
        </p:txBody>
      </p:sp>
    </p:spTree>
    <p:extLst>
      <p:ext uri="{BB962C8B-B14F-4D97-AF65-F5344CB8AC3E}">
        <p14:creationId xmlns:p14="http://schemas.microsoft.com/office/powerpoint/2010/main" val="318349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r" rtl="1">
              <a:spcBef>
                <a:spcPts val="0"/>
              </a:spcBef>
              <a:spcAft>
                <a:spcPts val="0"/>
              </a:spcAft>
            </a:pPr>
            <a:r>
              <a:rPr lang="fa-IR" sz="1800" b="1" dirty="0">
                <a:effectLst/>
                <a:latin typeface="Arial" panose="020B0604020202020204" pitchFamily="34" charset="0"/>
                <a:ea typeface="Times New Roman" panose="02020603050405020304" pitchFamily="18" charset="0"/>
              </a:rPr>
              <a:t>واحد هماهنگی خدمات پیشرفته (مطابق با داده های POS 14</a:t>
            </a:r>
            <a:r>
              <a:rPr lang="fa-IR" sz="1800" b="1" baseline="30000" dirty="0">
                <a:effectLst/>
                <a:latin typeface="Arial" panose="020B0604020202020204" pitchFamily="34" charset="0"/>
                <a:ea typeface="Times New Roman" panose="02020603050405020304" pitchFamily="18" charset="0"/>
              </a:rPr>
              <a:t>می</a:t>
            </a:r>
            <a:r>
              <a:rPr lang="fa-IR" sz="1800" b="1" dirty="0">
                <a:effectLst/>
                <a:latin typeface="Arial" panose="020B0604020202020204" pitchFamily="34" charset="0"/>
                <a:ea typeface="Times New Roman" panose="02020603050405020304" pitchFamily="18" charset="0"/>
              </a:rPr>
              <a:t> 2024) - تکرار تلاش‌های ارتباطی:</a:t>
            </a:r>
            <a:endParaRPr lang="fa-IR" sz="1800" dirty="0">
              <a:effectLst/>
              <a:latin typeface="Times New Roman" panose="02020603050405020304" pitchFamily="18" charset="0"/>
              <a:ea typeface="Times New Roman" panose="02020603050405020304" pitchFamily="18" charset="0"/>
            </a:endParaRPr>
          </a:p>
          <a:p>
            <a:pPr marL="0" marR="0" algn="r">
              <a:spcBef>
                <a:spcPts val="0"/>
              </a:spcBef>
              <a:spcAft>
                <a:spcPts val="0"/>
              </a:spcAft>
            </a:pPr>
            <a:r>
              <a:rPr lang="fa-IR" sz="1800" dirty="0">
                <a:effectLst/>
                <a:latin typeface="Arial" panose="020B0604020202020204" pitchFamily="34" charset="0"/>
                <a:ea typeface="Times New Roman" panose="02020603050405020304" pitchFamily="18" charset="0"/>
              </a:rPr>
              <a:t> </a:t>
            </a:r>
            <a:endParaRPr lang="fa-IR" sz="1800" dirty="0">
              <a:effectLst/>
              <a:latin typeface="Times New Roman" panose="02020603050405020304" pitchFamily="18" charset="0"/>
              <a:ea typeface="Times New Roman" panose="02020603050405020304" pitchFamily="18" charset="0"/>
            </a:endParaRPr>
          </a:p>
          <a:p>
            <a:pPr marL="342900" marR="0" lvl="0" indent="-342900" algn="r" rtl="1">
              <a:spcBef>
                <a:spcPts val="0"/>
              </a:spcBef>
              <a:spcAft>
                <a:spcPts val="0"/>
              </a:spcAft>
              <a:buFont typeface="+mj-lt"/>
              <a:buAutoNum type="arabicPeriod"/>
            </a:pPr>
            <a:r>
              <a:rPr lang="fa-IR" sz="1800" dirty="0">
                <a:effectLst/>
                <a:latin typeface="Arial" panose="020B0604020202020204" pitchFamily="34" charset="0"/>
                <a:ea typeface="Times New Roman" panose="02020603050405020304" pitchFamily="18" charset="0"/>
              </a:rPr>
              <a:t>"ACRC دارای شش پرونده هماهنگی خدمات پیشرفته است. این پرونده‌های تخصصی که در سال 2021 طبق قانون ایجاد شده‌اند، حداکثر نسبت 1 هماهنگ‌کننده خدمات به 40 مشتری را دارند. مشتریان واجد شرایط برای این پرونده‌های تخصصی دارای حجم کم تا بدون POS هستند، به این معنا که هزینه خدمات سالانه آن‌ها کمتر از 2,000 دلار است. این مشتریان همچنین شامل افرادی هستند که به زبان اسپانیایی یا پنجابی صحبت می‌کنند یا هویت آن‌ها هومونگ، روسی یا آفریقایی آمریکایی است. اینها گروه‌هایی بودند که بیشترین تعداد مشتریان POS کم تا بدون POS را داشتند. شش مرکز هماهنگی خدمات پیشرفته نمایانگر فرهنگ‌ها یا جوامعی هستند که به آن‌ها خدمت می‌کنند. این به این معناست که هماهنگ‌کنندگان خدمات پیشرفته (SCها) که به افرادی که به زبان اسپانیایی صحبت می‌کنند خدمات ارائه می‌دهند، خود نیز به زبان اسپانیایی مسلط هستند. این اسلاید درصدهای مربوط به زبان‌های مشتریان و خانواده‌هایی را نشان می‌دهد که از هماهنگی خدمات پیشرفته بهره‌مند می‌شوند.</a:t>
            </a:r>
          </a:p>
          <a:p>
            <a:pPr marL="342900" marR="0" lvl="0" indent="-342900" algn="r">
              <a:spcBef>
                <a:spcPts val="0"/>
              </a:spcBef>
              <a:spcAft>
                <a:spcPts val="0"/>
              </a:spcAft>
              <a:buFont typeface="+mj-lt"/>
              <a:buAutoNum type="arabicPeriod"/>
            </a:pPr>
            <a:endParaRPr lang="fa-IR" sz="1800" dirty="0">
              <a:effectLst/>
              <a:latin typeface="Arial" panose="020B0604020202020204" pitchFamily="34" charset="0"/>
              <a:ea typeface="Times New Roman" panose="02020603050405020304" pitchFamily="18" charset="0"/>
            </a:endParaRPr>
          </a:p>
          <a:p>
            <a:pPr marL="342900" marR="0" lvl="0" indent="-342900" algn="r" rtl="1">
              <a:spcBef>
                <a:spcPts val="0"/>
              </a:spcBef>
              <a:spcAft>
                <a:spcPts val="0"/>
              </a:spcAft>
              <a:buFont typeface="+mj-lt"/>
              <a:buAutoNum type="arabicPeriod"/>
            </a:pPr>
            <a:r>
              <a:rPr lang="fa-IR" sz="1800" dirty="0">
                <a:effectLst/>
                <a:latin typeface="Arial" panose="020B0604020202020204" pitchFamily="34" charset="0"/>
                <a:ea typeface="Times New Roman" panose="02020603050405020304" pitchFamily="18" charset="0"/>
              </a:rPr>
              <a:t>“… کاهش حجم پرونده به هماهنگ‌کنندگان خدمات پیشرفته (SC) این امکان را می‌دهد تا بازدیدهای حضوری فصلی و رو در رو داشته باشند و زمان بیشتری را برای ایجاد رابطه و تقویت ارتباطات صرف کنند. با افزایش تعامل، SC های هماهنگی خدمات پیشرفته زمان برای آموزش و کشف منابع و پیمایش خدمات دارند. وقتی افراد اطلاعات بیشتری درباره خدمات دارند، درخواست خدمات بیشتری می‌کنند. تا به امروز، به بیش از 293 مشتری بر اساس پرونده هماهنگی خدمات پیشرفته خدمات ارائه شده است.</a:t>
            </a:r>
          </a:p>
          <a:p>
            <a:pPr marL="342900" marR="0" lvl="0" indent="-342900" algn="r" rtl="1">
              <a:spcBef>
                <a:spcPts val="0"/>
              </a:spcBef>
              <a:spcAft>
                <a:spcPts val="0"/>
              </a:spcAft>
              <a:buFont typeface="+mj-lt"/>
              <a:buAutoNum type="arabicPeriod"/>
            </a:pPr>
            <a:r>
              <a:rPr lang="fa-IR" sz="1800" spc="-5" dirty="0">
                <a:effectLst/>
                <a:latin typeface="Arial" panose="020B0604020202020204" pitchFamily="34" charset="0"/>
                <a:ea typeface="Times New Roman" panose="02020603050405020304" pitchFamily="18" charset="0"/>
                <a:cs typeface="Times New Roman" panose="02020603050405020304" pitchFamily="18" charset="0"/>
              </a:rPr>
              <a:t>ACRC همچنین تشخیص می‌دهد که مواردی وجود دارد که در آن برخی از مشتریان هنوز درخواست می‌کنند که SC </a:t>
            </a:r>
            <a:r>
              <a:rPr lang="fa-IR" sz="1800" spc="-5" dirty="0">
                <a:effectLst/>
                <a:latin typeface="Arial" panose="020B0604020202020204" pitchFamily="34" charset="0"/>
                <a:ea typeface="Times New Roman" panose="02020603050405020304" pitchFamily="18" charset="0"/>
              </a:rPr>
              <a:t>ها "</a:t>
            </a:r>
            <a:r>
              <a:rPr lang="fa-IR" sz="1800" spc="-5" dirty="0">
                <a:effectLst/>
                <a:latin typeface="Arial" panose="020B0604020202020204" pitchFamily="34" charset="0"/>
                <a:ea typeface="Times New Roman" panose="02020603050405020304" pitchFamily="18" charset="0"/>
                <a:cs typeface="Times New Roman" panose="02020603050405020304" pitchFamily="18" charset="0"/>
              </a:rPr>
              <a:t>فقط مدیریت پرونده" را داشته باشند. </a:t>
            </a:r>
            <a:r>
              <a:rPr lang="fa-IR" sz="1800" spc="-5" dirty="0">
                <a:effectLst/>
                <a:latin typeface="Arial" panose="020B0604020202020204" pitchFamily="34" charset="0"/>
                <a:ea typeface="Times New Roman" panose="02020603050405020304" pitchFamily="18" charset="0"/>
              </a:rPr>
              <a:t>"</a:t>
            </a:r>
            <a:r>
              <a:rPr lang="fa-IR" sz="1800" spc="-5" dirty="0">
                <a:effectLst/>
                <a:latin typeface="Arial" panose="020B0604020202020204" pitchFamily="34" charset="0"/>
                <a:ea typeface="Times New Roman" panose="02020603050405020304" pitchFamily="18" charset="0"/>
                <a:cs typeface="Times New Roman" panose="02020603050405020304" pitchFamily="18" charset="0"/>
              </a:rPr>
              <a:t> به دلایلی که تحت نظارت مدیر قرار دارد</a:t>
            </a:r>
            <a:r>
              <a:rPr lang="fa-IR" sz="1800" spc="-5" dirty="0">
                <a:effectLst/>
                <a:latin typeface="Arial" panose="020B0604020202020204" pitchFamily="34" charset="0"/>
                <a:ea typeface="Times New Roman" panose="02020603050405020304" pitchFamily="18" charset="0"/>
              </a:rPr>
              <a:t> «</a:t>
            </a:r>
            <a:r>
              <a:rPr lang="fa-IR" sz="1800" spc="-5" dirty="0">
                <a:effectLst/>
                <a:latin typeface="Arial" panose="020B0604020202020204" pitchFamily="34" charset="0"/>
                <a:ea typeface="Times New Roman" panose="02020603050405020304" pitchFamily="18" charset="0"/>
                <a:cs typeface="Times New Roman" panose="02020603050405020304" pitchFamily="18" charset="0"/>
              </a:rPr>
              <a:t>محض احتیاط،</a:t>
            </a:r>
            <a:r>
              <a:rPr lang="fa-IR" sz="1800" spc="-5" dirty="0">
                <a:effectLst/>
                <a:latin typeface="Arial" panose="020B0604020202020204" pitchFamily="34" charset="0"/>
                <a:ea typeface="Times New Roman" panose="02020603050405020304" pitchFamily="18" charset="0"/>
              </a:rPr>
              <a:t>»</a:t>
            </a:r>
            <a:r>
              <a:rPr lang="fa-IR" sz="1800" spc="-5" dirty="0">
                <a:effectLst/>
                <a:latin typeface="Arial" panose="020B0604020202020204" pitchFamily="34" charset="0"/>
                <a:ea typeface="Times New Roman" panose="02020603050405020304" pitchFamily="18" charset="0"/>
                <a:cs typeface="Times New Roman" panose="02020603050405020304" pitchFamily="18" charset="0"/>
              </a:rPr>
              <a:t> ویا به دلیل آداب و رسوم فرهنگی، همچنین نیاز به آموزش بیشتر در مورد اینکه ACRC چه کاری می‌تواند برای مشتریان مذکور انجام دهد، ضروری است.</a:t>
            </a:r>
            <a:endParaRPr lang="fa-IR" sz="1800" dirty="0">
              <a:effectLst/>
              <a:latin typeface="Times New Roman" panose="02020603050405020304" pitchFamily="18" charset="0"/>
              <a:ea typeface="Times New Roman" panose="02020603050405020304" pitchFamily="18" charset="0"/>
            </a:endParaRPr>
          </a:p>
          <a:p>
            <a:pPr marL="342900" marR="0" lvl="0" indent="-342900" algn="r">
              <a:spcBef>
                <a:spcPts val="0"/>
              </a:spcBef>
              <a:spcAft>
                <a:spcPts val="0"/>
              </a:spcAft>
              <a:buFont typeface="+mj-lt"/>
              <a:buAutoNum type="arabicPeriod"/>
            </a:pPr>
            <a:endParaRPr lang="fa-IR" sz="1800" dirty="0">
              <a:effectLst/>
              <a:latin typeface="Times New Roman" panose="02020603050405020304" pitchFamily="18" charset="0"/>
              <a:ea typeface="Times New Roman" panose="02020603050405020304" pitchFamily="18" charset="0"/>
            </a:endParaRPr>
          </a:p>
          <a:p>
            <a:pPr algn="r"/>
            <a:endParaRPr lang="fa-IR" sz="1800" dirty="0"/>
          </a:p>
        </p:txBody>
      </p:sp>
      <p:sp>
        <p:nvSpPr>
          <p:cNvPr id="4" name="Slide Number Placeholder 3"/>
          <p:cNvSpPr>
            <a:spLocks noGrp="1"/>
          </p:cNvSpPr>
          <p:nvPr>
            <p:ph type="sldNum" sz="quarter" idx="5"/>
          </p:nvPr>
        </p:nvSpPr>
        <p:spPr/>
        <p:txBody>
          <a:bodyPr/>
          <a:lstStyle/>
          <a:p>
            <a:fld id="{BEBCD591-A783-4333-B64B-30DBD2987FB9}" type="slidenum">
              <a:rPr lang="en-US" smtClean="0"/>
              <a:t>7</a:t>
            </a:fld>
            <a:endParaRPr lang="ar"/>
          </a:p>
        </p:txBody>
      </p:sp>
    </p:spTree>
    <p:extLst>
      <p:ext uri="{BB962C8B-B14F-4D97-AF65-F5344CB8AC3E}">
        <p14:creationId xmlns:p14="http://schemas.microsoft.com/office/powerpoint/2010/main" val="338635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از زمان تصویب Employment First در سال 2013 ، ACRC به استخدام یکپارچه و رقابتی برای مشتریان خود اولویت داده است. ما می توانیم شاهد افزایش میانگین دستمزد سالانه باشیم که تا حدی می تواند به افزایش حداقل دستمزد نسبت داده شود.  بر اساس داده‌های EDD، تعداد کل مصرف‌کنندگان با درآمد به دست آمده کاهش یافته است. در حالی که ما به جایی که این داده ها از کجا می آیند دسترسی نداریم، اما مطمئن هستیم که تعداد مصرف کنندگان ما که در اشتغال شرکت می کنند همچنان در حال افزایش است. </a:t>
            </a:r>
          </a:p>
          <a:p>
            <a:pPr algn="r"/>
            <a:endParaRPr lang="fa-IR" dirty="0"/>
          </a:p>
          <a:p>
            <a:pPr algn="r" rtl="1"/>
            <a:r>
              <a:rPr lang="fa-IR" dirty="0"/>
              <a:t>در اسلاید بعدی به بررسی اطلاعات بیشتری خواهیم پرداخت. </a:t>
            </a:r>
          </a:p>
        </p:txBody>
      </p:sp>
      <p:sp>
        <p:nvSpPr>
          <p:cNvPr id="4" name="Slide Number Placeholder 3"/>
          <p:cNvSpPr>
            <a:spLocks noGrp="1"/>
          </p:cNvSpPr>
          <p:nvPr>
            <p:ph type="sldNum" sz="quarter" idx="5"/>
          </p:nvPr>
        </p:nvSpPr>
        <p:spPr/>
        <p:txBody>
          <a:bodyPr/>
          <a:lstStyle/>
          <a:p>
            <a:fld id="{BEBCD591-A783-4333-B64B-30DBD2987FB9}" type="slidenum">
              <a:rPr lang="en-US" smtClean="0"/>
              <a:t>8</a:t>
            </a:fld>
            <a:endParaRPr lang="ar"/>
          </a:p>
        </p:txBody>
      </p:sp>
    </p:spTree>
    <p:extLst>
      <p:ext uri="{BB962C8B-B14F-4D97-AF65-F5344CB8AC3E}">
        <p14:creationId xmlns:p14="http://schemas.microsoft.com/office/powerpoint/2010/main" val="2731857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در طول سال مالی 22-23 ، ACRC شاهد افزایش تعداد مصرف‌کنندگانی بود که به برنامه کارآموزی پولی دسترسی پیدا کردند و همچنین افزایش تعداد مصرف‌کنندگانی که پس از گذراندن دوره‌های کارآموزی پولی به موقعیت‌های CIE دست یافتند. تعداد پرداخت‌های تشویقی CIE در دوره‌های 6 ماهه و 12 ماهه به ارائه‌دهندگان افزایش یافت. این پرداخت‌ها به ارائه‌دهندگانی تعلق می‌گیرد که به مصرف‌کنندگان در دستیابی به موقعیت‌های CIE و حفظ مشاغل خود در جامعه در طول دوره‌های عطف ذکر شده کمک کرده‌اند. </a:t>
            </a:r>
          </a:p>
          <a:p>
            <a:pPr algn="r"/>
            <a:endParaRPr lang="fa-IR" b="1" dirty="0"/>
          </a:p>
          <a:p>
            <a:pPr marL="171450" indent="-171450" algn="r" rtl="1">
              <a:buFont typeface="Arial" panose="020B0604020202020204" pitchFamily="34" charset="0"/>
              <a:buChar char="•"/>
            </a:pPr>
            <a:r>
              <a:rPr lang="fa-IR" b="1" dirty="0"/>
              <a:t>موانع مربوط به پرداخت- </a:t>
            </a:r>
            <a:r>
              <a:rPr lang="fa-IR" dirty="0"/>
              <a:t>حداقل دستمزد رسماً از </a:t>
            </a:r>
            <a:r>
              <a:rPr lang="fa-IR" baseline="30000" dirty="0"/>
              <a:t>1</a:t>
            </a:r>
            <a:r>
              <a:rPr lang="fa-IR" dirty="0"/>
              <a:t> ژانویه 2025 پایان می‌یابد. با این حال، بسیاری از برنامه‌های ما در حوضه ACRC مدت‌هاست که این موانع را به تدریج حذف کرده‌اند. این نگرانی وجود دارد که این مشتریان در معرض خطر از دست دادن شغل خود باشند. با این حال، ACRC با پشتکار با تیم‌های برنامه‌ریزی همکاری می‌کند تا اطمینان حاصل کند که یک طرح انتقال برای تمامی مشتریان وجود دارد تا آنها بتوانند به شغل‌های با حقوق خود ادامه دهند. </a:t>
            </a:r>
          </a:p>
          <a:p>
            <a:pPr algn="r"/>
            <a:endParaRPr lang="fa-IR" dirty="0"/>
          </a:p>
          <a:p>
            <a:pPr marL="171450" indent="-171450" algn="r" rtl="1">
              <a:buFont typeface="Arial" panose="020B0604020202020204" pitchFamily="34" charset="0"/>
              <a:buChar char="•"/>
            </a:pPr>
            <a:r>
              <a:rPr lang="fa-IR" b="1" dirty="0"/>
              <a:t>تلاش‌های اطلاع رسانی- </a:t>
            </a:r>
          </a:p>
          <a:p>
            <a:pPr marL="628650" lvl="1" indent="-171450" algn="r" rtl="1">
              <a:buFont typeface="Arial" panose="020B0604020202020204" pitchFamily="34" charset="0"/>
              <a:buChar char="•"/>
            </a:pPr>
            <a:r>
              <a:rPr lang="fa-IR" dirty="0"/>
              <a:t>آموزش‌های منظم مدیریت پرونده در زمینه خدمات استخدامی ارائه می‌شود تا تیم‌ها بدانند چگونه به بهترین نحو از مشتریان خود حمایت کنند. </a:t>
            </a:r>
          </a:p>
          <a:p>
            <a:pPr marL="628650" lvl="1" indent="-171450" algn="r" rtl="1">
              <a:buFont typeface="Arial" panose="020B0604020202020204" pitchFamily="34" charset="0"/>
              <a:buChar char="•"/>
            </a:pPr>
            <a:r>
              <a:rPr lang="fa-IR" dirty="0"/>
              <a:t>ما نمایشگاه‌های فروش سالانه را برای فروشندگان روزانه و شغلی برگزار می‌کنیم تا با مدیریت پرونده ملاقات کرده و اطلاعات مربوط به خدمات خود را به اشتراک بگذارند. </a:t>
            </a:r>
          </a:p>
          <a:p>
            <a:pPr marL="628650" lvl="1" indent="-171450" algn="r" rtl="1">
              <a:buFont typeface="Arial" panose="020B0604020202020204" pitchFamily="34" charset="0"/>
              <a:buChar char="•"/>
            </a:pPr>
            <a:r>
              <a:rPr lang="fa-IR" dirty="0"/>
              <a:t>قراردادهای مشارکت محلی (LPA) در حوضه ما این امکان را می‌دهند که با DOR، مناطق مدرسه و سایر شرکای اجتماعی همکاری کنیم تا انتقال یکپارچه از مدرسه به شغل تضمین شود. این همکاری‌ها به منظور ایجاد برنامه‌های موثر و حمایت از دانش‌آموزان در انتقال به بازار کار و دستیابی به مشاغل پایدار طراحی شده‌اند. </a:t>
            </a:r>
          </a:p>
          <a:p>
            <a:pPr marL="628650" lvl="1" indent="-171450" algn="r" rtl="1">
              <a:buFont typeface="Arial" panose="020B0604020202020204" pitchFamily="34" charset="0"/>
              <a:buChar char="•"/>
            </a:pPr>
            <a:r>
              <a:rPr lang="fa-IR" dirty="0"/>
              <a:t>پروژه LIFE - همکاری با کالج سیرا برای شناسایی موانع و ایجاد مسیری ساده‌تر از مدرسه به آموزش و اشتغال. اجلاس LPA</a:t>
            </a:r>
          </a:p>
          <a:p>
            <a:pPr marL="628650" lvl="1" indent="-171450" algn="r" rtl="1">
              <a:buFont typeface="Arial" panose="020B0604020202020204" pitchFamily="34" charset="0"/>
              <a:buChar char="•"/>
            </a:pPr>
            <a:r>
              <a:rPr lang="fa-IR" dirty="0"/>
              <a:t>ارتباط با ارائه دهندگان برای افزایش خدمات CIE/PIP/TDS- CIE/PIP-33 ،TDS- حدود 42</a:t>
            </a:r>
          </a:p>
          <a:p>
            <a:pPr marL="628650" lvl="1" indent="-171450" algn="r" rtl="1">
              <a:buFont typeface="Arial" panose="020B0604020202020204" pitchFamily="34" charset="0"/>
              <a:buChar char="•"/>
            </a:pPr>
            <a:r>
              <a:rPr lang="fa-IR" dirty="0"/>
              <a:t>مشارکت با اتاق بازرگانی برای ایجاد مشارکت‌های استخدامی بیشتر - به عنوان مثال MealPro. </a:t>
            </a:r>
          </a:p>
          <a:p>
            <a:pPr marL="171450" indent="-171450" algn="r" rtl="1">
              <a:buFont typeface="Arial" panose="020B0604020202020204" pitchFamily="34" charset="0"/>
              <a:buChar char="•"/>
            </a:pPr>
            <a:r>
              <a:rPr lang="fa-IR" b="1" dirty="0"/>
              <a:t>CCP-</a:t>
            </a:r>
            <a:r>
              <a:rPr lang="fa-IR" dirty="0"/>
              <a:t> خدمات جدید طراحی شده‌اند تا از مشتریان در عرض دو سال پس از فارغ‌التحصیلی از مدرسه یا ظرف 5 سال پس از ترک WAP یا با ارائه حداقل دستمزد حمایت کنند. زمان محدود- برای حمایت از اشتغال. </a:t>
            </a:r>
          </a:p>
          <a:p>
            <a:pPr marL="628650" lvl="1" indent="-171450" algn="r" rtl="1">
              <a:buFont typeface="Arial" panose="020B0604020202020204" pitchFamily="34" charset="0"/>
              <a:buChar char="•"/>
            </a:pPr>
            <a:r>
              <a:rPr lang="fa-IR" dirty="0"/>
              <a:t>2 تا فروخته شده، 6 مورد در حال فروش. </a:t>
            </a:r>
          </a:p>
          <a:p>
            <a:pPr marL="171450" lvl="0" indent="-171450" algn="r" rtl="1">
              <a:buFont typeface="Arial" panose="020B0604020202020204" pitchFamily="34" charset="0"/>
              <a:buChar char="•"/>
            </a:pPr>
            <a:r>
              <a:rPr lang="fa-IR" dirty="0"/>
              <a:t>در سال 2024 ، ACRC یکی از دو مرکز منطقه‌ای بود که بودجه اضافی برای افزایش تعداد CIE به بیش از درصد معین (25٪) دریافت کرد. بودجه برای تلاش‌های بیشتر تخصیص داده خواهد شد</a:t>
            </a:r>
          </a:p>
          <a:p>
            <a:pPr marL="628650" lvl="1" indent="-171450" algn="r">
              <a:buFont typeface="Arial" panose="020B0604020202020204" pitchFamily="34" charset="0"/>
              <a:buChar char="•"/>
            </a:pPr>
            <a:endParaRPr lang="fa-IR" dirty="0"/>
          </a:p>
        </p:txBody>
      </p:sp>
      <p:sp>
        <p:nvSpPr>
          <p:cNvPr id="4" name="Slide Number Placeholder 3"/>
          <p:cNvSpPr>
            <a:spLocks noGrp="1"/>
          </p:cNvSpPr>
          <p:nvPr>
            <p:ph type="sldNum" sz="quarter" idx="5"/>
          </p:nvPr>
        </p:nvSpPr>
        <p:spPr/>
        <p:txBody>
          <a:bodyPr/>
          <a:lstStyle/>
          <a:p>
            <a:fld id="{BEBCD591-A783-4333-B64B-30DBD2987FB9}" type="slidenum">
              <a:rPr lang="en-US" smtClean="0"/>
              <a:t>9</a:t>
            </a:fld>
            <a:endParaRPr lang="ar"/>
          </a:p>
        </p:txBody>
      </p:sp>
    </p:spTree>
    <p:extLst>
      <p:ext uri="{BB962C8B-B14F-4D97-AF65-F5344CB8AC3E}">
        <p14:creationId xmlns:p14="http://schemas.microsoft.com/office/powerpoint/2010/main" val="70161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a:prstGeom prst="rect">
            <a:avLst/>
          </a:prstGeo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90742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97280" y="1845734"/>
            <a:ext cx="10058400" cy="4023360"/>
          </a:xfrm>
          <a:prstGeom prst="rect">
            <a:avLst/>
          </a:prstGeo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526935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a:prstGeom prst="rect">
            <a:avLst/>
          </a:prstGeo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03101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097280" y="1845734"/>
            <a:ext cx="10058400" cy="402336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076698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a:prstGeom prst="rect">
            <a:avLst/>
          </a:prstGeo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8322F6-1C60-46CF-968C-BC20E470F44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p:cNvCxnSpPr>
            <a:cxnSpLocks/>
          </p:cNvCxnSpPr>
          <p:nvPr userDrawn="1"/>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939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8322F6-1C60-46CF-968C-BC20E470F443}"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1799353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a:prstGeom prst="rect">
            <a:avLst/>
          </a:prstGeo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a:prstGeom prst="rect">
            <a:avLst/>
          </a:prstGeo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8322F6-1C60-46CF-968C-BC20E470F443}" type="datetimeFigureOut">
              <a:rPr lang="en-US" smtClean="0"/>
              <a:t>10/18/2024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383140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8322F6-1C60-46CF-968C-BC20E470F443}" type="datetimeFigureOut">
              <a:rPr lang="en-US" smtClean="0"/>
              <a:t>10/18/2024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350090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C8322F6-1C60-46CF-968C-BC20E470F443}" type="datetimeFigureOut">
              <a:rPr lang="en-US" smtClean="0"/>
              <a:t>10/18/2024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794991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8" name="Rectangle 7"/>
          <p:cNvSpPr/>
          <p:nvPr/>
        </p:nvSpPr>
        <p:spPr>
          <a:xfrm>
            <a:off x="8152784"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8120780"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609968"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65512" y="731520"/>
            <a:ext cx="6492240" cy="52578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16410" y="2926080"/>
            <a:ext cx="3200400" cy="3379124"/>
          </a:xfrm>
          <a:prstGeom prst="rect">
            <a:avLst/>
          </a:prstGeo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C8322F6-1C60-46CF-968C-BC20E470F443}" type="datetimeFigureOut">
              <a:rPr lang="en-US" smtClean="0"/>
              <a:t>10/18/2024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EEB83C2-341F-4C28-A243-1C56DDDA54D3}" type="slidenum">
              <a:rPr lang="en-US" smtClean="0"/>
              <a:t>‹#›</a:t>
            </a:fld>
            <a:endParaRPr lang="en-US"/>
          </a:p>
        </p:txBody>
      </p:sp>
    </p:spTree>
    <p:extLst>
      <p:ext uri="{BB962C8B-B14F-4D97-AF65-F5344CB8AC3E}">
        <p14:creationId xmlns:p14="http://schemas.microsoft.com/office/powerpoint/2010/main" val="4094426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prstGeom prst="rect">
            <a:avLst/>
          </a:prstGeo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a:prstGeom prst="rect">
            <a:avLst/>
          </a:prstGeo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8322F6-1C60-46CF-968C-BC20E470F443}"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419786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C8322F6-1C60-46CF-968C-BC20E470F443}" type="datetimeFigureOut">
              <a:rPr lang="en-US" smtClean="0"/>
              <a:t>10/18/2024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EEB83C2-341F-4C28-A243-1C56DDDA54D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8119327"/>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3.png"/><Relationship Id="rId7" Type="http://schemas.openxmlformats.org/officeDocument/2006/relationships/image" Target="../media/image5.sv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https://www.altaregional.org/transparency/contracts/performance" TargetMode="External"/><Relationship Id="rId10" Type="http://schemas.openxmlformats.org/officeDocument/2006/relationships/image" Target="../media/image8.png"/><Relationship Id="rId4" Type="http://schemas.openxmlformats.org/officeDocument/2006/relationships/hyperlink" Target="https://www.dds.ca.gov/transparency/monitoring-reports/regional-centers-annual-performance-and-performance-contract-year-end-reports/"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33" name="Picture 32">
            <a:extLst>
              <a:ext uri="{FF2B5EF4-FFF2-40B4-BE49-F238E27FC236}">
                <a16:creationId xmlns:a16="http://schemas.microsoft.com/office/drawing/2014/main" id="{7DF73762-0EAD-41D5-9CC6-FF2DD06C6966}"/>
              </a:ext>
            </a:extLst>
          </p:cNvPr>
          <p:cNvPicPr>
            <a:picLocks noChangeAspect="1"/>
          </p:cNvPicPr>
          <p:nvPr/>
        </p:nvPicPr>
        <p:blipFill>
          <a:blip r:embed="rId3"/>
          <a:stretch>
            <a:fillRect/>
          </a:stretch>
        </p:blipFill>
        <p:spPr>
          <a:xfrm flipH="1">
            <a:off x="0" y="0"/>
            <a:ext cx="12192000" cy="6857999"/>
          </a:xfrm>
          <a:prstGeom prst="rect">
            <a:avLst/>
          </a:prstGeom>
        </p:spPr>
      </p:pic>
      <p:sp>
        <p:nvSpPr>
          <p:cNvPr id="2" name="Title 1">
            <a:extLst>
              <a:ext uri="{FF2B5EF4-FFF2-40B4-BE49-F238E27FC236}">
                <a16:creationId xmlns:a16="http://schemas.microsoft.com/office/drawing/2014/main" id="{DC83710B-2040-5405-E52B-62C39CB3C879}"/>
              </a:ext>
            </a:extLst>
          </p:cNvPr>
          <p:cNvSpPr>
            <a:spLocks noGrp="1"/>
          </p:cNvSpPr>
          <p:nvPr>
            <p:ph type="ctrTitle"/>
          </p:nvPr>
        </p:nvSpPr>
        <p:spPr>
          <a:xfrm>
            <a:off x="694481" y="639097"/>
            <a:ext cx="3274761" cy="3686015"/>
          </a:xfrm>
        </p:spPr>
        <p:txBody>
          <a:bodyPr vert="horz" lIns="91440" tIns="45720" rIns="91440" bIns="45720" rtlCol="0">
            <a:normAutofit/>
          </a:bodyPr>
          <a:lstStyle/>
          <a:p>
            <a:pPr algn="r" rtl="1"/>
            <a:br>
              <a:rPr lang="en-US" sz="3100" b="1" kern="1200" dirty="0">
                <a:latin typeface="+mj-lt"/>
                <a:ea typeface="+mj-ea"/>
                <a:cs typeface="+mj-cs"/>
              </a:rPr>
            </a:br>
            <a:r>
              <a:rPr lang="fa-IR" sz="3100" b="1" kern="1200" dirty="0">
                <a:latin typeface="+mj-lt"/>
                <a:ea typeface="+mj-ea"/>
                <a:cs typeface="+mj-cs"/>
              </a:rPr>
              <a:t>مرکز منطقه‌ای آلتا کالیفرنیا
</a:t>
            </a:r>
            <a:r>
              <a:rPr lang="fa-IR" sz="3100" b="1" dirty="0"/>
              <a:t>FY</a:t>
            </a:r>
            <a:r>
              <a:rPr lang="fa-IR" sz="3100" b="1" kern="1200" dirty="0">
                <a:effectLst/>
                <a:latin typeface="+mj-lt"/>
                <a:ea typeface="+mj-ea"/>
                <a:cs typeface="+mj-cs"/>
              </a:rPr>
              <a:t> پایان سال '22-'24
ارائه قرارداد ارزیابی عملکرد
</a:t>
            </a:r>
            <a:endParaRPr lang="ar" sz="3100" kern="1200" dirty="0">
              <a:latin typeface="+mj-lt"/>
              <a:ea typeface="+mj-ea"/>
              <a:cs typeface="+mj-cs"/>
            </a:endParaRPr>
          </a:p>
        </p:txBody>
      </p:sp>
      <p:pic>
        <p:nvPicPr>
          <p:cNvPr id="8" name="Picture 7" descr="A logo with a city and mountains in the background&#10;&#10;Description automatically generated">
            <a:extLst>
              <a:ext uri="{FF2B5EF4-FFF2-40B4-BE49-F238E27FC236}">
                <a16:creationId xmlns:a16="http://schemas.microsoft.com/office/drawing/2014/main" id="{70C763C6-6A4B-CDDC-198A-5E70656F23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35374" y="640081"/>
            <a:ext cx="6089345" cy="5054156"/>
          </a:xfrm>
          <a:prstGeom prst="rect">
            <a:avLst/>
          </a:prstGeom>
        </p:spPr>
      </p:pic>
    </p:spTree>
    <p:extLst>
      <p:ext uri="{BB962C8B-B14F-4D97-AF65-F5344CB8AC3E}">
        <p14:creationId xmlns:p14="http://schemas.microsoft.com/office/powerpoint/2010/main" val="949021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C8084-DA8E-09BD-260A-2FFD0D51AB5B}"/>
              </a:ext>
            </a:extLst>
          </p:cNvPr>
          <p:cNvSpPr>
            <a:spLocks noGrp="1"/>
          </p:cNvSpPr>
          <p:nvPr>
            <p:ph type="title"/>
          </p:nvPr>
        </p:nvSpPr>
        <p:spPr/>
        <p:txBody>
          <a:bodyPr/>
          <a:lstStyle/>
          <a:p>
            <a:pPr algn="r" rtl="1"/>
            <a:r>
              <a:rPr lang="fa-IR" dirty="0"/>
              <a:t>سوالی دارید؟</a:t>
            </a:r>
            <a:endParaRPr lang="ar" dirty="0"/>
          </a:p>
        </p:txBody>
      </p:sp>
      <p:sp>
        <p:nvSpPr>
          <p:cNvPr id="9" name="TextBox 8">
            <a:extLst>
              <a:ext uri="{FF2B5EF4-FFF2-40B4-BE49-F238E27FC236}">
                <a16:creationId xmlns:a16="http://schemas.microsoft.com/office/drawing/2014/main" id="{307E184F-CDD6-4AF8-4E32-DB842214AECD}"/>
              </a:ext>
            </a:extLst>
          </p:cNvPr>
          <p:cNvSpPr txBox="1"/>
          <p:nvPr/>
        </p:nvSpPr>
        <p:spPr>
          <a:xfrm>
            <a:off x="7132320" y="2136338"/>
            <a:ext cx="4144191" cy="1292662"/>
          </a:xfrm>
          <a:prstGeom prst="rect">
            <a:avLst/>
          </a:prstGeom>
          <a:noFill/>
        </p:spPr>
        <p:txBody>
          <a:bodyPr wrap="square" rtlCol="0">
            <a:spAutoFit/>
          </a:bodyPr>
          <a:lstStyle/>
          <a:p>
            <a:pPr algn="r" rtl="1"/>
            <a:r>
              <a:rPr lang="ar" sz="2400" dirty="0"/>
              <a:t>Jennifer Bloom</a:t>
            </a:r>
          </a:p>
          <a:p>
            <a:pPr algn="r" rtl="1"/>
            <a:r>
              <a:rPr lang="fa-IR" dirty="0"/>
              <a:t>مدیر خدمات مشتری</a:t>
            </a:r>
          </a:p>
          <a:p>
            <a:pPr algn="r"/>
            <a:r>
              <a:rPr lang="ar" dirty="0"/>
              <a:t>(916)</a:t>
            </a:r>
            <a:r>
              <a:rPr lang="en-US" dirty="0"/>
              <a:t> </a:t>
            </a:r>
            <a:r>
              <a:rPr lang="en-US" dirty="0">
                <a:latin typeface="Arial" panose="020B0604020202020204" pitchFamily="34" charset="0"/>
                <a:cs typeface="Arial" panose="020B0604020202020204" pitchFamily="34" charset="0"/>
              </a:rPr>
              <a:t>987-6572</a:t>
            </a:r>
            <a:endParaRPr lang="ar" dirty="0">
              <a:latin typeface="Arial" panose="020B0604020202020204" pitchFamily="34" charset="0"/>
              <a:cs typeface="Arial" panose="020B0604020202020204" pitchFamily="34" charset="0"/>
            </a:endParaRPr>
          </a:p>
          <a:p>
            <a:pPr algn="r" rtl="1"/>
            <a:r>
              <a:rPr lang="ar" dirty="0"/>
              <a:t>jbloom@altaregional.or</a:t>
            </a:r>
          </a:p>
        </p:txBody>
      </p:sp>
      <p:sp>
        <p:nvSpPr>
          <p:cNvPr id="11" name="TextBox 10">
            <a:extLst>
              <a:ext uri="{FF2B5EF4-FFF2-40B4-BE49-F238E27FC236}">
                <a16:creationId xmlns:a16="http://schemas.microsoft.com/office/drawing/2014/main" id="{BC12EF54-FC6A-BF17-0742-082B6F9E31A3}"/>
              </a:ext>
            </a:extLst>
          </p:cNvPr>
          <p:cNvSpPr txBox="1"/>
          <p:nvPr/>
        </p:nvSpPr>
        <p:spPr>
          <a:xfrm>
            <a:off x="7875271" y="3827979"/>
            <a:ext cx="3401240" cy="1569660"/>
          </a:xfrm>
          <a:prstGeom prst="rect">
            <a:avLst/>
          </a:prstGeom>
          <a:noFill/>
        </p:spPr>
        <p:txBody>
          <a:bodyPr wrap="square">
            <a:spAutoFit/>
          </a:bodyPr>
          <a:lstStyle/>
          <a:p>
            <a:pPr algn="r" rtl="1"/>
            <a:r>
              <a:rPr lang="ar" sz="2400" dirty="0"/>
              <a:t>Dana Muccular</a:t>
            </a:r>
          </a:p>
          <a:p>
            <a:pPr algn="r" rtl="1"/>
            <a:r>
              <a:rPr lang="fa-IR" dirty="0"/>
              <a:t>مدیر خدمات مشتریان</a:t>
            </a:r>
          </a:p>
          <a:p>
            <a:pPr algn="r" rtl="1"/>
            <a:r>
              <a:rPr lang="fa-IR" dirty="0"/>
              <a:t>واحد هماهنگی</a:t>
            </a:r>
            <a:endParaRPr lang="ar" dirty="0"/>
          </a:p>
          <a:p>
            <a:pPr algn="r"/>
            <a:r>
              <a:rPr lang="ar" dirty="0"/>
              <a:t>(916)</a:t>
            </a:r>
            <a:r>
              <a:rPr lang="en-US" dirty="0"/>
              <a:t> </a:t>
            </a:r>
            <a:r>
              <a:rPr lang="en-US" dirty="0">
                <a:latin typeface="Arial" panose="020B0604020202020204" pitchFamily="34" charset="0"/>
                <a:cs typeface="Arial" panose="020B0604020202020204" pitchFamily="34" charset="0"/>
              </a:rPr>
              <a:t>987-6667</a:t>
            </a:r>
            <a:endParaRPr lang="ar" dirty="0"/>
          </a:p>
          <a:p>
            <a:pPr algn="r" rtl="1"/>
            <a:r>
              <a:rPr lang="ar" dirty="0"/>
              <a:t>dmuccular@altaregional.org</a:t>
            </a:r>
          </a:p>
        </p:txBody>
      </p:sp>
      <p:sp>
        <p:nvSpPr>
          <p:cNvPr id="13" name="TextBox 12">
            <a:extLst>
              <a:ext uri="{FF2B5EF4-FFF2-40B4-BE49-F238E27FC236}">
                <a16:creationId xmlns:a16="http://schemas.microsoft.com/office/drawing/2014/main" id="{863A9573-2D4D-C26E-8987-5465A079EC18}"/>
              </a:ext>
            </a:extLst>
          </p:cNvPr>
          <p:cNvSpPr txBox="1"/>
          <p:nvPr/>
        </p:nvSpPr>
        <p:spPr>
          <a:xfrm>
            <a:off x="2798990" y="2136338"/>
            <a:ext cx="3035480" cy="1292662"/>
          </a:xfrm>
          <a:prstGeom prst="rect">
            <a:avLst/>
          </a:prstGeom>
          <a:noFill/>
        </p:spPr>
        <p:txBody>
          <a:bodyPr wrap="square">
            <a:spAutoFit/>
          </a:bodyPr>
          <a:lstStyle/>
          <a:p>
            <a:pPr algn="r" rtl="1"/>
            <a:r>
              <a:rPr lang="ar" sz="2400" dirty="0"/>
              <a:t>Mechelle Johnson</a:t>
            </a:r>
          </a:p>
          <a:p>
            <a:pPr algn="r" rtl="1"/>
            <a:r>
              <a:rPr lang="fa-IR" dirty="0"/>
              <a:t>مدیر خدمات مشتری</a:t>
            </a:r>
          </a:p>
          <a:p>
            <a:pPr algn="r"/>
            <a:r>
              <a:rPr lang="ar" dirty="0"/>
              <a:t>(916)</a:t>
            </a:r>
            <a:r>
              <a:rPr lang="en-US" dirty="0"/>
              <a:t> </a:t>
            </a:r>
            <a:r>
              <a:rPr lang="en-US" dirty="0">
                <a:latin typeface="Arial" panose="020B0604020202020204" pitchFamily="34" charset="0"/>
                <a:cs typeface="Arial" panose="020B0604020202020204" pitchFamily="34" charset="0"/>
              </a:rPr>
              <a:t>978-6653</a:t>
            </a:r>
            <a:endParaRPr lang="ar" dirty="0">
              <a:latin typeface="Arial" panose="020B0604020202020204" pitchFamily="34" charset="0"/>
              <a:cs typeface="Arial" panose="020B0604020202020204" pitchFamily="34" charset="0"/>
            </a:endParaRPr>
          </a:p>
          <a:p>
            <a:pPr algn="r" rtl="1"/>
            <a:r>
              <a:rPr lang="ar" dirty="0"/>
              <a:t>mjohnson@altaregional.org</a:t>
            </a:r>
          </a:p>
        </p:txBody>
      </p:sp>
      <p:sp>
        <p:nvSpPr>
          <p:cNvPr id="15" name="TextBox 14">
            <a:extLst>
              <a:ext uri="{FF2B5EF4-FFF2-40B4-BE49-F238E27FC236}">
                <a16:creationId xmlns:a16="http://schemas.microsoft.com/office/drawing/2014/main" id="{5A386589-5905-75FC-8A77-7DA0D23E9EDB}"/>
              </a:ext>
            </a:extLst>
          </p:cNvPr>
          <p:cNvSpPr txBox="1"/>
          <p:nvPr/>
        </p:nvSpPr>
        <p:spPr>
          <a:xfrm>
            <a:off x="2798990" y="4104977"/>
            <a:ext cx="3035480" cy="1292662"/>
          </a:xfrm>
          <a:prstGeom prst="rect">
            <a:avLst/>
          </a:prstGeom>
          <a:noFill/>
        </p:spPr>
        <p:txBody>
          <a:bodyPr wrap="square">
            <a:spAutoFit/>
          </a:bodyPr>
          <a:lstStyle/>
          <a:p>
            <a:pPr algn="r" rtl="1"/>
            <a:r>
              <a:rPr lang="ar" sz="2400" dirty="0"/>
              <a:t>Carly Moorman</a:t>
            </a:r>
          </a:p>
          <a:p>
            <a:pPr algn="r" rtl="1"/>
            <a:r>
              <a:rPr lang="fa-IR" dirty="0"/>
              <a:t>کارشناس استخدام مشتری</a:t>
            </a:r>
          </a:p>
          <a:p>
            <a:pPr algn="r"/>
            <a:r>
              <a:rPr lang="ar" dirty="0"/>
              <a:t>(916)</a:t>
            </a:r>
            <a:r>
              <a:rPr lang="en-US" dirty="0"/>
              <a:t> </a:t>
            </a:r>
            <a:r>
              <a:rPr lang="ar" dirty="0"/>
              <a:t>290</a:t>
            </a:r>
            <a:r>
              <a:rPr lang="en-US" dirty="0">
                <a:latin typeface="Arial" panose="020B0604020202020204" pitchFamily="34" charset="0"/>
                <a:cs typeface="Arial" panose="020B0604020202020204" pitchFamily="34" charset="0"/>
              </a:rPr>
              <a:t>-4183</a:t>
            </a:r>
            <a:endParaRPr lang="ar" dirty="0">
              <a:latin typeface="Arial" panose="020B0604020202020204" pitchFamily="34" charset="0"/>
              <a:cs typeface="Arial" panose="020B0604020202020204" pitchFamily="34" charset="0"/>
            </a:endParaRPr>
          </a:p>
          <a:p>
            <a:pPr algn="r" rtl="1"/>
            <a:r>
              <a:rPr lang="ar" dirty="0"/>
              <a:t>cmoorman@altaregional.org</a:t>
            </a:r>
          </a:p>
        </p:txBody>
      </p:sp>
    </p:spTree>
    <p:extLst>
      <p:ext uri="{BB962C8B-B14F-4D97-AF65-F5344CB8AC3E}">
        <p14:creationId xmlns:p14="http://schemas.microsoft.com/office/powerpoint/2010/main" val="3624139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EA1E78CC-14AE-47AE-BBE7-C093014D2E88}"/>
              </a:ext>
            </a:extLst>
          </p:cNvPr>
          <p:cNvPicPr>
            <a:picLocks noChangeAspect="1"/>
          </p:cNvPicPr>
          <p:nvPr/>
        </p:nvPicPr>
        <p:blipFill>
          <a:blip r:embed="rId3"/>
          <a:stretch>
            <a:fillRect/>
          </a:stretch>
        </p:blipFill>
        <p:spPr>
          <a:xfrm flipH="1">
            <a:off x="0" y="0"/>
            <a:ext cx="12192000" cy="6857999"/>
          </a:xfrm>
          <a:prstGeom prst="rect">
            <a:avLst/>
          </a:prstGeom>
        </p:spPr>
      </p:pic>
      <p:sp>
        <p:nvSpPr>
          <p:cNvPr id="3" name="TextBox 2">
            <a:extLst>
              <a:ext uri="{FF2B5EF4-FFF2-40B4-BE49-F238E27FC236}">
                <a16:creationId xmlns:a16="http://schemas.microsoft.com/office/drawing/2014/main" id="{881A5285-5049-1CAA-E16A-739242A683B6}"/>
              </a:ext>
            </a:extLst>
          </p:cNvPr>
          <p:cNvSpPr txBox="1"/>
          <p:nvPr/>
        </p:nvSpPr>
        <p:spPr>
          <a:xfrm>
            <a:off x="4723991" y="484632"/>
            <a:ext cx="7257142" cy="6039260"/>
          </a:xfrm>
          <a:prstGeom prst="rect">
            <a:avLst/>
          </a:prstGeom>
        </p:spPr>
        <p:txBody>
          <a:bodyPr vert="horz" lIns="0" tIns="45720" rIns="0" bIns="45720" rtlCol="0">
            <a:normAutofit/>
          </a:bodyPr>
          <a:lstStyle/>
          <a:p>
            <a:pPr marL="0" indent="0" algn="r" defTabSz="914400" rtl="1">
              <a:lnSpc>
                <a:spcPct val="90000"/>
              </a:lnSpc>
              <a:buClr>
                <a:schemeClr val="accent1"/>
              </a:buClr>
              <a:buFont typeface="Calibri" panose="020F0502020204030204" pitchFamily="34" charset="0"/>
              <a:buNone/>
            </a:pPr>
            <a:r>
              <a:rPr lang="fa-IR" sz="3200" dirty="0">
                <a:solidFill>
                  <a:srgbClr val="FFFFFF"/>
                </a:solidFill>
                <a:effectLst/>
              </a:rPr>
              <a:t>مرکز منطقه‌ای آلتا کالیفرنیا (ACRC) هر ساله یک قرارداد ارزیابی عملکرد منتشر می‌کند که داده‌ها و شاخص‌هایی را در زمینه‌هایی مانند محل زندگی مراجعین، انطباق ACRC با استانداردهای وزارت خدمات توسعه (DDS)، عملکرد ACRC در اشتغال‌زایی برای مصرف‌کنندگان، و موفقیت ACRC در ارتقای دسترسی به خدمات و برابری ارائه می‌دهد.</a:t>
            </a:r>
          </a:p>
          <a:p>
            <a:pPr marL="0" indent="0" algn="r" defTabSz="914400">
              <a:lnSpc>
                <a:spcPct val="90000"/>
              </a:lnSpc>
              <a:buClr>
                <a:schemeClr val="accent1"/>
              </a:buClr>
              <a:buFont typeface="Calibri" panose="020F0502020204030204" pitchFamily="34" charset="0"/>
              <a:buNone/>
            </a:pPr>
            <a:endParaRPr lang="fa-IR" sz="3200" dirty="0">
              <a:solidFill>
                <a:srgbClr val="FFFFFF"/>
              </a:solidFill>
            </a:endParaRPr>
          </a:p>
          <a:p>
            <a:pPr marL="0" indent="0" algn="r" defTabSz="914400">
              <a:lnSpc>
                <a:spcPct val="90000"/>
              </a:lnSpc>
              <a:buClr>
                <a:schemeClr val="accent1"/>
              </a:buClr>
              <a:buFont typeface="Calibri" panose="020F0502020204030204" pitchFamily="34" charset="0"/>
              <a:buNone/>
            </a:pPr>
            <a:endParaRPr lang="fa-IR" sz="3200" dirty="0">
              <a:solidFill>
                <a:srgbClr val="FFFFFF"/>
              </a:solidFill>
            </a:endParaRPr>
          </a:p>
          <a:p>
            <a:pPr marL="0" marR="0" algn="r" defTabSz="914400" rtl="1">
              <a:lnSpc>
                <a:spcPct val="90000"/>
              </a:lnSpc>
              <a:spcBef>
                <a:spcPts val="0"/>
              </a:spcBef>
              <a:spcAft>
                <a:spcPts val="800"/>
              </a:spcAft>
              <a:buClr>
                <a:schemeClr val="accent1"/>
              </a:buClr>
              <a:buFont typeface="Calibri" panose="020F0502020204030204" pitchFamily="34" charset="0"/>
            </a:pPr>
            <a:r>
              <a:rPr lang="fa-IR" sz="3000" u="sng" dirty="0">
                <a:effectLst/>
                <a:hlinkClick r:id="rId4">
                  <a:extLst>
                    <a:ext uri="{A12FA001-AC4F-418D-AE19-62706E023703}">
                      <ahyp:hlinkClr xmlns:ahyp="http://schemas.microsoft.com/office/drawing/2018/hyperlinkcolor" val="tx"/>
                    </a:ext>
                  </a:extLst>
                </a:hlinkClick>
              </a:rPr>
              <a:t>گزارش‌های قرارداد ارزیابی عملکرد مرکز منطقه‌ای: بخش خدمات توسعه‌ای CA</a:t>
            </a:r>
            <a:endParaRPr lang="fa-IR" sz="3000" dirty="0">
              <a:effectLst/>
            </a:endParaRPr>
          </a:p>
          <a:p>
            <a:pPr marL="0" marR="0" algn="r" defTabSz="914400" rtl="1">
              <a:lnSpc>
                <a:spcPct val="90000"/>
              </a:lnSpc>
              <a:spcBef>
                <a:spcPts val="0"/>
              </a:spcBef>
              <a:spcAft>
                <a:spcPts val="800"/>
              </a:spcAft>
              <a:buClr>
                <a:schemeClr val="accent1"/>
              </a:buClr>
              <a:buFont typeface="Calibri" panose="020F0502020204030204" pitchFamily="34" charset="0"/>
            </a:pPr>
            <a:r>
              <a:rPr lang="fa-IR" sz="3000" u="sng" dirty="0">
                <a:effectLst/>
                <a:hlinkClick r:id="rId5">
                  <a:extLst>
                    <a:ext uri="{A12FA001-AC4F-418D-AE19-62706E023703}">
                      <ahyp:hlinkClr xmlns:ahyp="http://schemas.microsoft.com/office/drawing/2018/hyperlinkcolor" val="tx"/>
                    </a:ext>
                  </a:extLst>
                </a:hlinkClick>
              </a:rPr>
              <a:t>قرارداد عملکرد و گزارش‌های پایان سال - مرکز منطقه‌ای آلتا کالیفرنیا (altaregional.org)</a:t>
            </a:r>
            <a:endParaRPr lang="fa-IR" sz="3000" dirty="0">
              <a:effectLst/>
            </a:endParaRPr>
          </a:p>
          <a:p>
            <a:pPr marL="0" indent="0" algn="r" defTabSz="914400">
              <a:lnSpc>
                <a:spcPct val="90000"/>
              </a:lnSpc>
              <a:buClr>
                <a:schemeClr val="accent1"/>
              </a:buClr>
              <a:buFont typeface="Calibri" panose="020F0502020204030204" pitchFamily="34" charset="0"/>
              <a:buNone/>
            </a:pPr>
            <a:endParaRPr lang="fa-IR" sz="3200" dirty="0">
              <a:solidFill>
                <a:srgbClr val="FFFFFF"/>
              </a:solidFill>
              <a:effectLst/>
            </a:endParaRPr>
          </a:p>
        </p:txBody>
      </p:sp>
      <p:pic>
        <p:nvPicPr>
          <p:cNvPr id="11" name="Graphic 10" descr="Cheers with solid fill">
            <a:extLst>
              <a:ext uri="{FF2B5EF4-FFF2-40B4-BE49-F238E27FC236}">
                <a16:creationId xmlns:a16="http://schemas.microsoft.com/office/drawing/2014/main" id="{35C72F45-7845-D973-7F9F-A8524A27425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35886" y="2554787"/>
            <a:ext cx="1748422" cy="1748422"/>
          </a:xfrm>
          <a:prstGeom prst="rect">
            <a:avLst/>
          </a:prstGeom>
        </p:spPr>
      </p:pic>
      <p:pic>
        <p:nvPicPr>
          <p:cNvPr id="5" name="Graphic 4" descr="Office worker male with solid fill">
            <a:extLst>
              <a:ext uri="{FF2B5EF4-FFF2-40B4-BE49-F238E27FC236}">
                <a16:creationId xmlns:a16="http://schemas.microsoft.com/office/drawing/2014/main" id="{5F4739A4-BAAE-B163-51D1-3E6518EFCDBD}"/>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35885" y="4624943"/>
            <a:ext cx="1748424" cy="1748424"/>
          </a:xfrm>
          <a:prstGeom prst="rect">
            <a:avLst/>
          </a:prstGeom>
        </p:spPr>
      </p:pic>
      <p:sp>
        <p:nvSpPr>
          <p:cNvPr id="40" name="Rectangle 39">
            <a:extLst>
              <a:ext uri="{FF2B5EF4-FFF2-40B4-BE49-F238E27FC236}">
                <a16:creationId xmlns:a16="http://schemas.microsoft.com/office/drawing/2014/main" id="{9263A9AB-CFF0-493C-A9F5-BD8B25F51278}"/>
              </a:ext>
            </a:extLst>
          </p:cNvPr>
          <p:cNvSpPr/>
          <p:nvPr/>
        </p:nvSpPr>
        <p:spPr>
          <a:xfrm>
            <a:off x="924560" y="1635760"/>
            <a:ext cx="3649524" cy="254000"/>
          </a:xfrm>
          <a:prstGeom prst="rect">
            <a:avLst/>
          </a:prstGeom>
          <a:solidFill>
            <a:srgbClr val="D1D9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with solid fill">
            <a:extLst>
              <a:ext uri="{FF2B5EF4-FFF2-40B4-BE49-F238E27FC236}">
                <a16:creationId xmlns:a16="http://schemas.microsoft.com/office/drawing/2014/main" id="{A28C5508-E8CF-C812-0076-5F839B523A3C}"/>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935886" y="484631"/>
            <a:ext cx="1748422" cy="1748422"/>
          </a:xfrm>
          <a:prstGeom prst="rect">
            <a:avLst/>
          </a:prstGeom>
        </p:spPr>
      </p:pic>
    </p:spTree>
    <p:extLst>
      <p:ext uri="{BB962C8B-B14F-4D97-AF65-F5344CB8AC3E}">
        <p14:creationId xmlns:p14="http://schemas.microsoft.com/office/powerpoint/2010/main" val="3045419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extBox 17">
            <a:extLst>
              <a:ext uri="{FF2B5EF4-FFF2-40B4-BE49-F238E27FC236}">
                <a16:creationId xmlns:a16="http://schemas.microsoft.com/office/drawing/2014/main" id="{B7E73BF0-18FC-356F-F46B-7AFF032587ED}"/>
              </a:ext>
            </a:extLst>
          </p:cNvPr>
          <p:cNvGraphicFramePr/>
          <p:nvPr>
            <p:extLst>
              <p:ext uri="{D42A27DB-BD31-4B8C-83A1-F6EECF244321}">
                <p14:modId xmlns:p14="http://schemas.microsoft.com/office/powerpoint/2010/main" val="3241737239"/>
              </p:ext>
            </p:extLst>
          </p:nvPr>
        </p:nvGraphicFramePr>
        <p:xfrm>
          <a:off x="233083" y="424189"/>
          <a:ext cx="11725834" cy="5814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6948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39" name="Rectangle 38">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cxnSp>
        <p:nvCxnSpPr>
          <p:cNvPr id="40" name="Straight Connector 39">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41" name="Rectangle 40">
            <a:extLst>
              <a:ext uri="{FF2B5EF4-FFF2-40B4-BE49-F238E27FC236}">
                <a16:creationId xmlns:a16="http://schemas.microsoft.com/office/drawing/2014/main" id="{26B229C7-9B45-4F13-BD80-FF26C310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
          </a:p>
        </p:txBody>
      </p:sp>
      <p:cxnSp>
        <p:nvCxnSpPr>
          <p:cNvPr id="42" name="Straight Connector 41">
            <a:extLst>
              <a:ext uri="{FF2B5EF4-FFF2-40B4-BE49-F238E27FC236}">
                <a16:creationId xmlns:a16="http://schemas.microsoft.com/office/drawing/2014/main" id="{CBFBA6A7-95D6-4239-B14C-C391C9AB0A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4FD99AF6-F027-43A0-A89A-36FCA2C851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37" name="Rectangle 36">
            <a:extLst>
              <a:ext uri="{FF2B5EF4-FFF2-40B4-BE49-F238E27FC236}">
                <a16:creationId xmlns:a16="http://schemas.microsoft.com/office/drawing/2014/main" id="{8A33A5B0-1EE4-4C83-AC98-9F64529406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5" name="TextBox 4">
            <a:extLst>
              <a:ext uri="{FF2B5EF4-FFF2-40B4-BE49-F238E27FC236}">
                <a16:creationId xmlns:a16="http://schemas.microsoft.com/office/drawing/2014/main" id="{4C9A84D0-6FA0-8ADA-95D0-E6030C4016D3}"/>
              </a:ext>
            </a:extLst>
          </p:cNvPr>
          <p:cNvSpPr txBox="1"/>
          <p:nvPr/>
        </p:nvSpPr>
        <p:spPr>
          <a:xfrm>
            <a:off x="502023" y="143529"/>
            <a:ext cx="11295529" cy="1200329"/>
          </a:xfrm>
          <a:prstGeom prst="rect">
            <a:avLst/>
          </a:prstGeom>
          <a:noFill/>
        </p:spPr>
        <p:txBody>
          <a:bodyPr wrap="square">
            <a:spAutoFit/>
          </a:bodyPr>
          <a:lstStyle/>
          <a:p>
            <a:pPr algn="r" rtl="1"/>
            <a:r>
              <a:rPr lang="fa-IR" sz="2400" dirty="0">
                <a:solidFill>
                  <a:schemeClr val="tx1">
                    <a:lumMod val="85000"/>
                    <a:lumOff val="15000"/>
                  </a:schemeClr>
                </a:solidFill>
                <a:effectLst/>
              </a:rPr>
              <a:t>بیایید ببینیم به چه کسانی خدمات می‌دهیم. این نمودارها به شما نشان می‌دهند که مشتریان مرکز منطقه‌ای آلتا کالیفرنیا </a:t>
            </a:r>
            <a:r>
              <a:rPr lang="fa-IR" sz="2400" dirty="0">
                <a:solidFill>
                  <a:schemeClr val="tx1">
                    <a:lumMod val="85000"/>
                    <a:lumOff val="15000"/>
                  </a:schemeClr>
                </a:solidFill>
              </a:rPr>
              <a:t>ACRC </a:t>
            </a:r>
            <a:r>
              <a:rPr lang="fa-IR" sz="2400" dirty="0">
                <a:solidFill>
                  <a:schemeClr val="tx1">
                    <a:lumMod val="85000"/>
                    <a:lumOff val="15000"/>
                  </a:schemeClr>
                </a:solidFill>
                <a:effectLst/>
              </a:rPr>
              <a:t>چه کسانی هستند و کجا زندگی می‌کنند.  
</a:t>
            </a:r>
            <a:endParaRPr lang="fa-IR" sz="2400" dirty="0"/>
          </a:p>
        </p:txBody>
      </p:sp>
      <p:pic>
        <p:nvPicPr>
          <p:cNvPr id="3" name="Picture 2" descr="A collage of pie charts&#10;&#10;Description automatically generated">
            <a:extLst>
              <a:ext uri="{FF2B5EF4-FFF2-40B4-BE49-F238E27FC236}">
                <a16:creationId xmlns:a16="http://schemas.microsoft.com/office/drawing/2014/main" id="{DA737E07-BBA6-2F18-2C6F-9312042605C7}"/>
              </a:ext>
            </a:extLst>
          </p:cNvPr>
          <p:cNvPicPr>
            <a:picLocks noChangeAspect="1"/>
          </p:cNvPicPr>
          <p:nvPr/>
        </p:nvPicPr>
        <p:blipFill>
          <a:blip r:embed="rId3"/>
          <a:stretch>
            <a:fillRect/>
          </a:stretch>
        </p:blipFill>
        <p:spPr>
          <a:xfrm>
            <a:off x="1709976" y="1015691"/>
            <a:ext cx="9274366" cy="5240014"/>
          </a:xfrm>
          <a:prstGeom prst="rect">
            <a:avLst/>
          </a:prstGeom>
        </p:spPr>
      </p:pic>
    </p:spTree>
    <p:extLst>
      <p:ext uri="{BB962C8B-B14F-4D97-AF65-F5344CB8AC3E}">
        <p14:creationId xmlns:p14="http://schemas.microsoft.com/office/powerpoint/2010/main" val="3318726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54" name="Rectangle 53">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cxnSp>
        <p:nvCxnSpPr>
          <p:cNvPr id="56" name="Straight Connector 55">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58" name="Rectangle 57">
            <a:extLst>
              <a:ext uri="{FF2B5EF4-FFF2-40B4-BE49-F238E27FC236}">
                <a16:creationId xmlns:a16="http://schemas.microsoft.com/office/drawing/2014/main" id="{AD52AB10-A2E8-4497-AE97-16F9577E8A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49041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
          </a:p>
        </p:txBody>
      </p:sp>
      <p:sp>
        <p:nvSpPr>
          <p:cNvPr id="60" name="Rectangle 59">
            <a:extLst>
              <a:ext uri="{FF2B5EF4-FFF2-40B4-BE49-F238E27FC236}">
                <a16:creationId xmlns:a16="http://schemas.microsoft.com/office/drawing/2014/main" id="{B7FBCFF0-6CD1-40C7-9A2F-5CDCE1BA3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2" name="Title 1">
            <a:extLst>
              <a:ext uri="{FF2B5EF4-FFF2-40B4-BE49-F238E27FC236}">
                <a16:creationId xmlns:a16="http://schemas.microsoft.com/office/drawing/2014/main" id="{4B8A1676-8018-52F7-6DA6-6F3E5BE08ABC}"/>
              </a:ext>
            </a:extLst>
          </p:cNvPr>
          <p:cNvSpPr>
            <a:spLocks noGrp="1"/>
          </p:cNvSpPr>
          <p:nvPr>
            <p:ph type="title" idx="4294967295"/>
          </p:nvPr>
        </p:nvSpPr>
        <p:spPr>
          <a:xfrm>
            <a:off x="217276" y="5173752"/>
            <a:ext cx="11754302" cy="2092362"/>
          </a:xfrm>
        </p:spPr>
        <p:txBody>
          <a:bodyPr vert="horz" lIns="91440" tIns="45720" rIns="91440" bIns="45720" rtlCol="0" anchor="b">
            <a:noAutofit/>
          </a:bodyPr>
          <a:lstStyle/>
          <a:p>
            <a:pPr marL="0" marR="0" algn="r" rtl="1">
              <a:spcAft>
                <a:spcPts val="800"/>
              </a:spcAft>
            </a:pPr>
            <a:r>
              <a:rPr lang="fa-IR" sz="2000" dirty="0">
                <a:solidFill>
                  <a:srgbClr val="FFFFFF"/>
                </a:solidFill>
                <a:effectLst/>
              </a:rPr>
              <a:t>این نمودار به شما پنج حوزه‌ای را نشان می‌دهد که (DDS) می‌خواهد هر مرکز منطقه‌ای در آن به پیشرفت خود ادامه دهد.
ستون اول به شما نشان می‌دهد که مرکز منطقه‌ای آلتا کالیفرنیا (ACRC) در دوره گزارش گذشته چگونه عمل کرده است و ستون دوم نحوه عملکرد ACRC در پایان سال مالی 2024 را به تصویر می‌کشد.
برای اینکه ببینید مرکز منطقه‌ای آلتا کالیفرنیا (ACRC) چگونه با سایر مراکز منطقه‌ای ایالت مقایسه می‌شود، اعداد را با میانگین‌های ایالتی (در ستون‌های سایه‌دار) مقایسه کنید.
</a:t>
            </a:r>
            <a:endParaRPr lang="ar" sz="1600" dirty="0">
              <a:solidFill>
                <a:srgbClr val="FFFFFF"/>
              </a:solidFill>
            </a:endParaRPr>
          </a:p>
        </p:txBody>
      </p:sp>
      <p:pic>
        <p:nvPicPr>
          <p:cNvPr id="5" name="Picture 4" descr="A screen shot of a graph&#10;&#10;Description automatically generated">
            <a:extLst>
              <a:ext uri="{FF2B5EF4-FFF2-40B4-BE49-F238E27FC236}">
                <a16:creationId xmlns:a16="http://schemas.microsoft.com/office/drawing/2014/main" id="{9CDC3EC5-5B76-E59E-4AC0-54969CA4B5D9}"/>
              </a:ext>
            </a:extLst>
          </p:cNvPr>
          <p:cNvPicPr>
            <a:picLocks noChangeAspect="1"/>
          </p:cNvPicPr>
          <p:nvPr/>
        </p:nvPicPr>
        <p:blipFill>
          <a:blip r:embed="rId3"/>
          <a:stretch>
            <a:fillRect/>
          </a:stretch>
        </p:blipFill>
        <p:spPr>
          <a:xfrm>
            <a:off x="1460116" y="556440"/>
            <a:ext cx="9268622" cy="3916319"/>
          </a:xfrm>
          <a:prstGeom prst="rect">
            <a:avLst/>
          </a:prstGeom>
        </p:spPr>
      </p:pic>
      <p:sp>
        <p:nvSpPr>
          <p:cNvPr id="62" name="Rectangle 61">
            <a:extLst>
              <a:ext uri="{FF2B5EF4-FFF2-40B4-BE49-F238E27FC236}">
                <a16:creationId xmlns:a16="http://schemas.microsoft.com/office/drawing/2014/main" id="{3FB0B787-E713-4BAC-9EB2-9EDF781DF8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Tree>
    <p:extLst>
      <p:ext uri="{BB962C8B-B14F-4D97-AF65-F5344CB8AC3E}">
        <p14:creationId xmlns:p14="http://schemas.microsoft.com/office/powerpoint/2010/main" val="1339797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23" name="Rectangle 22">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cxnSp>
        <p:nvCxnSpPr>
          <p:cNvPr id="24" name="Straight Connector 23">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5" name="Rectangle 24">
            <a:extLst>
              <a:ext uri="{FF2B5EF4-FFF2-40B4-BE49-F238E27FC236}">
                <a16:creationId xmlns:a16="http://schemas.microsoft.com/office/drawing/2014/main" id="{9E085669-B98A-4058-A3EE-9CDCCD8CF8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
          </a:p>
        </p:txBody>
      </p:sp>
      <p:sp>
        <p:nvSpPr>
          <p:cNvPr id="3" name="Title 2">
            <a:extLst>
              <a:ext uri="{FF2B5EF4-FFF2-40B4-BE49-F238E27FC236}">
                <a16:creationId xmlns:a16="http://schemas.microsoft.com/office/drawing/2014/main" id="{411FC385-83D3-3C50-FF93-5BA120C50B51}"/>
              </a:ext>
            </a:extLst>
          </p:cNvPr>
          <p:cNvSpPr>
            <a:spLocks noGrp="1"/>
          </p:cNvSpPr>
          <p:nvPr>
            <p:ph type="title"/>
          </p:nvPr>
        </p:nvSpPr>
        <p:spPr>
          <a:xfrm>
            <a:off x="272102" y="4214165"/>
            <a:ext cx="11196278" cy="1662951"/>
          </a:xfrm>
        </p:spPr>
        <p:txBody>
          <a:bodyPr vert="horz" lIns="91440" tIns="45720" rIns="91440" bIns="45720" rtlCol="0" anchor="b">
            <a:normAutofit/>
          </a:bodyPr>
          <a:lstStyle/>
          <a:p>
            <a:pPr marL="0" marR="0" algn="r" rtl="1">
              <a:spcAft>
                <a:spcPts val="0"/>
              </a:spcAft>
            </a:pPr>
            <a:r>
              <a:rPr lang="fa-IR" sz="2400" dirty="0">
                <a:solidFill>
                  <a:schemeClr val="tx1">
                    <a:lumMod val="85000"/>
                    <a:lumOff val="15000"/>
                  </a:schemeClr>
                </a:solidFill>
                <a:effectLst/>
              </a:rPr>
              <a:t>در بررسی تفکیک درصدها، مشاهده خواهید کرد که هیچ افزایش یا کاهش قابل توجهی در داده‌های ارائه شده وجود ندارد.  اگرچه هیچ افزایش یا کاهش قابل توجهی وجود ندارد، ACRC به طور مداوم از تلاش‌های خود در کاهش نابرابری، افزایش دسترسی و بهبود عدالت از طریق دسترسی هدفمند حمایت می‌کند.
</a:t>
            </a:r>
            <a:r>
              <a:rPr lang="fa-IR" sz="2400" i="1" dirty="0">
                <a:solidFill>
                  <a:schemeClr val="tx1">
                    <a:lumMod val="85000"/>
                    <a:lumOff val="15000"/>
                  </a:schemeClr>
                </a:solidFill>
                <a:effectLst/>
              </a:rPr>
              <a:t> </a:t>
            </a:r>
            <a:endParaRPr lang="ar" sz="1400" dirty="0">
              <a:solidFill>
                <a:schemeClr val="tx1">
                  <a:lumMod val="85000"/>
                  <a:lumOff val="15000"/>
                </a:schemeClr>
              </a:solidFill>
            </a:endParaRPr>
          </a:p>
        </p:txBody>
      </p:sp>
      <p:cxnSp>
        <p:nvCxnSpPr>
          <p:cNvPr id="26" name="Straight Connector 25">
            <a:extLst>
              <a:ext uri="{FF2B5EF4-FFF2-40B4-BE49-F238E27FC236}">
                <a16:creationId xmlns:a16="http://schemas.microsoft.com/office/drawing/2014/main" id="{73A7C6B8-4726-4319-8661-22605DA41E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1086" y="5618770"/>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469B4FDC-9532-4F57-AE3F-2E0DE717C1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28" name="Rectangle 27">
            <a:extLst>
              <a:ext uri="{FF2B5EF4-FFF2-40B4-BE49-F238E27FC236}">
                <a16:creationId xmlns:a16="http://schemas.microsoft.com/office/drawing/2014/main" id="{BB5D465D-4A19-4A72-8D6D-9CEEC1DFA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5" name="TextBox 4">
            <a:extLst>
              <a:ext uri="{FF2B5EF4-FFF2-40B4-BE49-F238E27FC236}">
                <a16:creationId xmlns:a16="http://schemas.microsoft.com/office/drawing/2014/main" id="{B049BDD7-3357-5919-5228-843412AEA83D}"/>
              </a:ext>
            </a:extLst>
          </p:cNvPr>
          <p:cNvSpPr txBox="1"/>
          <p:nvPr/>
        </p:nvSpPr>
        <p:spPr>
          <a:xfrm>
            <a:off x="1551210" y="38872"/>
            <a:ext cx="10500470" cy="369332"/>
          </a:xfrm>
          <a:prstGeom prst="rect">
            <a:avLst/>
          </a:prstGeom>
          <a:noFill/>
        </p:spPr>
        <p:txBody>
          <a:bodyPr wrap="square">
            <a:spAutoFit/>
          </a:bodyPr>
          <a:lstStyle/>
          <a:p>
            <a:pPr marL="0" marR="0" algn="r" rtl="1">
              <a:spcBef>
                <a:spcPts val="0"/>
              </a:spcBef>
              <a:spcAft>
                <a:spcPts val="0"/>
              </a:spcAft>
            </a:pPr>
            <a:r>
              <a:rPr lang="fa-IR" sz="1800" i="1" spc="-5" dirty="0">
                <a:effectLst/>
                <a:latin typeface="Arial" panose="020B0604020202020204" pitchFamily="34" charset="0"/>
                <a:ea typeface="Arial" panose="020B0604020202020204" pitchFamily="34" charset="0"/>
              </a:rPr>
              <a:t>درصد </a:t>
            </a:r>
            <a:r>
              <a:rPr lang="fa-IR" sz="1800" i="1" spc="-10" dirty="0">
                <a:effectLst/>
                <a:latin typeface="Arial" panose="020B0604020202020204" pitchFamily="34" charset="0"/>
                <a:ea typeface="Arial" panose="020B0604020202020204" pitchFamily="34" charset="0"/>
              </a:rPr>
              <a:t>کل</a:t>
            </a:r>
            <a:r>
              <a:rPr lang="fa-IR" sz="1800" i="1" spc="10" dirty="0">
                <a:effectLst/>
                <a:latin typeface="Arial" panose="020B0604020202020204" pitchFamily="34" charset="0"/>
                <a:ea typeface="Arial" panose="020B0604020202020204" pitchFamily="34" charset="0"/>
              </a:rPr>
              <a:t> </a:t>
            </a:r>
            <a:r>
              <a:rPr lang="fa-IR" sz="1800" i="1" dirty="0">
                <a:effectLst/>
                <a:latin typeface="Arial" panose="020B0604020202020204" pitchFamily="34" charset="0"/>
                <a:ea typeface="Arial" panose="020B0604020202020204" pitchFamily="34" charset="0"/>
              </a:rPr>
              <a:t> </a:t>
            </a:r>
            <a:r>
              <a:rPr lang="fa-IR" sz="1800" i="1" spc="-10" dirty="0">
                <a:effectLst/>
                <a:latin typeface="Arial" panose="020B0604020202020204" pitchFamily="34" charset="0"/>
                <a:ea typeface="Arial" panose="020B0604020202020204" pitchFamily="34" charset="0"/>
              </a:rPr>
              <a:t>هزینه های</a:t>
            </a:r>
            <a:r>
              <a:rPr lang="fa-IR" sz="1800" i="1" spc="-5" dirty="0">
                <a:effectLst/>
                <a:latin typeface="Arial" panose="020B0604020202020204" pitchFamily="34" charset="0"/>
                <a:ea typeface="Arial" panose="020B0604020202020204" pitchFamily="34" charset="0"/>
              </a:rPr>
              <a:t> خرید</a:t>
            </a:r>
            <a:r>
              <a:rPr lang="fa-IR" sz="1800" i="1" dirty="0">
                <a:effectLst/>
                <a:latin typeface="Arial" panose="020B0604020202020204" pitchFamily="34" charset="0"/>
                <a:ea typeface="Arial" panose="020B0604020202020204" pitchFamily="34" charset="0"/>
              </a:rPr>
              <a:t> </a:t>
            </a:r>
            <a:r>
              <a:rPr lang="fa-IR" sz="1800" i="1" spc="-5" dirty="0">
                <a:effectLst/>
                <a:latin typeface="Arial" panose="020B0604020202020204" pitchFamily="34" charset="0"/>
                <a:ea typeface="Arial" panose="020B0604020202020204" pitchFamily="34" charset="0"/>
              </a:rPr>
              <a:t> سالانه</a:t>
            </a:r>
            <a:r>
              <a:rPr lang="fa-IR" sz="1800" i="1" dirty="0">
                <a:effectLst/>
                <a:latin typeface="Arial" panose="020B0604020202020204" pitchFamily="34" charset="0"/>
                <a:ea typeface="Arial" panose="020B0604020202020204" pitchFamily="34" charset="0"/>
              </a:rPr>
              <a:t> </a:t>
            </a:r>
            <a:r>
              <a:rPr lang="fa-IR" sz="1800" i="1" spc="-5" dirty="0">
                <a:effectLst/>
                <a:latin typeface="Arial" panose="020B0604020202020204" pitchFamily="34" charset="0"/>
                <a:ea typeface="Arial" panose="020B0604020202020204" pitchFamily="34" charset="0"/>
              </a:rPr>
              <a:t>خدمات</a:t>
            </a:r>
            <a:r>
              <a:rPr lang="fa-IR" sz="1800" i="1" spc="135" dirty="0">
                <a:effectLst/>
                <a:latin typeface="Arial" panose="020B0604020202020204" pitchFamily="34" charset="0"/>
                <a:ea typeface="Arial" panose="020B0604020202020204" pitchFamily="34" charset="0"/>
              </a:rPr>
              <a:t> </a:t>
            </a:r>
            <a:r>
              <a:rPr lang="fa-IR" sz="1800" i="1" spc="5" dirty="0">
                <a:effectLst/>
                <a:latin typeface="Arial" panose="020B0604020202020204" pitchFamily="34" charset="0"/>
                <a:ea typeface="Arial" panose="020B0604020202020204" pitchFamily="34" charset="0"/>
              </a:rPr>
              <a:t> </a:t>
            </a:r>
            <a:r>
              <a:rPr lang="fa-IR" sz="1800" i="1" spc="-5" dirty="0">
                <a:effectLst/>
                <a:latin typeface="Arial" panose="020B0604020202020204" pitchFamily="34" charset="0"/>
                <a:ea typeface="Arial" panose="020B0604020202020204" pitchFamily="34" charset="0"/>
              </a:rPr>
              <a:t>بر اساس</a:t>
            </a:r>
            <a:r>
              <a:rPr lang="fa-IR" sz="1800" i="1" spc="-10" dirty="0">
                <a:effectLst/>
                <a:latin typeface="Arial" panose="020B0604020202020204" pitchFamily="34" charset="0"/>
                <a:ea typeface="Arial" panose="020B0604020202020204" pitchFamily="34" charset="0"/>
              </a:rPr>
              <a:t> </a:t>
            </a:r>
            <a:r>
              <a:rPr lang="fa-IR" sz="1800" i="1" spc="5" dirty="0">
                <a:effectLst/>
                <a:latin typeface="Arial" panose="020B0604020202020204" pitchFamily="34" charset="0"/>
                <a:ea typeface="Arial" panose="020B0604020202020204" pitchFamily="34" charset="0"/>
              </a:rPr>
              <a:t> </a:t>
            </a:r>
            <a:r>
              <a:rPr lang="fa-IR" sz="1800" i="1" spc="-5" dirty="0">
                <a:effectLst/>
                <a:latin typeface="Arial" panose="020B0604020202020204" pitchFamily="34" charset="0"/>
                <a:ea typeface="Arial" panose="020B0604020202020204" pitchFamily="34" charset="0"/>
              </a:rPr>
              <a:t>قومیت</a:t>
            </a:r>
            <a:r>
              <a:rPr lang="fa-IR" sz="1800" i="1" spc="-10" dirty="0">
                <a:effectLst/>
                <a:latin typeface="Arial" panose="020B0604020202020204" pitchFamily="34" charset="0"/>
                <a:ea typeface="Arial" panose="020B0604020202020204" pitchFamily="34" charset="0"/>
              </a:rPr>
              <a:t> </a:t>
            </a:r>
            <a:r>
              <a:rPr lang="fa-IR" sz="1800" i="1" spc="-5" dirty="0">
                <a:effectLst/>
                <a:latin typeface="Arial" panose="020B0604020202020204" pitchFamily="34" charset="0"/>
                <a:ea typeface="Arial" panose="020B0604020202020204" pitchFamily="34" charset="0"/>
              </a:rPr>
              <a:t>و</a:t>
            </a:r>
            <a:r>
              <a:rPr lang="fa-IR" sz="1800" i="1" dirty="0">
                <a:effectLst/>
                <a:latin typeface="Arial" panose="020B0604020202020204" pitchFamily="34" charset="0"/>
                <a:ea typeface="Arial" panose="020B0604020202020204" pitchFamily="34" charset="0"/>
              </a:rPr>
              <a:t> </a:t>
            </a:r>
            <a:r>
              <a:rPr lang="fa-IR" sz="1800" i="1" spc="-5" dirty="0">
                <a:effectLst/>
                <a:latin typeface="Arial" panose="020B0604020202020204" pitchFamily="34" charset="0"/>
                <a:ea typeface="Arial" panose="020B0604020202020204" pitchFamily="34" charset="0"/>
              </a:rPr>
              <a:t>سن فرد</a:t>
            </a:r>
            <a:endParaRPr lang="fa-IR" sz="1800" i="1" dirty="0">
              <a:effectLst/>
              <a:latin typeface="Times New Roman" panose="02020603050405020304" pitchFamily="18" charset="0"/>
              <a:ea typeface="Times New Roman" panose="02020603050405020304" pitchFamily="18" charset="0"/>
            </a:endParaRPr>
          </a:p>
        </p:txBody>
      </p:sp>
      <p:pic>
        <p:nvPicPr>
          <p:cNvPr id="6" name="Picture 5">
            <a:extLst>
              <a:ext uri="{FF2B5EF4-FFF2-40B4-BE49-F238E27FC236}">
                <a16:creationId xmlns:a16="http://schemas.microsoft.com/office/drawing/2014/main" id="{7AA6108B-D48B-E004-9C38-32F5167A8333}"/>
              </a:ext>
            </a:extLst>
          </p:cNvPr>
          <p:cNvPicPr>
            <a:picLocks noChangeAspect="1"/>
          </p:cNvPicPr>
          <p:nvPr/>
        </p:nvPicPr>
        <p:blipFill>
          <a:blip r:embed="rId3"/>
          <a:srcRect t="1766"/>
          <a:stretch/>
        </p:blipFill>
        <p:spPr>
          <a:xfrm>
            <a:off x="489393" y="717475"/>
            <a:ext cx="10978986" cy="3149407"/>
          </a:xfrm>
          <a:prstGeom prst="rect">
            <a:avLst/>
          </a:prstGeom>
        </p:spPr>
      </p:pic>
    </p:spTree>
    <p:extLst>
      <p:ext uri="{BB962C8B-B14F-4D97-AF65-F5344CB8AC3E}">
        <p14:creationId xmlns:p14="http://schemas.microsoft.com/office/powerpoint/2010/main" val="3986425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2C7211D9-E545-4D00-9874-641EC7C7BD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
          </a:p>
        </p:txBody>
      </p:sp>
      <p:sp>
        <p:nvSpPr>
          <p:cNvPr id="22" name="Rectangle 21">
            <a:extLst>
              <a:ext uri="{FF2B5EF4-FFF2-40B4-BE49-F238E27FC236}">
                <a16:creationId xmlns:a16="http://schemas.microsoft.com/office/drawing/2014/main" id="{5DBBC34A-8C43-4368-951E-A04EB7C00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chemeClr val="bg1"/>
          </a:solid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
          </a:p>
        </p:txBody>
      </p:sp>
      <p:sp>
        <p:nvSpPr>
          <p:cNvPr id="13" name="TextBox 12">
            <a:extLst>
              <a:ext uri="{FF2B5EF4-FFF2-40B4-BE49-F238E27FC236}">
                <a16:creationId xmlns:a16="http://schemas.microsoft.com/office/drawing/2014/main" id="{AEDBF966-5411-42D7-6BF3-90C017D736B0}"/>
              </a:ext>
            </a:extLst>
          </p:cNvPr>
          <p:cNvSpPr txBox="1"/>
          <p:nvPr/>
        </p:nvSpPr>
        <p:spPr>
          <a:xfrm>
            <a:off x="1326776" y="100213"/>
            <a:ext cx="10865224" cy="369332"/>
          </a:xfrm>
          <a:prstGeom prst="rect">
            <a:avLst/>
          </a:prstGeom>
          <a:noFill/>
        </p:spPr>
        <p:txBody>
          <a:bodyPr wrap="square">
            <a:spAutoFit/>
          </a:bodyPr>
          <a:lstStyle/>
          <a:p>
            <a:pPr marL="0" marR="0" algn="r" rtl="1">
              <a:spcBef>
                <a:spcPts val="0"/>
              </a:spcBef>
              <a:spcAft>
                <a:spcPts val="0"/>
              </a:spcAft>
            </a:pPr>
            <a:r>
              <a:rPr lang="fa-IR" sz="1800" i="1" spc="-5" dirty="0">
                <a:effectLst/>
                <a:latin typeface="Arial" panose="020B0604020202020204" pitchFamily="34" charset="0"/>
                <a:ea typeface="Times New Roman" panose="02020603050405020304" pitchFamily="18" charset="0"/>
                <a:cs typeface="Times New Roman" panose="02020603050405020304" pitchFamily="18" charset="0"/>
              </a:rPr>
              <a:t>تعداد</a:t>
            </a:r>
            <a:r>
              <a:rPr lang="fa-IR"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fa-IR" sz="1800" i="1" spc="-10" dirty="0">
                <a:effectLst/>
                <a:latin typeface="Arial" panose="020B0604020202020204" pitchFamily="34" charset="0"/>
                <a:ea typeface="Times New Roman" panose="02020603050405020304" pitchFamily="18" charset="0"/>
                <a:cs typeface="Times New Roman" panose="02020603050405020304" pitchFamily="18" charset="0"/>
              </a:rPr>
              <a:t>و</a:t>
            </a:r>
            <a:r>
              <a:rPr lang="fa-IR" sz="1800" i="1" dirty="0">
                <a:effectLst/>
                <a:latin typeface="Arial" panose="020B0604020202020204" pitchFamily="34" charset="0"/>
                <a:ea typeface="Times New Roman" panose="02020603050405020304" pitchFamily="18" charset="0"/>
                <a:cs typeface="Times New Roman" panose="02020603050405020304" pitchFamily="18" charset="0"/>
              </a:rPr>
              <a:t> </a:t>
            </a:r>
            <a:r>
              <a:rPr lang="fa-IR" sz="1800" i="1" spc="-5" dirty="0">
                <a:effectLst/>
                <a:latin typeface="Arial" panose="020B0604020202020204" pitchFamily="34" charset="0"/>
                <a:ea typeface="Times New Roman" panose="02020603050405020304" pitchFamily="18" charset="0"/>
                <a:cs typeface="Times New Roman" panose="02020603050405020304" pitchFamily="18" charset="0"/>
              </a:rPr>
              <a:t>درصد </a:t>
            </a:r>
            <a:r>
              <a:rPr lang="fa-IR" sz="1800" i="1" spc="-10" dirty="0">
                <a:effectLst/>
                <a:latin typeface="Arial" panose="020B0604020202020204" pitchFamily="34" charset="0"/>
                <a:ea typeface="Times New Roman" panose="02020603050405020304" pitchFamily="18" charset="0"/>
                <a:cs typeface="Times New Roman" panose="02020603050405020304" pitchFamily="18" charset="0"/>
              </a:rPr>
              <a:t>افرادی</a:t>
            </a:r>
            <a:r>
              <a:rPr lang="fa-IR" sz="1800" i="1" spc="5" dirty="0">
                <a:effectLst/>
                <a:latin typeface="Arial" panose="020B0604020202020204" pitchFamily="34" charset="0"/>
                <a:ea typeface="Times New Roman" panose="02020603050405020304" pitchFamily="18" charset="0"/>
                <a:cs typeface="Times New Roman" panose="02020603050405020304" pitchFamily="18" charset="0"/>
              </a:rPr>
              <a:t> </a:t>
            </a:r>
            <a:r>
              <a:rPr lang="fa-IR" sz="1800" i="1" spc="-10" dirty="0">
                <a:effectLst/>
                <a:latin typeface="Arial" panose="020B0604020202020204" pitchFamily="34" charset="0"/>
                <a:ea typeface="Times New Roman" panose="02020603050405020304" pitchFamily="18" charset="0"/>
                <a:cs typeface="Times New Roman" panose="02020603050405020304" pitchFamily="18" charset="0"/>
              </a:rPr>
              <a:t>که</a:t>
            </a:r>
            <a:r>
              <a:rPr lang="fa-IR"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fa-IR" sz="1800" i="1" spc="-5" dirty="0">
                <a:effectLst/>
                <a:latin typeface="Arial" panose="020B0604020202020204" pitchFamily="34" charset="0"/>
                <a:ea typeface="Times New Roman" panose="02020603050405020304" pitchFamily="18" charset="0"/>
                <a:cs typeface="Times New Roman" panose="02020603050405020304" pitchFamily="18" charset="0"/>
              </a:rPr>
              <a:t> فقط</a:t>
            </a:r>
            <a:r>
              <a:rPr lang="fa-IR" sz="1800" i="1" spc="185" dirty="0">
                <a:effectLst/>
                <a:latin typeface="Arial" panose="020B0604020202020204" pitchFamily="34" charset="0"/>
                <a:ea typeface="Times New Roman" panose="02020603050405020304" pitchFamily="18" charset="0"/>
                <a:cs typeface="Times New Roman" panose="02020603050405020304" pitchFamily="18" charset="0"/>
              </a:rPr>
              <a:t> </a:t>
            </a:r>
            <a:r>
              <a:rPr lang="fa-IR" sz="1800" i="1" spc="-10" dirty="0">
                <a:effectLst/>
                <a:latin typeface="Arial" panose="020B0604020202020204" pitchFamily="34" charset="0"/>
                <a:ea typeface="Times New Roman" panose="02020603050405020304" pitchFamily="18" charset="0"/>
                <a:cs typeface="Times New Roman" panose="02020603050405020304" pitchFamily="18" charset="0"/>
              </a:rPr>
              <a:t>خدمات</a:t>
            </a:r>
            <a:r>
              <a:rPr lang="fa-IR" sz="1800" i="1" spc="5" dirty="0">
                <a:effectLst/>
                <a:latin typeface="Arial" panose="020B0604020202020204" pitchFamily="34" charset="0"/>
                <a:ea typeface="Times New Roman" panose="02020603050405020304" pitchFamily="18" charset="0"/>
                <a:cs typeface="Times New Roman" panose="02020603050405020304" pitchFamily="18" charset="0"/>
              </a:rPr>
              <a:t> </a:t>
            </a:r>
            <a:r>
              <a:rPr lang="fa-IR" sz="1800" i="1" spc="15" dirty="0">
                <a:effectLst/>
                <a:latin typeface="Arial" panose="020B0604020202020204" pitchFamily="34" charset="0"/>
                <a:ea typeface="Times New Roman" panose="02020603050405020304" pitchFamily="18" charset="0"/>
                <a:cs typeface="Times New Roman" panose="02020603050405020304" pitchFamily="18" charset="0"/>
              </a:rPr>
              <a:t> </a:t>
            </a:r>
            <a:r>
              <a:rPr lang="fa-IR" sz="1800" i="1" spc="-5" dirty="0">
                <a:effectLst/>
                <a:latin typeface="Arial" panose="020B0604020202020204" pitchFamily="34" charset="0"/>
                <a:ea typeface="Times New Roman" panose="02020603050405020304" pitchFamily="18" charset="0"/>
                <a:cs typeface="Times New Roman" panose="02020603050405020304" pitchFamily="18" charset="0"/>
              </a:rPr>
              <a:t>مدیریت</a:t>
            </a:r>
            <a:r>
              <a:rPr lang="fa-IR"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fa-IR" sz="1800" i="1" spc="-5" dirty="0">
                <a:effectLst/>
                <a:latin typeface="Arial" panose="020B0604020202020204" pitchFamily="34" charset="0"/>
                <a:ea typeface="Times New Roman" panose="02020603050405020304" pitchFamily="18" charset="0"/>
                <a:cs typeface="Times New Roman" panose="02020603050405020304" pitchFamily="18" charset="0"/>
              </a:rPr>
              <a:t> پرونده</a:t>
            </a:r>
            <a:r>
              <a:rPr lang="fa-IR"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fa-IR" sz="1800" i="1" spc="-5" dirty="0">
                <a:effectLst/>
                <a:latin typeface="Arial" panose="020B0604020202020204" pitchFamily="34" charset="0"/>
                <a:ea typeface="Times New Roman" panose="02020603050405020304" pitchFamily="18" charset="0"/>
                <a:cs typeface="Times New Roman" panose="02020603050405020304" pitchFamily="18" charset="0"/>
              </a:rPr>
              <a:t>را بر اساس</a:t>
            </a:r>
            <a:r>
              <a:rPr lang="fa-IR"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fa-IR" sz="1800" i="1" dirty="0">
                <a:effectLst/>
                <a:latin typeface="Arial" panose="020B0604020202020204" pitchFamily="34" charset="0"/>
                <a:ea typeface="Times New Roman" panose="02020603050405020304" pitchFamily="18" charset="0"/>
                <a:cs typeface="Times New Roman" panose="02020603050405020304" pitchFamily="18" charset="0"/>
              </a:rPr>
              <a:t>سن</a:t>
            </a:r>
            <a:r>
              <a:rPr lang="fa-IR"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fa-IR" sz="1800" i="1" spc="-5" dirty="0">
                <a:effectLst/>
                <a:latin typeface="Arial" panose="020B0604020202020204" pitchFamily="34" charset="0"/>
                <a:ea typeface="Times New Roman" panose="02020603050405020304" pitchFamily="18" charset="0"/>
                <a:cs typeface="Times New Roman" panose="02020603050405020304" pitchFamily="18" charset="0"/>
              </a:rPr>
              <a:t>و</a:t>
            </a:r>
            <a:r>
              <a:rPr lang="fa-IR"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fa-IR" sz="1800" i="1" spc="-5" dirty="0">
                <a:effectLst/>
                <a:latin typeface="Arial" panose="020B0604020202020204" pitchFamily="34" charset="0"/>
                <a:ea typeface="Times New Roman" panose="02020603050405020304" pitchFamily="18" charset="0"/>
                <a:cs typeface="Times New Roman" panose="02020603050405020304" pitchFamily="18" charset="0"/>
              </a:rPr>
              <a:t>قومیت دریافت می کنند</a:t>
            </a:r>
            <a:endParaRPr lang="fa-IR" sz="1800" i="1" dirty="0">
              <a:effectLst/>
              <a:latin typeface="Times New Roman" panose="02020603050405020304" pitchFamily="18" charset="0"/>
              <a:ea typeface="Times New Roman" panose="02020603050405020304" pitchFamily="18" charset="0"/>
            </a:endParaRPr>
          </a:p>
        </p:txBody>
      </p:sp>
      <p:pic>
        <p:nvPicPr>
          <p:cNvPr id="3" name="Picture 2">
            <a:extLst>
              <a:ext uri="{FF2B5EF4-FFF2-40B4-BE49-F238E27FC236}">
                <a16:creationId xmlns:a16="http://schemas.microsoft.com/office/drawing/2014/main" id="{FEA1A808-D188-29F0-4897-602914C6FF3E}"/>
              </a:ext>
            </a:extLst>
          </p:cNvPr>
          <p:cNvPicPr>
            <a:picLocks noChangeAspect="1"/>
          </p:cNvPicPr>
          <p:nvPr/>
        </p:nvPicPr>
        <p:blipFill>
          <a:blip r:embed="rId3"/>
          <a:stretch>
            <a:fillRect/>
          </a:stretch>
        </p:blipFill>
        <p:spPr>
          <a:xfrm>
            <a:off x="745963" y="569759"/>
            <a:ext cx="10771959" cy="5672780"/>
          </a:xfrm>
          <a:prstGeom prst="rect">
            <a:avLst/>
          </a:prstGeom>
        </p:spPr>
      </p:pic>
    </p:spTree>
    <p:extLst>
      <p:ext uri="{BB962C8B-B14F-4D97-AF65-F5344CB8AC3E}">
        <p14:creationId xmlns:p14="http://schemas.microsoft.com/office/powerpoint/2010/main" val="1606879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17" name="Rectangle 16">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cxnSp>
        <p:nvCxnSpPr>
          <p:cNvPr id="19" name="Straight Connector 18">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1" name="Rectangle 20">
            <a:extLst>
              <a:ext uri="{FF2B5EF4-FFF2-40B4-BE49-F238E27FC236}">
                <a16:creationId xmlns:a16="http://schemas.microsoft.com/office/drawing/2014/main" id="{CB7DDDFB-40AA-49DF-8CC0-2110FB0137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
          </a:p>
        </p:txBody>
      </p:sp>
      <p:sp>
        <p:nvSpPr>
          <p:cNvPr id="6" name="TextBox 5">
            <a:extLst>
              <a:ext uri="{FF2B5EF4-FFF2-40B4-BE49-F238E27FC236}">
                <a16:creationId xmlns:a16="http://schemas.microsoft.com/office/drawing/2014/main" id="{0FCA2FD6-595F-146B-0A78-8B987B2E182A}"/>
              </a:ext>
            </a:extLst>
          </p:cNvPr>
          <p:cNvSpPr txBox="1"/>
          <p:nvPr/>
        </p:nvSpPr>
        <p:spPr>
          <a:xfrm>
            <a:off x="638423" y="3766457"/>
            <a:ext cx="10909073" cy="1654629"/>
          </a:xfrm>
          <a:prstGeom prst="rect">
            <a:avLst/>
          </a:prstGeom>
        </p:spPr>
        <p:txBody>
          <a:bodyPr vert="horz" lIns="91440" tIns="45720" rIns="91440" bIns="45720" rtlCol="0" anchor="b">
            <a:normAutofit/>
          </a:bodyPr>
          <a:lstStyle/>
          <a:p>
            <a:pPr algn="ctr" defTabSz="914400" rtl="1">
              <a:lnSpc>
                <a:spcPct val="85000"/>
              </a:lnSpc>
              <a:spcBef>
                <a:spcPct val="0"/>
              </a:spcBef>
              <a:spcAft>
                <a:spcPts val="600"/>
              </a:spcAft>
            </a:pPr>
            <a:r>
              <a:rPr lang="fa-IR" sz="2800" spc="-50" dirty="0">
                <a:solidFill>
                  <a:schemeClr val="tx1">
                    <a:lumMod val="85000"/>
                    <a:lumOff val="15000"/>
                  </a:schemeClr>
                </a:solidFill>
                <a:latin typeface="+mj-lt"/>
                <a:ea typeface="+mj-ea"/>
                <a:cs typeface="+mj-cs"/>
              </a:rPr>
              <a:t>این نمودار نشان می‌دهد که ACRC در افزایش اشتغال مصرف‌کننده، در مقایسه با عملکرد قبلی و ارقام کل ایالت، چقدر عملکرد خوبی دارد. </a:t>
            </a:r>
          </a:p>
        </p:txBody>
      </p:sp>
      <p:pic>
        <p:nvPicPr>
          <p:cNvPr id="3" name="Picture 2" descr="A white box with black text&#10;&#10;Description automatically generated">
            <a:extLst>
              <a:ext uri="{FF2B5EF4-FFF2-40B4-BE49-F238E27FC236}">
                <a16:creationId xmlns:a16="http://schemas.microsoft.com/office/drawing/2014/main" id="{EEB96200-FB1F-C8C0-580A-1F4516C679B6}"/>
              </a:ext>
            </a:extLst>
          </p:cNvPr>
          <p:cNvPicPr>
            <a:picLocks noChangeAspect="1"/>
          </p:cNvPicPr>
          <p:nvPr/>
        </p:nvPicPr>
        <p:blipFill>
          <a:blip r:embed="rId3"/>
          <a:stretch>
            <a:fillRect/>
          </a:stretch>
        </p:blipFill>
        <p:spPr>
          <a:xfrm>
            <a:off x="127462" y="521209"/>
            <a:ext cx="11937076" cy="3623414"/>
          </a:xfrm>
          <a:prstGeom prst="rect">
            <a:avLst/>
          </a:prstGeom>
        </p:spPr>
      </p:pic>
      <p:cxnSp>
        <p:nvCxnSpPr>
          <p:cNvPr id="23" name="Straight Connector 22">
            <a:extLst>
              <a:ext uri="{FF2B5EF4-FFF2-40B4-BE49-F238E27FC236}">
                <a16:creationId xmlns:a16="http://schemas.microsoft.com/office/drawing/2014/main" id="{011DDDDD-6700-45E0-BAAD-E0545B1A1D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35159" y="5433708"/>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590FBE95-F1FA-4B84-A331-ED3A64A6B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27" name="Rectangle 26">
            <a:extLst>
              <a:ext uri="{FF2B5EF4-FFF2-40B4-BE49-F238E27FC236}">
                <a16:creationId xmlns:a16="http://schemas.microsoft.com/office/drawing/2014/main" id="{4758D0B1-7F15-4582-8198-F5FF2D2EF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ar"/>
          </a:p>
        </p:txBody>
      </p:sp>
      <p:sp>
        <p:nvSpPr>
          <p:cNvPr id="4" name="TextBox 3">
            <a:extLst>
              <a:ext uri="{FF2B5EF4-FFF2-40B4-BE49-F238E27FC236}">
                <a16:creationId xmlns:a16="http://schemas.microsoft.com/office/drawing/2014/main" id="{D956C38B-9D92-C954-15E4-C80BBCB27F42}"/>
              </a:ext>
            </a:extLst>
          </p:cNvPr>
          <p:cNvSpPr txBox="1"/>
          <p:nvPr/>
        </p:nvSpPr>
        <p:spPr>
          <a:xfrm>
            <a:off x="4669635" y="4157245"/>
            <a:ext cx="7379124" cy="329834"/>
          </a:xfrm>
          <a:prstGeom prst="rect">
            <a:avLst/>
          </a:prstGeom>
          <a:noFill/>
        </p:spPr>
        <p:txBody>
          <a:bodyPr wrap="square">
            <a:spAutoFit/>
          </a:bodyPr>
          <a:lstStyle/>
          <a:p>
            <a:pPr algn="r" defTabSz="914400" rtl="1">
              <a:lnSpc>
                <a:spcPct val="85000"/>
              </a:lnSpc>
              <a:spcBef>
                <a:spcPct val="0"/>
              </a:spcBef>
              <a:spcAft>
                <a:spcPts val="600"/>
              </a:spcAft>
            </a:pPr>
            <a:r>
              <a:rPr lang="fa-IR" spc="-50" dirty="0">
                <a:solidFill>
                  <a:schemeClr val="tx1">
                    <a:lumMod val="85000"/>
                    <a:lumOff val="15000"/>
                  </a:schemeClr>
                </a:solidFill>
                <a:latin typeface="+mj-lt"/>
                <a:ea typeface="+mj-ea"/>
                <a:cs typeface="+mj-cs"/>
              </a:rPr>
              <a:t>*نشانه N/A به این معنی است که کمتر از 20 نفر به نظرسنجی پاسخ داده‌اند</a:t>
            </a:r>
            <a:endParaRPr lang="fa-IR" sz="1800" spc="-50" dirty="0">
              <a:solidFill>
                <a:schemeClr val="tx1">
                  <a:lumMod val="85000"/>
                  <a:lumOff val="15000"/>
                </a:schemeClr>
              </a:solidFill>
              <a:latin typeface="+mj-lt"/>
              <a:ea typeface="+mj-ea"/>
              <a:cs typeface="+mj-cs"/>
            </a:endParaRPr>
          </a:p>
        </p:txBody>
      </p:sp>
    </p:spTree>
    <p:extLst>
      <p:ext uri="{BB962C8B-B14F-4D97-AF65-F5344CB8AC3E}">
        <p14:creationId xmlns:p14="http://schemas.microsoft.com/office/powerpoint/2010/main" val="124288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9764F2-3F86-EE72-A26C-86320B5263AF}"/>
              </a:ext>
            </a:extLst>
          </p:cNvPr>
          <p:cNvPicPr>
            <a:picLocks noChangeAspect="1"/>
          </p:cNvPicPr>
          <p:nvPr/>
        </p:nvPicPr>
        <p:blipFill>
          <a:blip r:embed="rId3"/>
          <a:srcRect b="7101"/>
          <a:stretch/>
        </p:blipFill>
        <p:spPr>
          <a:xfrm>
            <a:off x="270833" y="864137"/>
            <a:ext cx="11650333" cy="4324551"/>
          </a:xfrm>
          <a:prstGeom prst="rect">
            <a:avLst/>
          </a:prstGeom>
        </p:spPr>
      </p:pic>
    </p:spTree>
    <p:extLst>
      <p:ext uri="{BB962C8B-B14F-4D97-AF65-F5344CB8AC3E}">
        <p14:creationId xmlns:p14="http://schemas.microsoft.com/office/powerpoint/2010/main" val="3382878647"/>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1358</TotalTime>
  <Words>2221</Words>
  <Application>Microsoft Office PowerPoint</Application>
  <PresentationFormat>Widescreen</PresentationFormat>
  <Paragraphs>110</Paragraphs>
  <Slides>10</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Aptos</vt:lpstr>
      <vt:lpstr>Arial</vt:lpstr>
      <vt:lpstr>Calibri</vt:lpstr>
      <vt:lpstr>Calibri Light</vt:lpstr>
      <vt:lpstr>Courier New</vt:lpstr>
      <vt:lpstr>Symbol</vt:lpstr>
      <vt:lpstr>Times New Roman</vt:lpstr>
      <vt:lpstr>Wingdings</vt:lpstr>
      <vt:lpstr>Retrospect</vt:lpstr>
      <vt:lpstr> مرکز منطقه‌ای آلتا کالیفرنیا
FY پایان سال '22-'24
ارائه قرارداد ارزیابی عملکرد
</vt:lpstr>
      <vt:lpstr>PowerPoint Presentation</vt:lpstr>
      <vt:lpstr>PowerPoint Presentation</vt:lpstr>
      <vt:lpstr>PowerPoint Presentation</vt:lpstr>
      <vt:lpstr>این نمودار به شما پنج حوزه‌ای را نشان می‌دهد که (DDS) می‌خواهد هر مرکز منطقه‌ای در آن به پیشرفت خود ادامه دهد.
ستون اول به شما نشان می‌دهد که مرکز منطقه‌ای آلتا کالیفرنیا (ACRC) در دوره گزارش گذشته چگونه عمل کرده است و ستون دوم نحوه عملکرد ACRC در پایان سال مالی 2024 را به تصویر می‌کشد.
برای اینکه ببینید مرکز منطقه‌ای آلتا کالیفرنیا (ACRC) چگونه با سایر مراکز منطقه‌ای ایالت مقایسه می‌شود، اعداد را با میانگین‌های ایالتی (در ستون‌های سایه‌دار) مقایسه کنید.
</vt:lpstr>
      <vt:lpstr>در بررسی تفکیک درصدها، مشاهده خواهید کرد که هیچ افزایش یا کاهش قابل توجهی در داده‌های ارائه شده وجود ندارد.  اگرچه هیچ افزایش یا کاهش قابل توجهی وجود ندارد، ACRC به طور مداوم از تلاش‌های خود در کاهش نابرابری، افزایش دسترسی و بهبود عدالت از طریق دسترسی هدفمند حمایت می‌کند.
 </vt:lpstr>
      <vt:lpstr>PowerPoint Presentation</vt:lpstr>
      <vt:lpstr>PowerPoint Presentation</vt:lpstr>
      <vt:lpstr>PowerPoint Presentation</vt:lpstr>
      <vt:lpstr>سوالی دارید؟</vt:lpstr>
    </vt:vector>
  </TitlesOfParts>
  <Company>Alta California Regional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Alta California Regional Center (مركز ألتا كاليفورنيا الإقليمي )
عرض تقديمي لعقد تقييم الأداء
عن السنوات المالية "2022-2024"</dc:title>
  <dc:creator>Carly Shearer</dc:creator>
  <cp:lastModifiedBy>DTP</cp:lastModifiedBy>
  <cp:revision>27</cp:revision>
  <dcterms:created xsi:type="dcterms:W3CDTF">2024-09-23T19:21:37Z</dcterms:created>
  <dcterms:modified xsi:type="dcterms:W3CDTF">2024-10-18T15:37:46Z</dcterms:modified>
</cp:coreProperties>
</file>