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7" r:id="rId1"/>
  </p:sldMasterIdLst>
  <p:notesMasterIdLst>
    <p:notesMasterId r:id="rId12"/>
  </p:notesMasterIdLst>
  <p:sldIdLst>
    <p:sldId id="256" r:id="rId2"/>
    <p:sldId id="263" r:id="rId3"/>
    <p:sldId id="262" r:id="rId4"/>
    <p:sldId id="259" r:id="rId5"/>
    <p:sldId id="260" r:id="rId6"/>
    <p:sldId id="261" r:id="rId7"/>
    <p:sldId id="264" r:id="rId8"/>
    <p:sldId id="265" r:id="rId9"/>
    <p:sldId id="266" r:id="rId10"/>
    <p:sldId id="267"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16" autoAdjust="0"/>
    <p:restoredTop sz="79694" autoAdjust="0"/>
  </p:normalViewPr>
  <p:slideViewPr>
    <p:cSldViewPr snapToGrid="0">
      <p:cViewPr varScale="1">
        <p:scale>
          <a:sx n="103" d="100"/>
          <a:sy n="103" d="100"/>
        </p:scale>
        <p:origin x="1472"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335F030-6580-4E0A-9E79-281BFE605F71}" type="doc">
      <dgm:prSet loTypeId="urn:microsoft.com/office/officeart/2005/8/layout/hierarchy1" loCatId="hierarchy" qsTypeId="urn:microsoft.com/office/officeart/2005/8/quickstyle/simple1" qsCatId="simple" csTypeId="urn:microsoft.com/office/officeart/2005/8/colors/accent0_3" csCatId="mainScheme" phldr="1"/>
      <dgm:spPr/>
      <dgm:t>
        <a:bodyPr/>
        <a:lstStyle/>
        <a:p>
          <a:endParaRPr lang="es-MX"/>
        </a:p>
      </dgm:t>
    </dgm:pt>
    <dgm:pt modelId="{EC02F567-AB11-411E-93D0-C36446E9818E}">
      <dgm:prSet/>
      <dgm:spPr/>
      <dgm:t>
        <a:bodyPr/>
        <a:lstStyle/>
        <a:p>
          <a:r>
            <a:rPr lang="es-MX" dirty="0"/>
            <a:t>El DDS establece contratos con centros regionales que incluyen objetivos de desempeño específicos y medibles, que son revisados por el público anualmente. De acuerdo con la sección 4629 (f)(1) del Código Asistencial e Institucional, los centros regionales deben celebrar una reunión pública, y nos complace cumplir con este requisito hoy.</a:t>
          </a:r>
        </a:p>
      </dgm:t>
    </dgm:pt>
    <dgm:pt modelId="{4A0522E4-3440-42D6-BD81-CD74E1720ABC}" type="parTrans" cxnId="{86546302-019D-4A4D-BA94-AB77C8DB1C92}">
      <dgm:prSet/>
      <dgm:spPr/>
      <dgm:t>
        <a:bodyPr/>
        <a:lstStyle/>
        <a:p>
          <a:endParaRPr lang="es-MX"/>
        </a:p>
      </dgm:t>
    </dgm:pt>
    <dgm:pt modelId="{44DFD783-E0A9-4BB6-9905-A1646C518F46}" type="sibTrans" cxnId="{86546302-019D-4A4D-BA94-AB77C8DB1C92}">
      <dgm:prSet/>
      <dgm:spPr/>
      <dgm:t>
        <a:bodyPr/>
        <a:lstStyle/>
        <a:p>
          <a:endParaRPr lang="es-MX"/>
        </a:p>
      </dgm:t>
    </dgm:pt>
    <dgm:pt modelId="{BA5F340B-11AF-4210-84FF-5CB26996632B}" type="pres">
      <dgm:prSet presAssocID="{3335F030-6580-4E0A-9E79-281BFE605F71}" presName="hierChild1" presStyleCnt="0">
        <dgm:presLayoutVars>
          <dgm:chPref val="1"/>
          <dgm:dir/>
          <dgm:animOne val="branch"/>
          <dgm:animLvl val="lvl"/>
          <dgm:resizeHandles/>
        </dgm:presLayoutVars>
      </dgm:prSet>
      <dgm:spPr/>
    </dgm:pt>
    <dgm:pt modelId="{153C98FE-36D0-43BE-8FB9-56D628DC51D8}" type="pres">
      <dgm:prSet presAssocID="{EC02F567-AB11-411E-93D0-C36446E9818E}" presName="hierRoot1" presStyleCnt="0"/>
      <dgm:spPr/>
    </dgm:pt>
    <dgm:pt modelId="{8D5DBBFE-DC80-4EF8-A6A8-E3252CE27578}" type="pres">
      <dgm:prSet presAssocID="{EC02F567-AB11-411E-93D0-C36446E9818E}" presName="composite" presStyleCnt="0"/>
      <dgm:spPr/>
    </dgm:pt>
    <dgm:pt modelId="{2AD5B995-BC0D-4C45-8DB1-DE16C3C73A30}" type="pres">
      <dgm:prSet presAssocID="{EC02F567-AB11-411E-93D0-C36446E9818E}" presName="background" presStyleLbl="node0" presStyleIdx="0" presStyleCnt="1"/>
      <dgm:spPr/>
    </dgm:pt>
    <dgm:pt modelId="{0B77E5C1-9FE2-47C5-AFC3-CDB46B479869}" type="pres">
      <dgm:prSet presAssocID="{EC02F567-AB11-411E-93D0-C36446E9818E}" presName="text" presStyleLbl="fgAcc0" presStyleIdx="0" presStyleCnt="1">
        <dgm:presLayoutVars>
          <dgm:chPref val="3"/>
        </dgm:presLayoutVars>
      </dgm:prSet>
      <dgm:spPr/>
    </dgm:pt>
    <dgm:pt modelId="{5F9E3877-06BF-4299-922D-67DD797774F4}" type="pres">
      <dgm:prSet presAssocID="{EC02F567-AB11-411E-93D0-C36446E9818E}" presName="hierChild2" presStyleCnt="0"/>
      <dgm:spPr/>
    </dgm:pt>
  </dgm:ptLst>
  <dgm:cxnLst>
    <dgm:cxn modelId="{86546302-019D-4A4D-BA94-AB77C8DB1C92}" srcId="{3335F030-6580-4E0A-9E79-281BFE605F71}" destId="{EC02F567-AB11-411E-93D0-C36446E9818E}" srcOrd="0" destOrd="0" parTransId="{4A0522E4-3440-42D6-BD81-CD74E1720ABC}" sibTransId="{44DFD783-E0A9-4BB6-9905-A1646C518F46}"/>
    <dgm:cxn modelId="{69112AED-EB7C-43B3-943E-87B021AD179D}" type="presOf" srcId="{EC02F567-AB11-411E-93D0-C36446E9818E}" destId="{0B77E5C1-9FE2-47C5-AFC3-CDB46B479869}" srcOrd="0" destOrd="0" presId="urn:microsoft.com/office/officeart/2005/8/layout/hierarchy1"/>
    <dgm:cxn modelId="{DA7E40FC-2659-49B4-ACC1-49DDDC24F94A}" type="presOf" srcId="{3335F030-6580-4E0A-9E79-281BFE605F71}" destId="{BA5F340B-11AF-4210-84FF-5CB26996632B}" srcOrd="0" destOrd="0" presId="urn:microsoft.com/office/officeart/2005/8/layout/hierarchy1"/>
    <dgm:cxn modelId="{AF61D9FC-989D-4F1E-B242-D1370C6C820D}" type="presParOf" srcId="{BA5F340B-11AF-4210-84FF-5CB26996632B}" destId="{153C98FE-36D0-43BE-8FB9-56D628DC51D8}" srcOrd="0" destOrd="0" presId="urn:microsoft.com/office/officeart/2005/8/layout/hierarchy1"/>
    <dgm:cxn modelId="{C98E7E6E-7D47-4727-AC9C-7163E45E9ED6}" type="presParOf" srcId="{153C98FE-36D0-43BE-8FB9-56D628DC51D8}" destId="{8D5DBBFE-DC80-4EF8-A6A8-E3252CE27578}" srcOrd="0" destOrd="0" presId="urn:microsoft.com/office/officeart/2005/8/layout/hierarchy1"/>
    <dgm:cxn modelId="{B81F9A3E-A956-474F-912B-46150602F322}" type="presParOf" srcId="{8D5DBBFE-DC80-4EF8-A6A8-E3252CE27578}" destId="{2AD5B995-BC0D-4C45-8DB1-DE16C3C73A30}" srcOrd="0" destOrd="0" presId="urn:microsoft.com/office/officeart/2005/8/layout/hierarchy1"/>
    <dgm:cxn modelId="{1A465B67-51E7-4320-89F1-A529480083EC}" type="presParOf" srcId="{8D5DBBFE-DC80-4EF8-A6A8-E3252CE27578}" destId="{0B77E5C1-9FE2-47C5-AFC3-CDB46B479869}" srcOrd="1" destOrd="0" presId="urn:microsoft.com/office/officeart/2005/8/layout/hierarchy1"/>
    <dgm:cxn modelId="{D55BC671-677A-42B8-8A33-7B49B47C44AA}" type="presParOf" srcId="{153C98FE-36D0-43BE-8FB9-56D628DC51D8}" destId="{5F9E3877-06BF-4299-922D-67DD797774F4}"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D5B995-BC0D-4C45-8DB1-DE16C3C73A30}">
      <dsp:nvSpPr>
        <dsp:cNvPr id="0" name=""/>
        <dsp:cNvSpPr/>
      </dsp:nvSpPr>
      <dsp:spPr>
        <a:xfrm>
          <a:off x="1505807" y="3168"/>
          <a:ext cx="7842796" cy="4980175"/>
        </a:xfrm>
        <a:prstGeom prst="roundRect">
          <a:avLst>
            <a:gd name="adj" fmla="val 10000"/>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B77E5C1-9FE2-47C5-AFC3-CDB46B479869}">
      <dsp:nvSpPr>
        <dsp:cNvPr id="0" name=""/>
        <dsp:cNvSpPr/>
      </dsp:nvSpPr>
      <dsp:spPr>
        <a:xfrm>
          <a:off x="2377229" y="831018"/>
          <a:ext cx="7842796" cy="4980175"/>
        </a:xfrm>
        <a:prstGeom prst="roundRect">
          <a:avLst>
            <a:gd name="adj" fmla="val 10000"/>
          </a:avLst>
        </a:prstGeom>
        <a:solidFill>
          <a:schemeClr val="lt2">
            <a:alpha val="90000"/>
            <a:hueOff val="0"/>
            <a:satOff val="0"/>
            <a:lumOff val="0"/>
            <a:alphaOff val="0"/>
          </a:schemeClr>
        </a:solidFill>
        <a:ln w="15875"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es-MX" sz="3400" kern="1200" dirty="0"/>
            <a:t>El DDS establece contratos con centros regionales que incluyen objetivos de desempeño específicos y medibles, que son revisados por el público anualmente. De acuerdo con la sección 4629 (f)(1) del Código Asistencial e Institucional, los centros regionales deben celebrar una reunión pública, y nos complace cumplir con este requisito hoy.</a:t>
          </a:r>
        </a:p>
      </dsp:txBody>
      <dsp:txXfrm>
        <a:off x="2523093" y="976882"/>
        <a:ext cx="7551068" cy="468844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660D1E8-D813-4C64-A2EB-83672CDD71AC}" type="datetimeFigureOut">
              <a:rPr lang="en-US" smtClean="0"/>
              <a:t>10/18/24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BCD591-A783-4333-B64B-30DBD2987FB9}" type="slidenum">
              <a:rPr lang="en-US" smtClean="0"/>
              <a:t>‹#›</a:t>
            </a:fld>
            <a:endParaRPr lang="en-US"/>
          </a:p>
        </p:txBody>
      </p:sp>
    </p:spTree>
    <p:extLst>
      <p:ext uri="{BB962C8B-B14F-4D97-AF65-F5344CB8AC3E}">
        <p14:creationId xmlns:p14="http://schemas.microsoft.com/office/powerpoint/2010/main" val="31478927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MX" dirty="0"/>
              <a:t>Bienvenida y presentación</a:t>
            </a:r>
          </a:p>
        </p:txBody>
      </p:sp>
      <p:sp>
        <p:nvSpPr>
          <p:cNvPr id="4" name="Slide Number Placeholder 3"/>
          <p:cNvSpPr>
            <a:spLocks noGrp="1"/>
          </p:cNvSpPr>
          <p:nvPr>
            <p:ph type="sldNum" sz="quarter" idx="5"/>
          </p:nvPr>
        </p:nvSpPr>
        <p:spPr/>
        <p:txBody>
          <a:bodyPr/>
          <a:lstStyle/>
          <a:p>
            <a:fld id="{BEBCD591-A783-4333-B64B-30DBD2987FB9}" type="slidenum">
              <a:rPr lang="en-US" smtClean="0"/>
              <a:t>1</a:t>
            </a:fld>
            <a:endParaRPr lang="es-MX"/>
          </a:p>
        </p:txBody>
      </p:sp>
    </p:spTree>
    <p:extLst>
      <p:ext uri="{BB962C8B-B14F-4D97-AF65-F5344CB8AC3E}">
        <p14:creationId xmlns:p14="http://schemas.microsoft.com/office/powerpoint/2010/main" val="37207151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MX" dirty="0"/>
              <a:t>Hoy presentaremos y compararemos los datos demográficos, de empleo y de compra de servicios de fin de año 2022 y 2024 en lo que respecta a la promoción del acceso a los servicios y la equidad. Los datos se publican en el sitio web de ACRC. Haga clic en el segundo enlace si desea acceder durante la reunión.</a:t>
            </a:r>
          </a:p>
        </p:txBody>
      </p:sp>
      <p:sp>
        <p:nvSpPr>
          <p:cNvPr id="4" name="Slide Number Placeholder 3"/>
          <p:cNvSpPr>
            <a:spLocks noGrp="1"/>
          </p:cNvSpPr>
          <p:nvPr>
            <p:ph type="sldNum" sz="quarter" idx="5"/>
          </p:nvPr>
        </p:nvSpPr>
        <p:spPr/>
        <p:txBody>
          <a:bodyPr/>
          <a:lstStyle/>
          <a:p>
            <a:fld id="{BEBCD591-A783-4333-B64B-30DBD2987FB9}" type="slidenum">
              <a:rPr lang="en-US" smtClean="0"/>
              <a:t>2</a:t>
            </a:fld>
            <a:endParaRPr lang="es-MX"/>
          </a:p>
        </p:txBody>
      </p:sp>
    </p:spTree>
    <p:extLst>
      <p:ext uri="{BB962C8B-B14F-4D97-AF65-F5344CB8AC3E}">
        <p14:creationId xmlns:p14="http://schemas.microsoft.com/office/powerpoint/2010/main" val="6195110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dirty="0"/>
              <a:t>Valoramos y confiamos en su opinión  Los contratos anuales de desempeño están diseñados para ayudar a los clientes a tener calidad de vida, lograr un progreso significativo por encima de las líneas de base actuales, y desarrollar servicios y apoyos para satisfacer las necesidades de nuestros clientes. </a:t>
            </a:r>
          </a:p>
          <a:p>
            <a:endParaRPr lang="es-MX" dirty="0"/>
          </a:p>
        </p:txBody>
      </p:sp>
      <p:sp>
        <p:nvSpPr>
          <p:cNvPr id="4" name="Slide Number Placeholder 3"/>
          <p:cNvSpPr>
            <a:spLocks noGrp="1"/>
          </p:cNvSpPr>
          <p:nvPr>
            <p:ph type="sldNum" sz="quarter" idx="5"/>
          </p:nvPr>
        </p:nvSpPr>
        <p:spPr/>
        <p:txBody>
          <a:bodyPr/>
          <a:lstStyle/>
          <a:p>
            <a:fld id="{BEBCD591-A783-4333-B64B-30DBD2987FB9}" type="slidenum">
              <a:rPr lang="en-US" smtClean="0"/>
              <a:t>3</a:t>
            </a:fld>
            <a:endParaRPr lang="es-MX"/>
          </a:p>
        </p:txBody>
      </p:sp>
    </p:spTree>
    <p:extLst>
      <p:ext uri="{BB962C8B-B14F-4D97-AF65-F5344CB8AC3E}">
        <p14:creationId xmlns:p14="http://schemas.microsoft.com/office/powerpoint/2010/main" val="23911218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EBCD591-A783-4333-B64B-30DBD2987FB9}" type="slidenum">
              <a:rPr lang="en-US" smtClean="0"/>
              <a:t>4</a:t>
            </a:fld>
            <a:endParaRPr lang="en-US"/>
          </a:p>
        </p:txBody>
      </p:sp>
    </p:spTree>
    <p:extLst>
      <p:ext uri="{BB962C8B-B14F-4D97-AF65-F5344CB8AC3E}">
        <p14:creationId xmlns:p14="http://schemas.microsoft.com/office/powerpoint/2010/main" val="36923493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marR="0" lvl="0" indent="-342900">
              <a:lnSpc>
                <a:spcPct val="107000"/>
              </a:lnSpc>
              <a:spcBef>
                <a:spcPts val="0"/>
              </a:spcBef>
              <a:spcAft>
                <a:spcPts val="0"/>
              </a:spcAft>
              <a:buFont typeface="Symbol" panose="05050102010706020507" pitchFamily="18" charset="2"/>
              <a:buChar char=""/>
            </a:pPr>
            <a:r>
              <a:rPr lang="es-MX" dirty="0"/>
              <a:t>En ACRC, queremos mejorar cada año, hacerlo mejor que el promedio estatal y cumplir o superar el estándar DDS. Como se puede ver en este informe, a ACRC le ha ido bien desde el último período del informe. </a:t>
            </a:r>
          </a:p>
          <a:p>
            <a:pPr marL="342900" marR="0" lvl="0" indent="-342900">
              <a:lnSpc>
                <a:spcPct val="107000"/>
              </a:lnSpc>
              <a:spcBef>
                <a:spcPts val="0"/>
              </a:spcBef>
              <a:spcAft>
                <a:spcPts val="0"/>
              </a:spcAft>
              <a:buFont typeface="Symbol" panose="05050102010706020507" pitchFamily="18" charset="2"/>
              <a:buChar char=""/>
            </a:pPr>
            <a:endParaRPr lang="es-MX" dirty="0"/>
          </a:p>
          <a:p>
            <a:pPr marL="342900" marR="0" lvl="0" indent="-342900">
              <a:lnSpc>
                <a:spcPct val="107000"/>
              </a:lnSpc>
              <a:spcBef>
                <a:spcPts val="0"/>
              </a:spcBef>
              <a:spcAft>
                <a:spcPts val="0"/>
              </a:spcAft>
              <a:buFont typeface="Symbol" panose="05050102010706020507" pitchFamily="18" charset="2"/>
              <a:buChar char=""/>
            </a:pPr>
            <a:r>
              <a:rPr lang="es-MX" dirty="0"/>
              <a:t>Desde 2022, menos clientes viven en un centro de desarrollo, y más niños y adultos viven en casa con sus familias. Todavía tenemos que disminuir el número de clientes que viven en centros de desarrollo para cumplir con el promedio estatal</a:t>
            </a:r>
          </a:p>
          <a:p>
            <a:pPr marL="0" marR="0" lvl="0" indent="0">
              <a:lnSpc>
                <a:spcPct val="107000"/>
              </a:lnSpc>
              <a:spcBef>
                <a:spcPts val="0"/>
              </a:spcBef>
              <a:spcAft>
                <a:spcPts val="0"/>
              </a:spcAft>
              <a:buFont typeface="Symbol" panose="05050102010706020507" pitchFamily="18" charset="2"/>
              <a:buNone/>
            </a:pPr>
            <a:endParaRPr lang="es-MX" dirty="0"/>
          </a:p>
          <a:p>
            <a:pPr marL="171450" marR="0" lvl="0" indent="-171450">
              <a:lnSpc>
                <a:spcPct val="107000"/>
              </a:lnSpc>
              <a:spcBef>
                <a:spcPts val="0"/>
              </a:spcBef>
              <a:spcAft>
                <a:spcPts val="0"/>
              </a:spcAft>
              <a:buFont typeface="Courier New" panose="02070309020205020404" pitchFamily="49" charset="0"/>
              <a:buChar char="o"/>
            </a:pPr>
            <a:r>
              <a:rPr lang="es-MX" sz="1200" kern="100" dirty="0">
                <a:effectLst/>
                <a:latin typeface="Arial" panose="020B0604020202020204" pitchFamily="34" charset="0"/>
                <a:ea typeface="Aptos" panose="020B0004020202020204" pitchFamily="34" charset="0"/>
                <a:cs typeface="Times New Roman" panose="02020603050405020304" pitchFamily="18" charset="0"/>
              </a:rPr>
              <a:t>Centro de desarrollo: ACRC continúa desarrollando recursos en la comunidad (plan CPP o CRDP) para los clientes en transición que necesitan apoyos especializados, tales como apoyo médico, conductual y forense. Seis nuevas (EBCH. CCH. ARFPSHN) viviendas en desarrollo.  Jordan Eller (cuántos clientes fueron transferidos de enfermería a largo plazo a una colocación comunitaria)</a:t>
            </a:r>
          </a:p>
          <a:p>
            <a:pPr marL="0" marR="0" lvl="0" indent="0">
              <a:lnSpc>
                <a:spcPct val="107000"/>
              </a:lnSpc>
              <a:spcBef>
                <a:spcPts val="0"/>
              </a:spcBef>
              <a:spcAft>
                <a:spcPts val="0"/>
              </a:spcAft>
              <a:buFont typeface="Courier New" panose="02070309020205020404" pitchFamily="49" charset="0"/>
              <a:buNone/>
            </a:pPr>
            <a:endParaRPr lang="es-MX" sz="1200" kern="100" dirty="0">
              <a:effectLst/>
              <a:latin typeface="Arial" panose="020B0604020202020204" pitchFamily="34" charset="0"/>
              <a:ea typeface="Aptos" panose="020B000402020202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 typeface="Symbol" panose="05050102010706020507" pitchFamily="18" charset="2"/>
              <a:buNone/>
              <a:tabLst/>
              <a:defRPr/>
            </a:pPr>
            <a:r>
              <a:rPr lang="es-MX" sz="1200" kern="100" dirty="0">
                <a:effectLst/>
                <a:latin typeface="Arial" panose="020B0604020202020204" pitchFamily="34" charset="0"/>
                <a:ea typeface="Aptos" panose="020B0004020202020204" pitchFamily="34" charset="0"/>
                <a:cs typeface="Times New Roman" panose="02020603050405020304" pitchFamily="18" charset="0"/>
              </a:rPr>
              <a:t>Desde 2022, </a:t>
            </a:r>
            <a:r>
              <a:rPr lang="es-MX" sz="1100" dirty="0"/>
              <a:t>más niños y adultos viven en casa con sus familias</a:t>
            </a:r>
            <a:endParaRPr lang="es-MX" sz="11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s-MX" sz="1200" kern="100" dirty="0">
                <a:effectLst/>
                <a:latin typeface="Arial" panose="020B0604020202020204" pitchFamily="34" charset="0"/>
                <a:ea typeface="Aptos" panose="020B0004020202020204" pitchFamily="34" charset="0"/>
                <a:cs typeface="Times New Roman" panose="02020603050405020304" pitchFamily="18" charset="0"/>
              </a:rPr>
              <a:t>ACRC se enfoca en brindar servicios en el hogar familiar con el objetivo de mantener a nuestros clientes en casa con sus familias, si esta es su elección.</a:t>
            </a:r>
            <a:endParaRPr lang="es-MX" sz="11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s-MX" sz="1200" kern="100" dirty="0">
                <a:effectLst/>
                <a:latin typeface="Arial" panose="020B0604020202020204" pitchFamily="34" charset="0"/>
                <a:ea typeface="Aptos" panose="020B0004020202020204" pitchFamily="34" charset="0"/>
                <a:cs typeface="Times New Roman" panose="02020603050405020304" pitchFamily="18" charset="0"/>
              </a:rPr>
              <a:t>En el caso de los niños, las iniciativas actuales y en curso de apoyo</a:t>
            </a:r>
            <a:endParaRPr lang="es-MX"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s-MX" sz="1200" kern="100" dirty="0">
                <a:effectLst/>
                <a:latin typeface="Arial" panose="020B0604020202020204" pitchFamily="34" charset="0"/>
                <a:ea typeface="Aptos" panose="020B0004020202020204" pitchFamily="34" charset="0"/>
                <a:cs typeface="Times New Roman" panose="02020603050405020304" pitchFamily="18" charset="0"/>
              </a:rPr>
              <a:t>Planificación centrada en la persona</a:t>
            </a:r>
            <a:endParaRPr lang="es-MX"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s-MX" sz="1200" kern="100" dirty="0">
                <a:effectLst/>
                <a:latin typeface="Arial" panose="020B0604020202020204" pitchFamily="34" charset="0"/>
                <a:ea typeface="Aptos" panose="020B0004020202020204" pitchFamily="34" charset="0"/>
                <a:cs typeface="Times New Roman" panose="02020603050405020304" pitchFamily="18" charset="0"/>
              </a:rPr>
              <a:t>Planificación futura coordinada</a:t>
            </a:r>
            <a:endParaRPr lang="es-MX"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s-MX" sz="1200" kern="100" dirty="0">
                <a:effectLst/>
                <a:latin typeface="Arial" panose="020B0604020202020204" pitchFamily="34" charset="0"/>
                <a:ea typeface="Aptos" panose="020B0004020202020204" pitchFamily="34" charset="0"/>
                <a:cs typeface="Times New Roman" panose="02020603050405020304" pitchFamily="18" charset="0"/>
              </a:rPr>
              <a:t>Intervención en caso de crisis</a:t>
            </a:r>
            <a:endParaRPr lang="es-MX"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s-MX" sz="1200" kern="100" dirty="0">
                <a:effectLst/>
                <a:latin typeface="Arial" panose="020B0604020202020204" pitchFamily="34" charset="0"/>
                <a:ea typeface="Aptos" panose="020B0004020202020204" pitchFamily="34" charset="0"/>
                <a:cs typeface="Times New Roman" panose="02020603050405020304" pitchFamily="18" charset="0"/>
              </a:rPr>
              <a:t>Servicios conductuales</a:t>
            </a:r>
            <a:endParaRPr lang="es-MX"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s-MX" sz="1200" kern="100" dirty="0">
                <a:effectLst/>
                <a:latin typeface="Arial" panose="020B0604020202020204" pitchFamily="34" charset="0"/>
                <a:ea typeface="Aptos" panose="020B0004020202020204" pitchFamily="34" charset="0"/>
                <a:cs typeface="Times New Roman" panose="02020603050405020304" pitchFamily="18" charset="0"/>
              </a:rPr>
              <a:t>Colaboración con educación</a:t>
            </a:r>
            <a:endParaRPr lang="es-MX"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s-MX" sz="1200" kern="100" dirty="0">
                <a:effectLst/>
                <a:latin typeface="Arial" panose="020B0604020202020204" pitchFamily="34" charset="0"/>
                <a:ea typeface="Aptos" panose="020B0004020202020204" pitchFamily="34" charset="0"/>
                <a:cs typeface="Times New Roman" panose="02020603050405020304" pitchFamily="18" charset="0"/>
              </a:rPr>
              <a:t>Asociación con los planes del Medi-Cal Managed Care</a:t>
            </a:r>
            <a:endParaRPr lang="es-MX"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s-MX" sz="1200" kern="100" dirty="0">
                <a:effectLst/>
                <a:latin typeface="Arial" panose="020B0604020202020204" pitchFamily="34" charset="0"/>
                <a:ea typeface="Aptos" panose="020B0004020202020204" pitchFamily="34" charset="0"/>
                <a:cs typeface="Times New Roman" panose="02020603050405020304" pitchFamily="18" charset="0"/>
              </a:rPr>
              <a:t>Bienestar Infantil – trabajo AB2083</a:t>
            </a:r>
          </a:p>
          <a:p>
            <a:pPr marL="457200" marR="0" lvl="1" indent="0" algn="l">
              <a:lnSpc>
                <a:spcPct val="107000"/>
              </a:lnSpc>
              <a:spcBef>
                <a:spcPts val="0"/>
              </a:spcBef>
              <a:spcAft>
                <a:spcPts val="0"/>
              </a:spcAft>
              <a:buFontTx/>
              <a:buNone/>
            </a:pPr>
            <a:endParaRPr lang="es-MX" sz="1200" kern="100" dirty="0">
              <a:effectLst/>
              <a:latin typeface="Arial" panose="020B0604020202020204" pitchFamily="34" charset="0"/>
              <a:ea typeface="Aptos" panose="020B0004020202020204" pitchFamily="34" charset="0"/>
              <a:cs typeface="Times New Roman" panose="02020603050405020304" pitchFamily="18" charset="0"/>
            </a:endParaRPr>
          </a:p>
          <a:p>
            <a:pPr marL="628650" marR="0" lvl="1" indent="-171450" algn="l">
              <a:lnSpc>
                <a:spcPct val="107000"/>
              </a:lnSpc>
              <a:spcBef>
                <a:spcPts val="0"/>
              </a:spcBef>
              <a:spcAft>
                <a:spcPts val="0"/>
              </a:spcAft>
              <a:buFont typeface="Arial" panose="020B0604020202020204" pitchFamily="34" charset="0"/>
              <a:buChar char="•"/>
            </a:pPr>
            <a:r>
              <a:rPr lang="es-MX" sz="1200" kern="100" dirty="0">
                <a:effectLst/>
                <a:latin typeface="Arial" panose="020B0604020202020204" pitchFamily="34" charset="0"/>
                <a:ea typeface="Aptos" panose="020B0004020202020204" pitchFamily="34" charset="0"/>
                <a:cs typeface="Times New Roman" panose="02020603050405020304" pitchFamily="18" charset="0"/>
              </a:rPr>
              <a:t>Desde el 2022,</a:t>
            </a:r>
            <a:r>
              <a:rPr lang="es-MX" dirty="0"/>
              <a:t> menos niños y adultos viven en instalaciones grandes. </a:t>
            </a:r>
          </a:p>
          <a:p>
            <a:pPr marL="457200" marR="0" lvl="1" indent="0" algn="l" defTabSz="914400" rtl="0" eaLnBrk="1" fontAlgn="auto" latinLnBrk="0" hangingPunct="1">
              <a:lnSpc>
                <a:spcPct val="107000"/>
              </a:lnSpc>
              <a:spcBef>
                <a:spcPts val="0"/>
              </a:spcBef>
              <a:spcAft>
                <a:spcPts val="0"/>
              </a:spcAft>
              <a:buClrTx/>
              <a:buSzTx/>
              <a:buFontTx/>
              <a:buNone/>
              <a:tabLst/>
              <a:defRPr/>
            </a:pPr>
            <a:r>
              <a:rPr lang="es-MX" sz="1200" kern="100" dirty="0">
                <a:effectLst/>
                <a:highlight>
                  <a:srgbClr val="FFFF00"/>
                </a:highlight>
                <a:latin typeface="Arial" panose="020B0604020202020204" pitchFamily="34" charset="0"/>
                <a:ea typeface="Aptos" panose="020B0004020202020204" pitchFamily="34" charset="0"/>
                <a:cs typeface="Times New Roman" panose="02020603050405020304" pitchFamily="18" charset="0"/>
              </a:rPr>
              <a:t>ACRC tiene UN niño que vive en instalaciones grandes (6+)</a:t>
            </a:r>
          </a:p>
          <a:p>
            <a:pPr marL="628650" marR="0" lvl="1" indent="-171450" algn="l" defTabSz="914400" rtl="0" eaLnBrk="1" fontAlgn="auto" latinLnBrk="0" hangingPunct="1">
              <a:lnSpc>
                <a:spcPct val="107000"/>
              </a:lnSpc>
              <a:spcBef>
                <a:spcPts val="0"/>
              </a:spcBef>
              <a:spcAft>
                <a:spcPts val="0"/>
              </a:spcAft>
              <a:buClrTx/>
              <a:buSzTx/>
              <a:buFont typeface="Courier New" panose="02070309020205020404" pitchFamily="49" charset="0"/>
              <a:buChar char="o"/>
              <a:tabLst/>
              <a:defRPr/>
            </a:pPr>
            <a:r>
              <a:rPr lang="es-MX" sz="1200" kern="100" dirty="0">
                <a:effectLst/>
                <a:highlight>
                  <a:srgbClr val="FFFF00"/>
                </a:highlight>
                <a:latin typeface="Arial" panose="020B0604020202020204" pitchFamily="34" charset="0"/>
                <a:ea typeface="Aptos" panose="020B0004020202020204" pitchFamily="34" charset="0"/>
                <a:cs typeface="Times New Roman" panose="02020603050405020304" pitchFamily="18" charset="0"/>
              </a:rPr>
              <a:t>Nuevo GHFPSHN</a:t>
            </a:r>
            <a:endParaRPr lang="es-MX" sz="1100" kern="100" dirty="0">
              <a:effectLst/>
              <a:latin typeface="Aptos" panose="020B0004020202020204" pitchFamily="34" charset="0"/>
              <a:ea typeface="Aptos" panose="020B0004020202020204" pitchFamily="34" charset="0"/>
              <a:cs typeface="Times New Roman" panose="02020603050405020304" pitchFamily="18" charset="0"/>
            </a:endParaRPr>
          </a:p>
          <a:p>
            <a:pPr marL="457200" marR="0" lvl="1" indent="0">
              <a:lnSpc>
                <a:spcPct val="107000"/>
              </a:lnSpc>
              <a:spcBef>
                <a:spcPts val="0"/>
              </a:spcBef>
              <a:spcAft>
                <a:spcPts val="0"/>
              </a:spcAft>
              <a:buFont typeface="Wingdings" panose="05000000000000000000" pitchFamily="2" charset="2"/>
              <a:buNone/>
            </a:pPr>
            <a:endParaRPr lang="es-MX" sz="1200" kern="100" dirty="0">
              <a:effectLst/>
              <a:latin typeface="Arial" panose="020B0604020202020204" pitchFamily="34" charset="0"/>
              <a:ea typeface="Aptos" panose="020B0004020202020204" pitchFamily="34" charset="0"/>
              <a:cs typeface="Times New Roman" panose="02020603050405020304" pitchFamily="18" charset="0"/>
            </a:endParaRPr>
          </a:p>
          <a:p>
            <a:pPr marL="628650" marR="0" lvl="1" indent="-171450">
              <a:lnSpc>
                <a:spcPct val="107000"/>
              </a:lnSpc>
              <a:spcBef>
                <a:spcPts val="0"/>
              </a:spcBef>
              <a:spcAft>
                <a:spcPts val="0"/>
              </a:spcAft>
              <a:buFont typeface="Arial" panose="020B0604020202020204" pitchFamily="34" charset="0"/>
              <a:buChar char="•"/>
            </a:pPr>
            <a:r>
              <a:rPr lang="es-MX" sz="1100" kern="100" dirty="0">
                <a:effectLst/>
                <a:latin typeface="Aptos" panose="020B0004020202020204" pitchFamily="34" charset="0"/>
                <a:ea typeface="Aptos" panose="020B0004020202020204" pitchFamily="34" charset="0"/>
                <a:cs typeface="Times New Roman" panose="02020603050405020304" pitchFamily="18" charset="0"/>
              </a:rPr>
              <a:t>Desde el 2022, menos adultos viven en instalaciones grandes. ¿Cuántas tenemos?</a:t>
            </a:r>
          </a:p>
          <a:p>
            <a:pPr marL="342900" marR="0" lvl="0" indent="-342900">
              <a:lnSpc>
                <a:spcPct val="107000"/>
              </a:lnSpc>
              <a:spcBef>
                <a:spcPts val="0"/>
              </a:spcBef>
              <a:spcAft>
                <a:spcPts val="0"/>
              </a:spcAft>
              <a:buFont typeface="Symbol" panose="05050102010706020507" pitchFamily="18" charset="2"/>
              <a:buChar char=""/>
            </a:pPr>
            <a:r>
              <a:rPr lang="es-MX" sz="1200" kern="100" dirty="0">
                <a:effectLst/>
                <a:latin typeface="Arial" panose="020B0604020202020204" pitchFamily="34" charset="0"/>
                <a:ea typeface="Aptos" panose="020B0004020202020204" pitchFamily="34" charset="0"/>
                <a:cs typeface="Times New Roman" panose="02020603050405020304" pitchFamily="18" charset="0"/>
              </a:rPr>
              <a:t>iniciativas actuales y en curso para apoyar</a:t>
            </a:r>
            <a:endParaRPr lang="es-MX"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s-MX" sz="1200" kern="100" dirty="0">
                <a:effectLst/>
                <a:latin typeface="Arial" panose="020B0604020202020204" pitchFamily="34" charset="0"/>
                <a:ea typeface="Aptos" panose="020B0004020202020204" pitchFamily="34" charset="0"/>
                <a:cs typeface="Times New Roman" panose="02020603050405020304" pitchFamily="18" charset="0"/>
              </a:rPr>
              <a:t>Planificación centrada en la persona</a:t>
            </a:r>
            <a:endParaRPr lang="es-MX"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s-MX" sz="1200" kern="100" dirty="0">
                <a:effectLst/>
                <a:latin typeface="Arial" panose="020B0604020202020204" pitchFamily="34" charset="0"/>
                <a:ea typeface="Aptos" panose="020B0004020202020204" pitchFamily="34" charset="0"/>
                <a:cs typeface="Times New Roman" panose="02020603050405020304" pitchFamily="18" charset="0"/>
              </a:rPr>
              <a:t>Piloto de tecnología</a:t>
            </a:r>
            <a:endParaRPr lang="es-MX"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s-MX" sz="1200" kern="100" dirty="0">
                <a:effectLst/>
                <a:latin typeface="Arial" panose="020B0604020202020204" pitchFamily="34" charset="0"/>
                <a:ea typeface="Aptos" panose="020B0004020202020204" pitchFamily="34" charset="0"/>
                <a:cs typeface="Times New Roman" panose="02020603050405020304" pitchFamily="18" charset="0"/>
              </a:rPr>
              <a:t>Servicios de acceso a la vivienda</a:t>
            </a:r>
            <a:endParaRPr lang="es-MX"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s-MX" sz="1200" kern="100" dirty="0">
                <a:effectLst/>
                <a:latin typeface="Arial" panose="020B0604020202020204" pitchFamily="34" charset="0"/>
                <a:ea typeface="Aptos" panose="020B0004020202020204" pitchFamily="34" charset="0"/>
                <a:cs typeface="Times New Roman" panose="02020603050405020304" pitchFamily="18" charset="0"/>
              </a:rPr>
              <a:t>Planificación futura coordinada</a:t>
            </a:r>
            <a:endParaRPr lang="es-MX"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s-MX" sz="1200" kern="100" dirty="0">
                <a:effectLst/>
                <a:latin typeface="Arial" panose="020B0604020202020204" pitchFamily="34" charset="0"/>
                <a:ea typeface="Aptos" panose="020B0004020202020204" pitchFamily="34" charset="0"/>
                <a:cs typeface="Times New Roman" panose="02020603050405020304" pitchFamily="18" charset="0"/>
              </a:rPr>
              <a:t>Vida asistida </a:t>
            </a:r>
            <a:endParaRPr lang="es-MX"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s-MX" sz="1200" kern="100" dirty="0">
                <a:effectLst/>
                <a:latin typeface="Arial" panose="020B0604020202020204" pitchFamily="34" charset="0"/>
                <a:ea typeface="Aptos" panose="020B0004020202020204" pitchFamily="34" charset="0"/>
                <a:cs typeface="Times New Roman" panose="02020603050405020304" pitchFamily="18" charset="0"/>
              </a:rPr>
              <a:t>Servicios de intervención en caso de crisis</a:t>
            </a:r>
            <a:endParaRPr lang="es-MX"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s-MX" sz="1200" kern="100" dirty="0">
                <a:effectLst/>
                <a:latin typeface="Arial" panose="020B0604020202020204" pitchFamily="34" charset="0"/>
                <a:ea typeface="Aptos" panose="020B0004020202020204" pitchFamily="34" charset="0"/>
                <a:cs typeface="Times New Roman" panose="02020603050405020304" pitchFamily="18" charset="0"/>
              </a:rPr>
              <a:t>Servicios conductuales</a:t>
            </a:r>
            <a:endParaRPr lang="es-MX"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s-MX" sz="1200" kern="100" dirty="0">
                <a:effectLst/>
                <a:latin typeface="Arial" panose="020B0604020202020204" pitchFamily="34" charset="0"/>
                <a:ea typeface="Aptos" panose="020B0004020202020204" pitchFamily="34" charset="0"/>
                <a:cs typeface="Times New Roman" panose="02020603050405020304" pitchFamily="18" charset="0"/>
              </a:rPr>
              <a:t>Apoyos familiares coordinados para trabajar con el cliente y los padres (explicar que está diseñado para aliviar la carga de las familias y ayudar a desarrollar, planificar y conectar con recursos genéricos)</a:t>
            </a:r>
            <a:endParaRPr lang="es-MX"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800"/>
              </a:spcAft>
              <a:buFont typeface="Courier New" panose="02070309020205020404" pitchFamily="49" charset="0"/>
              <a:buChar char="o"/>
            </a:pPr>
            <a:r>
              <a:rPr lang="es-MX" sz="1200" kern="100" dirty="0">
                <a:effectLst/>
                <a:latin typeface="Arial" panose="020B0604020202020204" pitchFamily="34" charset="0"/>
                <a:ea typeface="Aptos" panose="020B0004020202020204" pitchFamily="34" charset="0"/>
                <a:cs typeface="Times New Roman" panose="02020603050405020304" pitchFamily="18" charset="0"/>
              </a:rPr>
              <a:t>Asociación con los planes del Medi-Cal Managed Care</a:t>
            </a:r>
            <a:endParaRPr lang="es-MX" sz="11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s-MX" sz="1200" kern="100" dirty="0">
                <a:effectLst/>
                <a:latin typeface="Arial" panose="020B0604020202020204" pitchFamily="34" charset="0"/>
                <a:ea typeface="Aptos" panose="020B0004020202020204" pitchFamily="34" charset="0"/>
                <a:cs typeface="Times New Roman" panose="02020603050405020304" pitchFamily="18" charset="0"/>
              </a:rPr>
              <a:t>Iniciativas para clientes mayores </a:t>
            </a:r>
            <a:endParaRPr lang="es-MX" sz="11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Courier New" panose="02070309020205020404" pitchFamily="49" charset="0"/>
              <a:buChar char="o"/>
            </a:pPr>
            <a:r>
              <a:rPr lang="es-MX" sz="1200" kern="100" dirty="0">
                <a:effectLst/>
                <a:latin typeface="Arial" panose="020B0604020202020204" pitchFamily="34" charset="0"/>
                <a:ea typeface="Aptos" panose="020B0004020202020204" pitchFamily="34" charset="0"/>
                <a:cs typeface="Times New Roman" panose="02020603050405020304" pitchFamily="18" charset="0"/>
              </a:rPr>
              <a:t>Planificación anticipada de cuidados</a:t>
            </a:r>
            <a:endParaRPr lang="es-MX" sz="11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Courier New" panose="02070309020205020404" pitchFamily="49" charset="0"/>
              <a:buChar char="o"/>
            </a:pPr>
            <a:r>
              <a:rPr lang="es-MX" sz="1200" kern="100" dirty="0">
                <a:effectLst/>
                <a:latin typeface="Arial" panose="020B0604020202020204" pitchFamily="34" charset="0"/>
                <a:ea typeface="Aptos" panose="020B0004020202020204" pitchFamily="34" charset="0"/>
                <a:cs typeface="Times New Roman" panose="02020603050405020304" pitchFamily="18" charset="0"/>
              </a:rPr>
              <a:t>DSP Colaborativo</a:t>
            </a:r>
            <a:endParaRPr lang="es-MX" sz="11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Courier New" panose="02070309020205020404" pitchFamily="49" charset="0"/>
              <a:buChar char="o"/>
            </a:pPr>
            <a:r>
              <a:rPr lang="es-MX" sz="1200" kern="100" dirty="0">
                <a:effectLst/>
                <a:latin typeface="Arial" panose="020B0604020202020204" pitchFamily="34" charset="0"/>
                <a:ea typeface="Aptos" panose="020B0004020202020204" pitchFamily="34" charset="0"/>
                <a:cs typeface="Times New Roman" panose="02020603050405020304" pitchFamily="18" charset="0"/>
              </a:rPr>
              <a:t>Participación de las partes interesadas de la comunidad</a:t>
            </a:r>
            <a:endParaRPr lang="es-MX"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s-MX" sz="1200" kern="100" dirty="0">
                <a:effectLst/>
                <a:latin typeface="Arial" panose="020B0604020202020204" pitchFamily="34" charset="0"/>
                <a:ea typeface="Aptos" panose="020B0004020202020204" pitchFamily="34" charset="0"/>
                <a:cs typeface="Times New Roman" panose="02020603050405020304" pitchFamily="18" charset="0"/>
              </a:rPr>
              <a:t>Alianza de vivienda para personas con discapacidades</a:t>
            </a:r>
            <a:endParaRPr lang="es-MX"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s-MX" sz="1200" kern="100" dirty="0">
                <a:effectLst/>
                <a:latin typeface="Arial" panose="020B0604020202020204" pitchFamily="34" charset="0"/>
                <a:ea typeface="Aptos" panose="020B0004020202020204" pitchFamily="34" charset="0"/>
                <a:cs typeface="Times New Roman" panose="02020603050405020304" pitchFamily="18" charset="0"/>
              </a:rPr>
              <a:t>Agencias AAA</a:t>
            </a:r>
            <a:endParaRPr lang="es-MX"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800"/>
              </a:spcAft>
              <a:buFont typeface="Courier New" panose="02070309020205020404" pitchFamily="49" charset="0"/>
              <a:buChar char="o"/>
            </a:pPr>
            <a:r>
              <a:rPr lang="es-MX" sz="1200" kern="100" dirty="0">
                <a:effectLst/>
                <a:latin typeface="Arial" panose="020B0604020202020204" pitchFamily="34" charset="0"/>
                <a:ea typeface="Aptos" panose="020B0004020202020204" pitchFamily="34" charset="0"/>
                <a:cs typeface="Times New Roman" panose="02020603050405020304" pitchFamily="18" charset="0"/>
              </a:rPr>
              <a:t>Promotores de viviendas</a:t>
            </a:r>
            <a:endParaRPr lang="es-MX" sz="11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s-MX" dirty="0"/>
          </a:p>
        </p:txBody>
      </p:sp>
      <p:sp>
        <p:nvSpPr>
          <p:cNvPr id="4" name="Slide Number Placeholder 3"/>
          <p:cNvSpPr>
            <a:spLocks noGrp="1"/>
          </p:cNvSpPr>
          <p:nvPr>
            <p:ph type="sldNum" sz="quarter" idx="5"/>
          </p:nvPr>
        </p:nvSpPr>
        <p:spPr/>
        <p:txBody>
          <a:bodyPr/>
          <a:lstStyle/>
          <a:p>
            <a:fld id="{BEBCD591-A783-4333-B64B-30DBD2987FB9}" type="slidenum">
              <a:rPr lang="en-US" smtClean="0"/>
              <a:t>5</a:t>
            </a:fld>
            <a:endParaRPr lang="es-MX"/>
          </a:p>
        </p:txBody>
      </p:sp>
    </p:spTree>
    <p:extLst>
      <p:ext uri="{BB962C8B-B14F-4D97-AF65-F5344CB8AC3E}">
        <p14:creationId xmlns:p14="http://schemas.microsoft.com/office/powerpoint/2010/main" val="42625394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es-MX" sz="1800" i="1" spc="-5" dirty="0">
                <a:effectLst/>
                <a:latin typeface="Arial" panose="020B0604020202020204" pitchFamily="34" charset="0"/>
                <a:ea typeface="Times New Roman" panose="02020603050405020304" pitchFamily="18" charset="0"/>
              </a:rPr>
              <a:t>Al revisar el desglose de los porcentajes, observará que no hay un aumento o una disminución sustancial en los datos representados.  Aunque no hay un aumento ni una disminución sustancial en este momento, ACRC defiende continuamente nuestros esfuerzos para reducir la disparidad, aumentar el acceso y mejorar la equidad a través de las siguientes medidas:</a:t>
            </a:r>
            <a:endParaRPr lang="es-MX"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s-MX" sz="1800" i="1" spc="-5" dirty="0">
                <a:effectLst/>
                <a:latin typeface="Arial" panose="020B0604020202020204" pitchFamily="34" charset="0"/>
                <a:ea typeface="Times New Roman" panose="02020603050405020304" pitchFamily="18" charset="0"/>
              </a:rPr>
              <a:t> </a:t>
            </a:r>
            <a:endParaRPr lang="es-MX" sz="18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Arial" panose="020B0604020202020204" pitchFamily="34" charset="0"/>
              <a:buAutoNum type="arabicPeriod"/>
            </a:pPr>
            <a:r>
              <a:rPr lang="es-MX" sz="1800" b="1" spc="-5" dirty="0">
                <a:effectLst/>
                <a:latin typeface="Arial" panose="020B0604020202020204" pitchFamily="34" charset="0"/>
                <a:ea typeface="Times New Roman" panose="02020603050405020304" pitchFamily="18" charset="0"/>
              </a:rPr>
              <a:t>Difusión:</a:t>
            </a:r>
            <a:r>
              <a:rPr lang="es-MX" sz="1800" spc="-5" dirty="0">
                <a:effectLst/>
                <a:latin typeface="Arial" panose="020B0604020202020204" pitchFamily="34" charset="0"/>
                <a:ea typeface="Times New Roman" panose="02020603050405020304" pitchFamily="18" charset="0"/>
              </a:rPr>
              <a:t> ACRC reconoció que era necesario involucrarse más con nuestras diversas comunidades en los 10 condados mediante la participación en más eventos de divulgación.  En 2022, ACRC participó en 37 eventos, en 2023 ACRC participó en 100 eventos, y hasta septiembre de 2024, ACRC ha participado en 97 eventos.  Nuestra participación en la difusión ha sido atendida por nuestro personal de ACRC, que está diversamente representado.</a:t>
            </a:r>
            <a:endParaRPr lang="es-MX" sz="1800" dirty="0">
              <a:effectLst/>
              <a:latin typeface="Times New Roman" panose="02020603050405020304" pitchFamily="18" charset="0"/>
              <a:ea typeface="Times New Roman" panose="02020603050405020304" pitchFamily="18" charset="0"/>
            </a:endParaRPr>
          </a:p>
          <a:p>
            <a:r>
              <a:rPr lang="es-MX" sz="1800" b="1" spc="-5" dirty="0">
                <a:effectLst/>
                <a:latin typeface="Arial" panose="020B0604020202020204" pitchFamily="34" charset="0"/>
                <a:ea typeface="Times New Roman" panose="02020603050405020304" pitchFamily="18" charset="0"/>
              </a:rPr>
              <a:t>Indígenas americanos o nativos de Alaska/nativos de Hawái u otras islas del Pacífico Población objetivo:</a:t>
            </a:r>
            <a:r>
              <a:rPr lang="es-MX" sz="1800" spc="-5" dirty="0">
                <a:effectLst/>
                <a:latin typeface="Arial" panose="020B0604020202020204" pitchFamily="34" charset="0"/>
                <a:ea typeface="Times New Roman" panose="02020603050405020304" pitchFamily="18" charset="0"/>
              </a:rPr>
              <a:t> Al reflexionar sobre nuestros datos de POS del </a:t>
            </a:r>
            <a:r>
              <a:rPr lang="es-MX" sz="1800" spc="-5" baseline="30000" dirty="0">
                <a:effectLst/>
                <a:latin typeface="Arial" panose="020B0604020202020204" pitchFamily="34" charset="0"/>
                <a:ea typeface="Times New Roman" panose="02020603050405020304" pitchFamily="18" charset="0"/>
              </a:rPr>
              <a:t>14</a:t>
            </a:r>
            <a:r>
              <a:rPr lang="es-MX" sz="1800" spc="-5" dirty="0">
                <a:effectLst/>
                <a:latin typeface="Arial" panose="020B0604020202020204" pitchFamily="34" charset="0"/>
                <a:ea typeface="Times New Roman" panose="02020603050405020304" pitchFamily="18" charset="0"/>
              </a:rPr>
              <a:t> de mayo de 2024, que indican: "</a:t>
            </a:r>
            <a:r>
              <a:rPr lang="es-MX" sz="1800" dirty="0">
                <a:effectLst/>
                <a:latin typeface="Arial" panose="020B0604020202020204" pitchFamily="34" charset="0"/>
                <a:ea typeface="Times New Roman" panose="02020603050405020304" pitchFamily="18" charset="0"/>
              </a:rPr>
              <a:t>Los indígenas americanos/nativos de Alaska y los nativos de Hawái y otras islas del Pacífico son menos del uno por ciento de las poblaciones de clientes de ACRC, y también gastan menos del uno por ciento del presupuesto de POS", reconocemos que es importante profundizar en nuestra respuesta como organización a esta población objetivo, y aumentar nuestra conexión para servir a estas comunidades.  Además de participar en actividades de divulgación, a partir de 2024, ACRC ha comenzado a participar en esfuerzos como llamadas de entrenamiento tribal con la Coalición de familias tribales de California, con el fin de educarse sobre cómo involucrar aún más a la población, y nuestro especialista en diversidad cultural ha realizado visitas anuales de divulgación a Tribal TANF - Shingle Springs en el condado Placer. </a:t>
            </a:r>
            <a:endParaRPr lang="es-MX" dirty="0"/>
          </a:p>
        </p:txBody>
      </p:sp>
      <p:sp>
        <p:nvSpPr>
          <p:cNvPr id="4" name="Slide Number Placeholder 3"/>
          <p:cNvSpPr>
            <a:spLocks noGrp="1"/>
          </p:cNvSpPr>
          <p:nvPr>
            <p:ph type="sldNum" sz="quarter" idx="5"/>
          </p:nvPr>
        </p:nvSpPr>
        <p:spPr/>
        <p:txBody>
          <a:bodyPr/>
          <a:lstStyle/>
          <a:p>
            <a:fld id="{BEBCD591-A783-4333-B64B-30DBD2987FB9}" type="slidenum">
              <a:rPr lang="en-US" smtClean="0"/>
              <a:t>6</a:t>
            </a:fld>
            <a:endParaRPr lang="es-MX"/>
          </a:p>
        </p:txBody>
      </p:sp>
    </p:spTree>
    <p:extLst>
      <p:ext uri="{BB962C8B-B14F-4D97-AF65-F5344CB8AC3E}">
        <p14:creationId xmlns:p14="http://schemas.microsoft.com/office/powerpoint/2010/main" val="3183499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es-MX" sz="1800" b="1" dirty="0">
                <a:effectLst/>
                <a:latin typeface="Arial" panose="020B0604020202020204" pitchFamily="34" charset="0"/>
                <a:ea typeface="Times New Roman" panose="02020603050405020304" pitchFamily="18" charset="0"/>
              </a:rPr>
              <a:t>Unidad de coordinación de servicios mejorada (de acuerdo con los datos de POS del 14 </a:t>
            </a:r>
            <a:r>
              <a:rPr lang="es-MX" sz="1800" b="1" baseline="30000" dirty="0">
                <a:effectLst/>
                <a:latin typeface="Arial" panose="020B0604020202020204" pitchFamily="34" charset="0"/>
                <a:ea typeface="Times New Roman" panose="02020603050405020304" pitchFamily="18" charset="0"/>
              </a:rPr>
              <a:t>de</a:t>
            </a:r>
            <a:r>
              <a:rPr lang="es-MX" sz="1800" b="1" dirty="0">
                <a:effectLst/>
                <a:latin typeface="Arial" panose="020B0604020202020204" pitchFamily="34" charset="0"/>
                <a:ea typeface="Times New Roman" panose="02020603050405020304" pitchFamily="18" charset="0"/>
              </a:rPr>
              <a:t> mayo de 2024) – Reiterar los esfuerzos de divulgación:</a:t>
            </a:r>
            <a:endParaRPr lang="es-MX"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s-MX" sz="1800" dirty="0">
                <a:effectLst/>
                <a:latin typeface="Arial" panose="020B0604020202020204" pitchFamily="34" charset="0"/>
                <a:ea typeface="Times New Roman" panose="02020603050405020304" pitchFamily="18" charset="0"/>
              </a:rPr>
              <a:t> </a:t>
            </a:r>
            <a:endParaRPr lang="es-MX" sz="18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mj-lt"/>
              <a:buAutoNum type="arabicPeriod"/>
            </a:pPr>
            <a:r>
              <a:rPr lang="es-MX" sz="1800" dirty="0">
                <a:effectLst/>
                <a:latin typeface="Arial" panose="020B0604020202020204" pitchFamily="34" charset="0"/>
                <a:ea typeface="Times New Roman" panose="02020603050405020304" pitchFamily="18" charset="0"/>
              </a:rPr>
              <a:t>"ACRC tiene seis casos de coordinación de servicios mejorados. Estos casos especializados fueron creados por la legislación en 2021 y tienen una proporción máxima de 1 SC por cada 40 clientes. Los clientes elegibles para esta carga de trabajo tienen un POS bajo o nulo, lo que significa que el costo de sus servicios es inferior a 2,000 al año y los clientes atendidos en esta unidad hablan español, punjabi o se identifican como hmong, rusos o afroamericanos. Estos fueron los grupos con el mayor número de clientes de POS bajo o nulo. Los seis SC de Coordinación de servicios mejorados representan la cultura o comunidad a la que sirven. Esto significa que los SC de Coordinación de servicios mejorados que atienden a personas que hablan español, también hablan español. Esta diapositiva representa, en porcentaje, los idiomas de los clientes y las familias que reciben la Coordinación de servicios mejorados".</a:t>
            </a:r>
          </a:p>
          <a:p>
            <a:pPr marL="342900" marR="0" lvl="0" indent="-342900">
              <a:spcBef>
                <a:spcPts val="0"/>
              </a:spcBef>
              <a:spcAft>
                <a:spcPts val="0"/>
              </a:spcAft>
              <a:buFont typeface="+mj-lt"/>
              <a:buAutoNum type="arabicPeriod"/>
            </a:pPr>
            <a:endParaRPr lang="es-MX" sz="1800" dirty="0">
              <a:effectLst/>
              <a:latin typeface="Arial" panose="020B0604020202020204" pitchFamily="34" charset="0"/>
              <a:ea typeface="Times New Roman" panose="02020603050405020304" pitchFamily="18" charset="0"/>
            </a:endParaRPr>
          </a:p>
          <a:p>
            <a:pPr marL="342900" marR="0" lvl="0" indent="-342900">
              <a:spcBef>
                <a:spcPts val="0"/>
              </a:spcBef>
              <a:spcAft>
                <a:spcPts val="0"/>
              </a:spcAft>
              <a:buFont typeface="+mj-lt"/>
              <a:buAutoNum type="arabicPeriod"/>
            </a:pPr>
            <a:r>
              <a:rPr lang="es-MX" sz="1800" dirty="0">
                <a:effectLst/>
                <a:latin typeface="Arial" panose="020B0604020202020204" pitchFamily="34" charset="0"/>
                <a:ea typeface="Times New Roman" panose="02020603050405020304" pitchFamily="18" charset="0"/>
              </a:rPr>
              <a:t>“…La reducción de la carga de trabajo permite a los SC tener tiempo para completar visitas presenciales trimestrales y en persona, y tiempo para establecer una conexión y relaciones. Con un mayor compromiso, los SC de Coordinación de servicios mejorados tienen tiempo para educar, explorar recursos y navegar los servicios. Cuando las personas saben más acerca de los servicios, piden más servicios. Hasta la fecha, más de 293 clientes han sido atendidos en una carga de trabajo de coordinación de servicios mejorada".</a:t>
            </a:r>
          </a:p>
          <a:p>
            <a:pPr marL="342900" marR="0" lvl="0" indent="-342900">
              <a:spcBef>
                <a:spcPts val="0"/>
              </a:spcBef>
              <a:spcAft>
                <a:spcPts val="0"/>
              </a:spcAft>
              <a:buFont typeface="+mj-lt"/>
              <a:buAutoNum type="arabicPeriod"/>
            </a:pPr>
            <a:r>
              <a:rPr lang="es-MX" sz="1800" spc="-5" dirty="0">
                <a:effectLst/>
                <a:latin typeface="Arial" panose="020B0604020202020204" pitchFamily="34" charset="0"/>
                <a:ea typeface="Times New Roman" panose="02020603050405020304" pitchFamily="18" charset="0"/>
                <a:cs typeface="Times New Roman" panose="02020603050405020304" pitchFamily="18" charset="0"/>
              </a:rPr>
              <a:t>ACRC también reconoce que hay casos en los que algunos clientes todavía solicitan que los SC sean </a:t>
            </a:r>
            <a:r>
              <a:rPr lang="es-MX" sz="1800" spc="-5" dirty="0">
                <a:effectLst/>
                <a:latin typeface="Arial" panose="020B0604020202020204" pitchFamily="34" charset="0"/>
                <a:ea typeface="Times New Roman" panose="02020603050405020304" pitchFamily="18" charset="0"/>
              </a:rPr>
              <a:t>"</a:t>
            </a:r>
            <a:r>
              <a:rPr lang="es-MX" sz="1800" spc="-5" dirty="0">
                <a:effectLst/>
                <a:latin typeface="Arial" panose="020B0604020202020204" pitchFamily="34" charset="0"/>
                <a:ea typeface="Times New Roman" panose="02020603050405020304" pitchFamily="18" charset="0"/>
                <a:cs typeface="Times New Roman" panose="02020603050405020304" pitchFamily="18" charset="0"/>
              </a:rPr>
              <a:t>solo administración de casos</a:t>
            </a:r>
            <a:r>
              <a:rPr lang="es-MX" sz="1800" spc="-5" dirty="0">
                <a:effectLst/>
                <a:latin typeface="Arial" panose="020B0604020202020204" pitchFamily="34" charset="0"/>
                <a:ea typeface="Times New Roman" panose="02020603050405020304" pitchFamily="18" charset="0"/>
              </a:rPr>
              <a:t>".</a:t>
            </a:r>
            <a:r>
              <a:rPr lang="es-MX" sz="1800" spc="-5" dirty="0">
                <a:effectLst/>
                <a:latin typeface="Arial" panose="020B0604020202020204" pitchFamily="34" charset="0"/>
                <a:ea typeface="Times New Roman" panose="02020603050405020304" pitchFamily="18" charset="0"/>
                <a:cs typeface="Times New Roman" panose="02020603050405020304" pitchFamily="18" charset="0"/>
              </a:rPr>
              <a:t> Por razones de estar bajo la supervisión por un administrador de casos </a:t>
            </a:r>
            <a:r>
              <a:rPr lang="es-MX" sz="1800" spc="-5" dirty="0">
                <a:effectLst/>
                <a:latin typeface="Arial" panose="020B0604020202020204" pitchFamily="34" charset="0"/>
                <a:ea typeface="Times New Roman" panose="02020603050405020304" pitchFamily="18" charset="0"/>
              </a:rPr>
              <a:t>"</a:t>
            </a:r>
            <a:r>
              <a:rPr lang="es-MX" sz="1800" spc="-5" dirty="0">
                <a:effectLst/>
                <a:latin typeface="Arial" panose="020B0604020202020204" pitchFamily="34" charset="0"/>
                <a:ea typeface="Times New Roman" panose="02020603050405020304" pitchFamily="18" charset="0"/>
                <a:cs typeface="Times New Roman" panose="02020603050405020304" pitchFamily="18" charset="0"/>
              </a:rPr>
              <a:t>por si acaso</a:t>
            </a:r>
            <a:r>
              <a:rPr lang="es-MX" sz="1800" spc="-5" dirty="0">
                <a:effectLst/>
                <a:latin typeface="Arial" panose="020B0604020202020204" pitchFamily="34" charset="0"/>
                <a:ea typeface="Times New Roman" panose="02020603050405020304" pitchFamily="18" charset="0"/>
              </a:rPr>
              <a:t>",</a:t>
            </a:r>
            <a:r>
              <a:rPr lang="es-MX" sz="1800" spc="-5" dirty="0">
                <a:effectLst/>
                <a:latin typeface="Arial" panose="020B0604020202020204" pitchFamily="34" charset="0"/>
                <a:ea typeface="Times New Roman" panose="02020603050405020304" pitchFamily="18" charset="0"/>
                <a:cs typeface="Times New Roman" panose="02020603050405020304" pitchFamily="18" charset="0"/>
              </a:rPr>
              <a:t> y/o costumbres culturales y aún necesita educación adicional sobre lo que ACRC puede hacer por dichos clientes.</a:t>
            </a:r>
            <a:endParaRPr lang="es-MX" sz="18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mj-lt"/>
              <a:buAutoNum type="arabicPeriod"/>
            </a:pPr>
            <a:endParaRPr lang="es-MX" sz="1800" dirty="0">
              <a:effectLst/>
              <a:latin typeface="Times New Roman" panose="02020603050405020304" pitchFamily="18" charset="0"/>
              <a:ea typeface="Times New Roman" panose="02020603050405020304" pitchFamily="18" charset="0"/>
            </a:endParaRPr>
          </a:p>
          <a:p>
            <a:endParaRPr lang="es-MX" dirty="0"/>
          </a:p>
        </p:txBody>
      </p:sp>
      <p:sp>
        <p:nvSpPr>
          <p:cNvPr id="4" name="Slide Number Placeholder 3"/>
          <p:cNvSpPr>
            <a:spLocks noGrp="1"/>
          </p:cNvSpPr>
          <p:nvPr>
            <p:ph type="sldNum" sz="quarter" idx="5"/>
          </p:nvPr>
        </p:nvSpPr>
        <p:spPr/>
        <p:txBody>
          <a:bodyPr/>
          <a:lstStyle/>
          <a:p>
            <a:fld id="{BEBCD591-A783-4333-B64B-30DBD2987FB9}" type="slidenum">
              <a:rPr lang="en-US" smtClean="0"/>
              <a:t>7</a:t>
            </a:fld>
            <a:endParaRPr lang="es-MX"/>
          </a:p>
        </p:txBody>
      </p:sp>
    </p:spTree>
    <p:extLst>
      <p:ext uri="{BB962C8B-B14F-4D97-AF65-F5344CB8AC3E}">
        <p14:creationId xmlns:p14="http://schemas.microsoft.com/office/powerpoint/2010/main" val="3386354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MX" dirty="0"/>
              <a:t>Desde que se aprobó Employment First en 2013, ACRC hizo el Empleo integrado competitivo para los clientes una prioridad. Podemos ver un aumento en los salarios anuales promedio, que se puede atribuir en parte a los aumentos en el salario mínimo.  Según los datos del EDD, hubo una disminución en el total de consumidores con ingresos del trabajo. Si bien no tenemos acceso a la procedencia de estos datos, confiamos en que el número de nuestros consumidores que participan en el empleo siga aumentando. </a:t>
            </a:r>
          </a:p>
          <a:p>
            <a:endParaRPr lang="es-MX" dirty="0"/>
          </a:p>
          <a:p>
            <a:r>
              <a:rPr lang="es-MX" dirty="0"/>
              <a:t>Hablaré más a fondo en la siguiente diapositiva. </a:t>
            </a:r>
          </a:p>
        </p:txBody>
      </p:sp>
      <p:sp>
        <p:nvSpPr>
          <p:cNvPr id="4" name="Slide Number Placeholder 3"/>
          <p:cNvSpPr>
            <a:spLocks noGrp="1"/>
          </p:cNvSpPr>
          <p:nvPr>
            <p:ph type="sldNum" sz="quarter" idx="5"/>
          </p:nvPr>
        </p:nvSpPr>
        <p:spPr/>
        <p:txBody>
          <a:bodyPr/>
          <a:lstStyle/>
          <a:p>
            <a:fld id="{BEBCD591-A783-4333-B64B-30DBD2987FB9}" type="slidenum">
              <a:rPr lang="en-US" smtClean="0"/>
              <a:t>8</a:t>
            </a:fld>
            <a:endParaRPr lang="es-MX"/>
          </a:p>
        </p:txBody>
      </p:sp>
    </p:spTree>
    <p:extLst>
      <p:ext uri="{BB962C8B-B14F-4D97-AF65-F5344CB8AC3E}">
        <p14:creationId xmlns:p14="http://schemas.microsoft.com/office/powerpoint/2010/main" val="27318578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MX" dirty="0"/>
              <a:t>Durante el año fiscal 2022-2023, ACRC vio aumentos en el número de consumidores que accedieron al programa de pasantías pagadas, así como un aumento en los consumidores que lograron puestos de CIE después de las pasantías pagadas. Hubo un aumento en el número de pagos de incentivos CIE de 6 y 12 meses pagados a los proveedores. Estos pagos son para proveedores que han ayudado a los consumidores a alcanzar puestos de CIE y a mantener sus puestos de trabajo en la comunidad durante los períodos de hitos establecidos. </a:t>
            </a:r>
          </a:p>
          <a:p>
            <a:endParaRPr lang="es-MX" b="1" dirty="0"/>
          </a:p>
          <a:p>
            <a:pPr marL="171450" indent="-171450">
              <a:buFont typeface="Arial" panose="020B0604020202020204" pitchFamily="34" charset="0"/>
              <a:buChar char="•"/>
            </a:pPr>
            <a:r>
              <a:rPr lang="es-MX" b="1" dirty="0"/>
              <a:t>Barreras a abordar: </a:t>
            </a:r>
            <a:r>
              <a:rPr lang="es-MX" dirty="0"/>
              <a:t>el salario por debajo del mínimo terminará oficialmente a partir del 1 de enero 2025. Sin embargo, la mayoría de nuestros programas en el área de captación de ACRC lo han estado eliminando gradualmente durante algún tiempo. Existe la preocupación de que estos clientes estén en riesgo de perder su empleo; sin embargo, ACRC está trabajando diligentemente con los equipos de planificación para garantizar que se implemente un plan de transición para todos los clientes para garantizar que los clientes continúen teniendo un empleo remunerado. </a:t>
            </a:r>
          </a:p>
          <a:p>
            <a:endParaRPr lang="es-MX" dirty="0"/>
          </a:p>
          <a:p>
            <a:pPr marL="171450" indent="-171450">
              <a:buFont typeface="Arial" panose="020B0604020202020204" pitchFamily="34" charset="0"/>
              <a:buChar char="•"/>
            </a:pPr>
            <a:r>
              <a:rPr lang="es-MX" b="1" dirty="0"/>
              <a:t>Esfuerzos de extensión- </a:t>
            </a:r>
          </a:p>
          <a:p>
            <a:pPr marL="628650" lvl="1" indent="-171450">
              <a:buFont typeface="Arial" panose="020B0604020202020204" pitchFamily="34" charset="0"/>
              <a:buChar char="•"/>
            </a:pPr>
            <a:r>
              <a:rPr lang="es-MX" dirty="0"/>
              <a:t>Se proporcionan capacitaciones periódicas a Administración de casos sobre servicios de empleo para que sepan cómo apoyar mejor a sus clientes. </a:t>
            </a:r>
          </a:p>
          <a:p>
            <a:pPr marL="628650" lvl="1" indent="-171450">
              <a:buFont typeface="Arial" panose="020B0604020202020204" pitchFamily="34" charset="0"/>
              <a:buChar char="•"/>
            </a:pPr>
            <a:r>
              <a:rPr lang="es-MX" dirty="0"/>
              <a:t>Llevamos a cabo ferias anuales de proveedores para que los proveedores de día y empleo se reúnan con la administración de casos para compartir información sobre sus servicios. </a:t>
            </a:r>
          </a:p>
          <a:p>
            <a:pPr marL="628650" lvl="1" indent="-171450">
              <a:buFont typeface="Arial" panose="020B0604020202020204" pitchFamily="34" charset="0"/>
              <a:buChar char="•"/>
            </a:pPr>
            <a:r>
              <a:rPr lang="es-MX" dirty="0"/>
              <a:t>Acuerdos de Asociación Local (LPA), en nuestra área de captación, en los que nos conectamos con el DOR, los distritos escolares y otros socios comunitarios para garantizar que haya una transición fluida de la escuela al empleo. </a:t>
            </a:r>
          </a:p>
          <a:p>
            <a:pPr marL="628650" lvl="1" indent="-171450">
              <a:buFont typeface="Arial" panose="020B0604020202020204" pitchFamily="34" charset="0"/>
              <a:buChar char="•"/>
            </a:pPr>
            <a:r>
              <a:rPr lang="es-MX" dirty="0"/>
              <a:t>Proyecto LIFE: colaboración con Sierra College para identificar barreras y crear un canal más ágil desde la escuela hasta la educación y el empleo. Cumbre de la LPA</a:t>
            </a:r>
          </a:p>
          <a:p>
            <a:pPr marL="628650" lvl="1" indent="-171450">
              <a:buFont typeface="Arial" panose="020B0604020202020204" pitchFamily="34" charset="0"/>
              <a:buChar char="•"/>
            </a:pPr>
            <a:r>
              <a:rPr lang="es-MX" dirty="0"/>
              <a:t>Extensión a los proveedores para aumentar los servicios CIE/PIP/TDS- CIE/PIP-33, TDS- alrededor de 42</a:t>
            </a:r>
          </a:p>
          <a:p>
            <a:pPr marL="628650" lvl="1" indent="-171450">
              <a:buFont typeface="Arial" panose="020B0604020202020204" pitchFamily="34" charset="0"/>
              <a:buChar char="•"/>
            </a:pPr>
            <a:r>
              <a:rPr lang="es-MX" dirty="0"/>
              <a:t>Asociaciones con la Cámara de comercio para crear más asociaciones de empleo, como MealPro, por ejemplo. </a:t>
            </a:r>
          </a:p>
          <a:p>
            <a:pPr marL="171450" indent="-171450">
              <a:buFont typeface="Arial" panose="020B0604020202020204" pitchFamily="34" charset="0"/>
              <a:buChar char="•"/>
            </a:pPr>
            <a:r>
              <a:rPr lang="es-MX" b="1" dirty="0"/>
              <a:t>CCP:</a:t>
            </a:r>
            <a:r>
              <a:rPr lang="es-MX" dirty="0"/>
              <a:t> nuevo servicio diseñado para apoyar a los clientes dentro de los dos años posteriores a la graduación de la escuela o dentro de los 5 años posteriores a la finalización de un WAP o salario inferior al mínimo. Tiempo limitado: para apoyar el empleo. </a:t>
            </a:r>
          </a:p>
          <a:p>
            <a:pPr marL="628650" lvl="1" indent="-171450">
              <a:buFont typeface="Arial" panose="020B0604020202020204" pitchFamily="34" charset="0"/>
              <a:buChar char="•"/>
            </a:pPr>
            <a:r>
              <a:rPr lang="es-MX" dirty="0"/>
              <a:t>2 vendidos, 6 en proceso de ser vendidos. </a:t>
            </a:r>
          </a:p>
          <a:p>
            <a:pPr marL="171450" lvl="0" indent="-171450">
              <a:buFont typeface="Arial" panose="020B0604020202020204" pitchFamily="34" charset="0"/>
              <a:buChar char="•"/>
            </a:pPr>
            <a:r>
              <a:rPr lang="es-MX" dirty="0"/>
              <a:t>En 2024, ACRC fue uno de los dos centros regionales que recibió fondos adicionales para aumentar el número de CIE por encima de un cierto porcentaje (25 %). Los fondos se asignarán a otros esfuerzos de extensión</a:t>
            </a:r>
          </a:p>
          <a:p>
            <a:pPr marL="628650" lvl="1" indent="-171450">
              <a:buFont typeface="Arial" panose="020B0604020202020204" pitchFamily="34" charset="0"/>
              <a:buChar char="•"/>
            </a:pPr>
            <a:endParaRPr lang="es-MX" dirty="0"/>
          </a:p>
        </p:txBody>
      </p:sp>
      <p:sp>
        <p:nvSpPr>
          <p:cNvPr id="4" name="Slide Number Placeholder 3"/>
          <p:cNvSpPr>
            <a:spLocks noGrp="1"/>
          </p:cNvSpPr>
          <p:nvPr>
            <p:ph type="sldNum" sz="quarter" idx="5"/>
          </p:nvPr>
        </p:nvSpPr>
        <p:spPr/>
        <p:txBody>
          <a:bodyPr/>
          <a:lstStyle/>
          <a:p>
            <a:fld id="{BEBCD591-A783-4333-B64B-30DBD2987FB9}" type="slidenum">
              <a:rPr lang="en-US" smtClean="0"/>
              <a:t>9</a:t>
            </a:fld>
            <a:endParaRPr lang="es-MX"/>
          </a:p>
        </p:txBody>
      </p:sp>
    </p:spTree>
    <p:extLst>
      <p:ext uri="{BB962C8B-B14F-4D97-AF65-F5344CB8AC3E}">
        <p14:creationId xmlns:p14="http://schemas.microsoft.com/office/powerpoint/2010/main" val="701615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C8322F6-1C60-46CF-968C-BC20E470F443}" type="datetimeFigureOut">
              <a:rPr lang="en-US" smtClean="0"/>
              <a:t>10/18/24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EB83C2-341F-4C28-A243-1C56DDDA54D3}"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074229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C8322F6-1C60-46CF-968C-BC20E470F443}" type="datetimeFigureOut">
              <a:rPr lang="en-US" smtClean="0"/>
              <a:t>10/18/24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EB83C2-341F-4C28-A243-1C56DDDA54D3}" type="slidenum">
              <a:rPr lang="en-US" smtClean="0"/>
              <a:t>‹#›</a:t>
            </a:fld>
            <a:endParaRPr lang="en-US"/>
          </a:p>
        </p:txBody>
      </p:sp>
    </p:spTree>
    <p:extLst>
      <p:ext uri="{BB962C8B-B14F-4D97-AF65-F5344CB8AC3E}">
        <p14:creationId xmlns:p14="http://schemas.microsoft.com/office/powerpoint/2010/main" val="25269359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C8322F6-1C60-46CF-968C-BC20E470F443}" type="datetimeFigureOut">
              <a:rPr lang="en-US" smtClean="0"/>
              <a:t>10/18/24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EB83C2-341F-4C28-A243-1C56DDDA54D3}" type="slidenum">
              <a:rPr lang="en-US" smtClean="0"/>
              <a:t>‹#›</a:t>
            </a:fld>
            <a:endParaRPr lang="en-US"/>
          </a:p>
        </p:txBody>
      </p:sp>
    </p:spTree>
    <p:extLst>
      <p:ext uri="{BB962C8B-B14F-4D97-AF65-F5344CB8AC3E}">
        <p14:creationId xmlns:p14="http://schemas.microsoft.com/office/powerpoint/2010/main" val="20310181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C8322F6-1C60-46CF-968C-BC20E470F443}" type="datetimeFigureOut">
              <a:rPr lang="en-US" smtClean="0"/>
              <a:t>10/18/24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EB83C2-341F-4C28-A243-1C56DDDA54D3}" type="slidenum">
              <a:rPr lang="en-US" smtClean="0"/>
              <a:t>‹#›</a:t>
            </a:fld>
            <a:endParaRPr lang="en-US"/>
          </a:p>
        </p:txBody>
      </p:sp>
    </p:spTree>
    <p:extLst>
      <p:ext uri="{BB962C8B-B14F-4D97-AF65-F5344CB8AC3E}">
        <p14:creationId xmlns:p14="http://schemas.microsoft.com/office/powerpoint/2010/main" val="2076698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C8322F6-1C60-46CF-968C-BC20E470F443}" type="datetimeFigureOut">
              <a:rPr lang="en-US" smtClean="0"/>
              <a:t>10/18/24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EB83C2-341F-4C28-A243-1C56DDDA54D3}"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593907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C8322F6-1C60-46CF-968C-BC20E470F443}" type="datetimeFigureOut">
              <a:rPr lang="en-US" smtClean="0"/>
              <a:t>10/18/24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EB83C2-341F-4C28-A243-1C56DDDA54D3}" type="slidenum">
              <a:rPr lang="en-US" smtClean="0"/>
              <a:t>‹#›</a:t>
            </a:fld>
            <a:endParaRPr lang="en-US"/>
          </a:p>
        </p:txBody>
      </p:sp>
    </p:spTree>
    <p:extLst>
      <p:ext uri="{BB962C8B-B14F-4D97-AF65-F5344CB8AC3E}">
        <p14:creationId xmlns:p14="http://schemas.microsoft.com/office/powerpoint/2010/main" val="1799353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C8322F6-1C60-46CF-968C-BC20E470F443}" type="datetimeFigureOut">
              <a:rPr lang="en-US" smtClean="0"/>
              <a:t>10/18/24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EB83C2-341F-4C28-A243-1C56DDDA54D3}" type="slidenum">
              <a:rPr lang="en-US" smtClean="0"/>
              <a:t>‹#›</a:t>
            </a:fld>
            <a:endParaRPr lang="en-US"/>
          </a:p>
        </p:txBody>
      </p:sp>
    </p:spTree>
    <p:extLst>
      <p:ext uri="{BB962C8B-B14F-4D97-AF65-F5344CB8AC3E}">
        <p14:creationId xmlns:p14="http://schemas.microsoft.com/office/powerpoint/2010/main" val="3831407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C8322F6-1C60-46CF-968C-BC20E470F443}" type="datetimeFigureOut">
              <a:rPr lang="en-US" smtClean="0"/>
              <a:t>10/18/24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EB83C2-341F-4C28-A243-1C56DDDA54D3}" type="slidenum">
              <a:rPr lang="en-US" smtClean="0"/>
              <a:t>‹#›</a:t>
            </a:fld>
            <a:endParaRPr lang="en-US"/>
          </a:p>
        </p:txBody>
      </p:sp>
    </p:spTree>
    <p:extLst>
      <p:ext uri="{BB962C8B-B14F-4D97-AF65-F5344CB8AC3E}">
        <p14:creationId xmlns:p14="http://schemas.microsoft.com/office/powerpoint/2010/main" val="2350090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1C8322F6-1C60-46CF-968C-BC20E470F443}" type="datetimeFigureOut">
              <a:rPr lang="en-US" smtClean="0"/>
              <a:t>10/18/24</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5EEB83C2-341F-4C28-A243-1C56DDDA54D3}" type="slidenum">
              <a:rPr lang="en-US" smtClean="0"/>
              <a:t>‹#›</a:t>
            </a:fld>
            <a:endParaRPr lang="en-US"/>
          </a:p>
        </p:txBody>
      </p:sp>
    </p:spTree>
    <p:extLst>
      <p:ext uri="{BB962C8B-B14F-4D97-AF65-F5344CB8AC3E}">
        <p14:creationId xmlns:p14="http://schemas.microsoft.com/office/powerpoint/2010/main" val="7949910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1C8322F6-1C60-46CF-968C-BC20E470F443}" type="datetimeFigureOut">
              <a:rPr lang="en-US" smtClean="0"/>
              <a:t>10/18/24</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5EEB83C2-341F-4C28-A243-1C56DDDA54D3}" type="slidenum">
              <a:rPr lang="en-US" smtClean="0"/>
              <a:t>‹#›</a:t>
            </a:fld>
            <a:endParaRPr lang="en-US"/>
          </a:p>
        </p:txBody>
      </p:sp>
    </p:spTree>
    <p:extLst>
      <p:ext uri="{BB962C8B-B14F-4D97-AF65-F5344CB8AC3E}">
        <p14:creationId xmlns:p14="http://schemas.microsoft.com/office/powerpoint/2010/main" val="40944266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C8322F6-1C60-46CF-968C-BC20E470F443}" type="datetimeFigureOut">
              <a:rPr lang="en-US" smtClean="0"/>
              <a:t>10/18/24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EB83C2-341F-4C28-A243-1C56DDDA54D3}" type="slidenum">
              <a:rPr lang="en-US" smtClean="0"/>
              <a:t>‹#›</a:t>
            </a:fld>
            <a:endParaRPr lang="en-US"/>
          </a:p>
        </p:txBody>
      </p:sp>
    </p:spTree>
    <p:extLst>
      <p:ext uri="{BB962C8B-B14F-4D97-AF65-F5344CB8AC3E}">
        <p14:creationId xmlns:p14="http://schemas.microsoft.com/office/powerpoint/2010/main" val="24197864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1C8322F6-1C60-46CF-968C-BC20E470F443}" type="datetimeFigureOut">
              <a:rPr lang="en-US" smtClean="0"/>
              <a:t>10/18/24</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5EEB83C2-341F-4C28-A243-1C56DDDA54D3}"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78119327"/>
      </p:ext>
    </p:extLst>
  </p:cSld>
  <p:clrMap bg1="lt1" tx1="dk1" bg2="lt2" tx2="dk2" accent1="accent1" accent2="accent2" accent3="accent3" accent4="accent4" accent5="accent5" accent6="accent6" hlink="hlink" folHlink="folHlink"/>
  <p:sldLayoutIdLst>
    <p:sldLayoutId id="2147483868" r:id="rId1"/>
    <p:sldLayoutId id="2147483869" r:id="rId2"/>
    <p:sldLayoutId id="2147483870" r:id="rId3"/>
    <p:sldLayoutId id="2147483871" r:id="rId4"/>
    <p:sldLayoutId id="2147483872" r:id="rId5"/>
    <p:sldLayoutId id="2147483873" r:id="rId6"/>
    <p:sldLayoutId id="2147483874" r:id="rId7"/>
    <p:sldLayoutId id="2147483875" r:id="rId8"/>
    <p:sldLayoutId id="2147483876" r:id="rId9"/>
    <p:sldLayoutId id="2147483877" r:id="rId10"/>
    <p:sldLayoutId id="2147483878"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8" Type="http://schemas.openxmlformats.org/officeDocument/2006/relationships/image" Target="../media/image5.svg"/><Relationship Id="rId3" Type="http://schemas.openxmlformats.org/officeDocument/2006/relationships/hyperlink" Target="https://www.dds.ca.gov/transparency/monitoring-reports/regional-centers-annual-performance-and-performance-contract-year-end-reports/" TargetMode="External"/><Relationship Id="rId7"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3.svg"/><Relationship Id="rId5" Type="http://schemas.openxmlformats.org/officeDocument/2006/relationships/image" Target="../media/image2.png"/><Relationship Id="rId10" Type="http://schemas.openxmlformats.org/officeDocument/2006/relationships/image" Target="../media/image7.svg"/><Relationship Id="rId4" Type="http://schemas.openxmlformats.org/officeDocument/2006/relationships/hyperlink" Target="https://www.altaregional.org/transparency/contracts/performance" TargetMode="External"/><Relationship Id="rId9"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26B229C7-9B45-4F13-BD80-FF26C3107F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 name="Title 1">
            <a:extLst>
              <a:ext uri="{FF2B5EF4-FFF2-40B4-BE49-F238E27FC236}">
                <a16:creationId xmlns:a16="http://schemas.microsoft.com/office/drawing/2014/main" id="{DC83710B-2040-5405-E52B-62C39CB3C879}"/>
              </a:ext>
            </a:extLst>
          </p:cNvPr>
          <p:cNvSpPr>
            <a:spLocks noGrp="1"/>
          </p:cNvSpPr>
          <p:nvPr>
            <p:ph type="ctrTitle"/>
          </p:nvPr>
        </p:nvSpPr>
        <p:spPr>
          <a:xfrm>
            <a:off x="8141110" y="639097"/>
            <a:ext cx="3709020" cy="3686015"/>
          </a:xfrm>
        </p:spPr>
        <p:txBody>
          <a:bodyPr vert="horz" lIns="91440" tIns="45720" rIns="91440" bIns="45720" rtlCol="0">
            <a:normAutofit fontScale="90000"/>
          </a:bodyPr>
          <a:lstStyle/>
          <a:p>
            <a:br>
              <a:rPr lang="en-US" sz="3100" b="1" kern="1200" dirty="0">
                <a:latin typeface="+mj-lt"/>
                <a:ea typeface="+mj-ea"/>
                <a:cs typeface="+mj-cs"/>
              </a:rPr>
            </a:br>
            <a:r>
              <a:rPr lang="es-MX" sz="3100" b="1" kern="1200" dirty="0">
                <a:latin typeface="+mj-lt"/>
                <a:ea typeface="+mj-ea"/>
                <a:cs typeface="+mj-cs"/>
              </a:rPr>
              <a:t>Centro Regional </a:t>
            </a:r>
            <a:br>
              <a:rPr lang="es-MX" sz="3100" b="1" kern="1200" dirty="0">
                <a:latin typeface="+mj-lt"/>
                <a:ea typeface="+mj-ea"/>
                <a:cs typeface="+mj-cs"/>
              </a:rPr>
            </a:br>
            <a:r>
              <a:rPr lang="es-MX" sz="3100" b="1" kern="1200" dirty="0">
                <a:latin typeface="+mj-lt"/>
                <a:ea typeface="+mj-ea"/>
                <a:cs typeface="+mj-cs"/>
              </a:rPr>
              <a:t>de Alta California
</a:t>
            </a:r>
            <a:r>
              <a:rPr lang="es-MX" sz="3100" b="1" dirty="0"/>
              <a:t>Año </a:t>
            </a:r>
            <a:r>
              <a:rPr lang="es-MX" sz="3100" b="1" kern="1200" dirty="0">
                <a:effectLst/>
                <a:latin typeface="+mj-lt"/>
                <a:ea typeface="+mj-ea"/>
                <a:cs typeface="+mj-cs"/>
              </a:rPr>
              <a:t>Fiscal '22-’24 </a:t>
            </a:r>
            <a:br>
              <a:rPr lang="es-MX" sz="3100" b="1" kern="1200" dirty="0">
                <a:effectLst/>
                <a:latin typeface="+mj-lt"/>
                <a:ea typeface="+mj-ea"/>
                <a:cs typeface="+mj-cs"/>
              </a:rPr>
            </a:br>
            <a:r>
              <a:rPr lang="es-MX" sz="3100" b="1" kern="1200" dirty="0">
                <a:effectLst/>
                <a:latin typeface="+mj-lt"/>
                <a:ea typeface="+mj-ea"/>
                <a:cs typeface="+mj-cs"/>
              </a:rPr>
              <a:t>Fin de Año Presentación del Contrato de Desempeño
</a:t>
            </a:r>
            <a:endParaRPr lang="es-MX" sz="3100" kern="1200" dirty="0">
              <a:latin typeface="+mj-lt"/>
              <a:ea typeface="+mj-ea"/>
              <a:cs typeface="+mj-cs"/>
            </a:endParaRPr>
          </a:p>
        </p:txBody>
      </p:sp>
      <p:pic>
        <p:nvPicPr>
          <p:cNvPr id="8" name="Picture 7" descr="A logo with a city and mountains in the background&#10;&#10;Description automatically generated">
            <a:extLst>
              <a:ext uri="{FF2B5EF4-FFF2-40B4-BE49-F238E27FC236}">
                <a16:creationId xmlns:a16="http://schemas.microsoft.com/office/drawing/2014/main" id="{70C763C6-6A4B-CDDC-198A-5E70656F234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5435" y="640081"/>
            <a:ext cx="6089345" cy="5054156"/>
          </a:xfrm>
          <a:prstGeom prst="rect">
            <a:avLst/>
          </a:prstGeom>
        </p:spPr>
      </p:pic>
      <p:cxnSp>
        <p:nvCxnSpPr>
          <p:cNvPr id="11" name="Straight Connector 10">
            <a:extLst>
              <a:ext uri="{FF2B5EF4-FFF2-40B4-BE49-F238E27FC236}">
                <a16:creationId xmlns:a16="http://schemas.microsoft.com/office/drawing/2014/main" id="{CBFBA6A7-95D6-4239-B14C-C391C9AB0A8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209305" y="4343400"/>
            <a:ext cx="3200400" cy="0"/>
          </a:xfrm>
          <a:prstGeom prst="line">
            <a:avLst/>
          </a:prstGeom>
          <a:ln w="6350">
            <a:solidFill>
              <a:schemeClr val="tx2">
                <a:alpha val="90000"/>
              </a:schemeClr>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4FD99AF6-F027-43A0-A89A-36FCA2C851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s-MX"/>
          </a:p>
        </p:txBody>
      </p:sp>
      <p:sp>
        <p:nvSpPr>
          <p:cNvPr id="14" name="Rectangle 13">
            <a:extLst>
              <a:ext uri="{FF2B5EF4-FFF2-40B4-BE49-F238E27FC236}">
                <a16:creationId xmlns:a16="http://schemas.microsoft.com/office/drawing/2014/main" id="{8A33A5B0-1EE4-4C83-AC98-9F64529406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s-MX"/>
          </a:p>
        </p:txBody>
      </p:sp>
    </p:spTree>
    <p:extLst>
      <p:ext uri="{BB962C8B-B14F-4D97-AF65-F5344CB8AC3E}">
        <p14:creationId xmlns:p14="http://schemas.microsoft.com/office/powerpoint/2010/main" val="9490215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4C8084-DA8E-09BD-260A-2FFD0D51AB5B}"/>
              </a:ext>
            </a:extLst>
          </p:cNvPr>
          <p:cNvSpPr>
            <a:spLocks noGrp="1"/>
          </p:cNvSpPr>
          <p:nvPr>
            <p:ph type="title"/>
          </p:nvPr>
        </p:nvSpPr>
        <p:spPr/>
        <p:txBody>
          <a:bodyPr/>
          <a:lstStyle/>
          <a:p>
            <a:r>
              <a:rPr lang="es-MX" dirty="0"/>
              <a:t>¿Preguntas?</a:t>
            </a:r>
          </a:p>
        </p:txBody>
      </p:sp>
      <p:sp>
        <p:nvSpPr>
          <p:cNvPr id="9" name="TextBox 8">
            <a:extLst>
              <a:ext uri="{FF2B5EF4-FFF2-40B4-BE49-F238E27FC236}">
                <a16:creationId xmlns:a16="http://schemas.microsoft.com/office/drawing/2014/main" id="{307E184F-CDD6-4AF8-4E32-DB842214AECD}"/>
              </a:ext>
            </a:extLst>
          </p:cNvPr>
          <p:cNvSpPr txBox="1"/>
          <p:nvPr/>
        </p:nvSpPr>
        <p:spPr>
          <a:xfrm>
            <a:off x="1097280" y="2136338"/>
            <a:ext cx="4144191" cy="1292662"/>
          </a:xfrm>
          <a:prstGeom prst="rect">
            <a:avLst/>
          </a:prstGeom>
          <a:noFill/>
        </p:spPr>
        <p:txBody>
          <a:bodyPr wrap="square" rtlCol="0">
            <a:spAutoFit/>
          </a:bodyPr>
          <a:lstStyle/>
          <a:p>
            <a:r>
              <a:rPr lang="es-MX" sz="2400" dirty="0"/>
              <a:t>Jennifer Bloom</a:t>
            </a:r>
          </a:p>
          <a:p>
            <a:r>
              <a:rPr lang="es-MX" dirty="0"/>
              <a:t>Directora de servicio al cliente</a:t>
            </a:r>
          </a:p>
          <a:p>
            <a:r>
              <a:rPr lang="es-MX" dirty="0"/>
              <a:t>(916) 978-6572</a:t>
            </a:r>
          </a:p>
          <a:p>
            <a:r>
              <a:rPr lang="es-MX" dirty="0"/>
              <a:t>jbloom@altaregional.org</a:t>
            </a:r>
          </a:p>
        </p:txBody>
      </p:sp>
      <p:sp>
        <p:nvSpPr>
          <p:cNvPr id="11" name="TextBox 10">
            <a:extLst>
              <a:ext uri="{FF2B5EF4-FFF2-40B4-BE49-F238E27FC236}">
                <a16:creationId xmlns:a16="http://schemas.microsoft.com/office/drawing/2014/main" id="{BC12EF54-FC6A-BF17-0742-082B6F9E31A3}"/>
              </a:ext>
            </a:extLst>
          </p:cNvPr>
          <p:cNvSpPr txBox="1"/>
          <p:nvPr/>
        </p:nvSpPr>
        <p:spPr>
          <a:xfrm>
            <a:off x="1097280" y="3827979"/>
            <a:ext cx="6098720" cy="1569660"/>
          </a:xfrm>
          <a:prstGeom prst="rect">
            <a:avLst/>
          </a:prstGeom>
          <a:noFill/>
        </p:spPr>
        <p:txBody>
          <a:bodyPr wrap="square">
            <a:spAutoFit/>
          </a:bodyPr>
          <a:lstStyle/>
          <a:p>
            <a:r>
              <a:rPr lang="es-MX" sz="2400" dirty="0"/>
              <a:t>Dana Muccular</a:t>
            </a:r>
          </a:p>
          <a:p>
            <a:r>
              <a:rPr lang="es-MX" dirty="0"/>
              <a:t>Gerente de servicio al cliente, servicio mejorado</a:t>
            </a:r>
          </a:p>
          <a:p>
            <a:r>
              <a:rPr lang="es-MX" dirty="0"/>
              <a:t>Unidad de coordinación</a:t>
            </a:r>
          </a:p>
          <a:p>
            <a:r>
              <a:rPr lang="es-MX" dirty="0"/>
              <a:t>(916) 978-6667 </a:t>
            </a:r>
          </a:p>
          <a:p>
            <a:r>
              <a:rPr lang="es-MX" dirty="0"/>
              <a:t>dmuccular@altaregional.org</a:t>
            </a:r>
          </a:p>
        </p:txBody>
      </p:sp>
      <p:sp>
        <p:nvSpPr>
          <p:cNvPr id="13" name="TextBox 12">
            <a:extLst>
              <a:ext uri="{FF2B5EF4-FFF2-40B4-BE49-F238E27FC236}">
                <a16:creationId xmlns:a16="http://schemas.microsoft.com/office/drawing/2014/main" id="{863A9573-2D4D-C26E-8987-5465A079EC18}"/>
              </a:ext>
            </a:extLst>
          </p:cNvPr>
          <p:cNvSpPr txBox="1"/>
          <p:nvPr/>
        </p:nvSpPr>
        <p:spPr>
          <a:xfrm>
            <a:off x="6287121" y="2136338"/>
            <a:ext cx="6098720" cy="1292662"/>
          </a:xfrm>
          <a:prstGeom prst="rect">
            <a:avLst/>
          </a:prstGeom>
          <a:noFill/>
        </p:spPr>
        <p:txBody>
          <a:bodyPr wrap="square">
            <a:spAutoFit/>
          </a:bodyPr>
          <a:lstStyle/>
          <a:p>
            <a:r>
              <a:rPr lang="es-MX" sz="2400" dirty="0"/>
              <a:t>Mechelle Johnson</a:t>
            </a:r>
          </a:p>
          <a:p>
            <a:r>
              <a:rPr lang="es-MX" dirty="0"/>
              <a:t>Directora de servicio al cliente</a:t>
            </a:r>
          </a:p>
          <a:p>
            <a:r>
              <a:rPr lang="es-MX" dirty="0"/>
              <a:t>(916) 978-6653</a:t>
            </a:r>
          </a:p>
          <a:p>
            <a:r>
              <a:rPr lang="es-MX" dirty="0"/>
              <a:t>mjohnson@altaregional.org</a:t>
            </a:r>
          </a:p>
        </p:txBody>
      </p:sp>
      <p:sp>
        <p:nvSpPr>
          <p:cNvPr id="15" name="TextBox 14">
            <a:extLst>
              <a:ext uri="{FF2B5EF4-FFF2-40B4-BE49-F238E27FC236}">
                <a16:creationId xmlns:a16="http://schemas.microsoft.com/office/drawing/2014/main" id="{5A386589-5905-75FC-8A77-7DA0D23E9EDB}"/>
              </a:ext>
            </a:extLst>
          </p:cNvPr>
          <p:cNvSpPr txBox="1"/>
          <p:nvPr/>
        </p:nvSpPr>
        <p:spPr>
          <a:xfrm>
            <a:off x="6287121" y="4104977"/>
            <a:ext cx="6098720" cy="1292662"/>
          </a:xfrm>
          <a:prstGeom prst="rect">
            <a:avLst/>
          </a:prstGeom>
          <a:noFill/>
        </p:spPr>
        <p:txBody>
          <a:bodyPr wrap="square">
            <a:spAutoFit/>
          </a:bodyPr>
          <a:lstStyle/>
          <a:p>
            <a:r>
              <a:rPr lang="es-MX" sz="2400" dirty="0"/>
              <a:t>Carly Moorman</a:t>
            </a:r>
          </a:p>
          <a:p>
            <a:r>
              <a:rPr lang="es-MX" dirty="0"/>
              <a:t>Especialista en empleo del cliente</a:t>
            </a:r>
          </a:p>
          <a:p>
            <a:r>
              <a:rPr lang="es-MX" dirty="0"/>
              <a:t>(916) 290-4183</a:t>
            </a:r>
          </a:p>
          <a:p>
            <a:r>
              <a:rPr lang="es-MX" dirty="0"/>
              <a:t>cmoorman@altaregional.org</a:t>
            </a:r>
          </a:p>
        </p:txBody>
      </p:sp>
    </p:spTree>
    <p:extLst>
      <p:ext uri="{BB962C8B-B14F-4D97-AF65-F5344CB8AC3E}">
        <p14:creationId xmlns:p14="http://schemas.microsoft.com/office/powerpoint/2010/main" val="36241398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17F8F0ED-1919-4700-BC4E-DA71297837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s-MX"/>
          </a:p>
        </p:txBody>
      </p:sp>
      <p:sp>
        <p:nvSpPr>
          <p:cNvPr id="25" name="Rectangle 24">
            <a:extLst>
              <a:ext uri="{FF2B5EF4-FFF2-40B4-BE49-F238E27FC236}">
                <a16:creationId xmlns:a16="http://schemas.microsoft.com/office/drawing/2014/main" id="{8FA924AF-6FB9-45D1-88E6-4DD5ECC663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s-MX"/>
          </a:p>
        </p:txBody>
      </p:sp>
      <p:cxnSp>
        <p:nvCxnSpPr>
          <p:cNvPr id="27" name="Straight Connector 26">
            <a:extLst>
              <a:ext uri="{FF2B5EF4-FFF2-40B4-BE49-F238E27FC236}">
                <a16:creationId xmlns:a16="http://schemas.microsoft.com/office/drawing/2014/main" id="{6BE8B7C3-F34F-4AF7-B941-6C980F4BDFF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29" name="Rectangle 28">
            <a:extLst>
              <a:ext uri="{FF2B5EF4-FFF2-40B4-BE49-F238E27FC236}">
                <a16:creationId xmlns:a16="http://schemas.microsoft.com/office/drawing/2014/main" id="{AD35C26D-04F3-493B-AA64-489C1AB228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045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1" name="Rectangle 30">
            <a:extLst>
              <a:ext uri="{FF2B5EF4-FFF2-40B4-BE49-F238E27FC236}">
                <a16:creationId xmlns:a16="http://schemas.microsoft.com/office/drawing/2014/main" id="{D159D48D-53BB-4801-8C97-EC08DF447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 y="0"/>
            <a:ext cx="7547879"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s-MX"/>
          </a:p>
        </p:txBody>
      </p:sp>
      <p:sp>
        <p:nvSpPr>
          <p:cNvPr id="3" name="TextBox 2">
            <a:extLst>
              <a:ext uri="{FF2B5EF4-FFF2-40B4-BE49-F238E27FC236}">
                <a16:creationId xmlns:a16="http://schemas.microsoft.com/office/drawing/2014/main" id="{881A5285-5049-1CAA-E16A-739242A683B6}"/>
              </a:ext>
            </a:extLst>
          </p:cNvPr>
          <p:cNvSpPr txBox="1"/>
          <p:nvPr/>
        </p:nvSpPr>
        <p:spPr>
          <a:xfrm>
            <a:off x="145384" y="419379"/>
            <a:ext cx="7257142" cy="6039260"/>
          </a:xfrm>
          <a:prstGeom prst="rect">
            <a:avLst/>
          </a:prstGeom>
        </p:spPr>
        <p:txBody>
          <a:bodyPr vert="horz" lIns="0" tIns="45720" rIns="0" bIns="45720" rtlCol="0">
            <a:normAutofit fontScale="92500" lnSpcReduction="20000"/>
          </a:bodyPr>
          <a:lstStyle/>
          <a:p>
            <a:pPr marL="0" indent="0" defTabSz="914400">
              <a:lnSpc>
                <a:spcPct val="90000"/>
              </a:lnSpc>
              <a:buClr>
                <a:schemeClr val="accent1"/>
              </a:buClr>
              <a:buFont typeface="Calibri" panose="020F0502020204030204" pitchFamily="34" charset="0"/>
              <a:buNone/>
            </a:pPr>
            <a:r>
              <a:rPr lang="es-MX" sz="3200" dirty="0">
                <a:solidFill>
                  <a:srgbClr val="FFFFFF"/>
                </a:solidFill>
                <a:effectLst/>
              </a:rPr>
              <a:t>Anualmente, el Centro Regional de Alta California (ACRC) publica un Contrato de Desempeño que proporciona datos y medidas sobre temas que incluyen: el lugar donde viven nuestros clientes, el cumplimiento de ACRC con los estándares del Departamento </a:t>
            </a:r>
            <a:br>
              <a:rPr lang="es-MX" sz="3200" dirty="0">
                <a:solidFill>
                  <a:srgbClr val="FFFFFF"/>
                </a:solidFill>
                <a:effectLst/>
              </a:rPr>
            </a:br>
            <a:r>
              <a:rPr lang="es-MX" sz="3200" dirty="0">
                <a:solidFill>
                  <a:srgbClr val="FFFFFF"/>
                </a:solidFill>
                <a:effectLst/>
              </a:rPr>
              <a:t>de Servicios de Desarrollo (DDS), qué tan bien ACRC logra poner a trabajar a los consumidores, y qué tan bien ACRC logra promover el acceso a los servicios </a:t>
            </a:r>
            <a:br>
              <a:rPr lang="es-MX" sz="3200" dirty="0">
                <a:solidFill>
                  <a:srgbClr val="FFFFFF"/>
                </a:solidFill>
                <a:effectLst/>
              </a:rPr>
            </a:br>
            <a:r>
              <a:rPr lang="es-MX" sz="3200" dirty="0">
                <a:solidFill>
                  <a:srgbClr val="FFFFFF"/>
                </a:solidFill>
                <a:effectLst/>
              </a:rPr>
              <a:t>y la equidad.</a:t>
            </a:r>
          </a:p>
          <a:p>
            <a:pPr marL="0" indent="0" defTabSz="914400">
              <a:lnSpc>
                <a:spcPct val="90000"/>
              </a:lnSpc>
              <a:buClr>
                <a:schemeClr val="accent1"/>
              </a:buClr>
              <a:buFont typeface="Calibri" panose="020F0502020204030204" pitchFamily="34" charset="0"/>
              <a:buNone/>
            </a:pPr>
            <a:endParaRPr lang="es-MX" dirty="0">
              <a:solidFill>
                <a:srgbClr val="FFFFFF"/>
              </a:solidFill>
            </a:endParaRPr>
          </a:p>
          <a:p>
            <a:pPr marL="0" indent="0" defTabSz="914400">
              <a:lnSpc>
                <a:spcPct val="90000"/>
              </a:lnSpc>
              <a:buClr>
                <a:schemeClr val="accent1"/>
              </a:buClr>
              <a:buFont typeface="Calibri" panose="020F0502020204030204" pitchFamily="34" charset="0"/>
              <a:buNone/>
            </a:pPr>
            <a:endParaRPr lang="es-MX" dirty="0">
              <a:solidFill>
                <a:srgbClr val="FFFFFF"/>
              </a:solidFill>
            </a:endParaRPr>
          </a:p>
          <a:p>
            <a:pPr marL="0" marR="0" defTabSz="914400">
              <a:lnSpc>
                <a:spcPct val="90000"/>
              </a:lnSpc>
              <a:spcBef>
                <a:spcPts val="0"/>
              </a:spcBef>
              <a:spcAft>
                <a:spcPts val="800"/>
              </a:spcAft>
              <a:buClr>
                <a:schemeClr val="accent1"/>
              </a:buClr>
              <a:buFont typeface="Calibri" panose="020F0502020204030204" pitchFamily="34" charset="0"/>
            </a:pPr>
            <a:r>
              <a:rPr lang="es-MX" sz="3000" u="sng" dirty="0">
                <a:effectLst/>
                <a:hlinkClick r:id="rId3">
                  <a:extLst>
                    <a:ext uri="{A12FA001-AC4F-418D-AE19-62706E023703}">
                      <ahyp:hlinkClr xmlns:ahyp="http://schemas.microsoft.com/office/drawing/2018/hyperlinkcolor" val="tx"/>
                    </a:ext>
                  </a:extLst>
                </a:hlinkClick>
              </a:rPr>
              <a:t>Informes del Contrato de Desempeño del centro regional : Departamento de Servicios del Desarrollo de California</a:t>
            </a:r>
            <a:endParaRPr lang="es-MX" sz="3000" dirty="0">
              <a:effectLst/>
            </a:endParaRPr>
          </a:p>
          <a:p>
            <a:pPr marL="0" marR="0" defTabSz="914400">
              <a:lnSpc>
                <a:spcPct val="90000"/>
              </a:lnSpc>
              <a:spcBef>
                <a:spcPts val="0"/>
              </a:spcBef>
              <a:spcAft>
                <a:spcPts val="800"/>
              </a:spcAft>
              <a:buClr>
                <a:schemeClr val="accent1"/>
              </a:buClr>
              <a:buFont typeface="Calibri" panose="020F0502020204030204" pitchFamily="34" charset="0"/>
            </a:pPr>
            <a:r>
              <a:rPr lang="es-MX" sz="3000" u="sng" dirty="0">
                <a:effectLst/>
                <a:hlinkClick r:id="rId4">
                  <a:extLst>
                    <a:ext uri="{A12FA001-AC4F-418D-AE19-62706E023703}">
                      <ahyp:hlinkClr xmlns:ahyp="http://schemas.microsoft.com/office/drawing/2018/hyperlinkcolor" val="tx"/>
                    </a:ext>
                  </a:extLst>
                </a:hlinkClick>
              </a:rPr>
              <a:t>Informes del Contrato de Desempeño y Fin de Año - Alta California Regional Center (altaregional.org)</a:t>
            </a:r>
            <a:endParaRPr lang="es-MX" sz="3000" dirty="0">
              <a:effectLst/>
            </a:endParaRPr>
          </a:p>
          <a:p>
            <a:pPr marL="0" indent="0" defTabSz="914400">
              <a:lnSpc>
                <a:spcPct val="90000"/>
              </a:lnSpc>
              <a:buClr>
                <a:schemeClr val="accent1"/>
              </a:buClr>
              <a:buFont typeface="Calibri" panose="020F0502020204030204" pitchFamily="34" charset="0"/>
              <a:buNone/>
            </a:pPr>
            <a:endParaRPr lang="es-MX" dirty="0">
              <a:solidFill>
                <a:srgbClr val="FFFFFF"/>
              </a:solidFill>
              <a:effectLst/>
            </a:endParaRPr>
          </a:p>
        </p:txBody>
      </p:sp>
      <p:sp>
        <p:nvSpPr>
          <p:cNvPr id="33" name="Rectangle 32">
            <a:extLst>
              <a:ext uri="{FF2B5EF4-FFF2-40B4-BE49-F238E27FC236}">
                <a16:creationId xmlns:a16="http://schemas.microsoft.com/office/drawing/2014/main" id="{1969FBEB-B982-49E2-92D1-734B6F7A92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47894"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s-MX"/>
          </a:p>
        </p:txBody>
      </p:sp>
      <p:pic>
        <p:nvPicPr>
          <p:cNvPr id="7" name="Graphic 6" descr="Scales of justice with solid fill">
            <a:extLst>
              <a:ext uri="{FF2B5EF4-FFF2-40B4-BE49-F238E27FC236}">
                <a16:creationId xmlns:a16="http://schemas.microsoft.com/office/drawing/2014/main" id="{A28C5508-E8CF-C812-0076-5F839B523A3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9015015" y="484631"/>
            <a:ext cx="1748422" cy="1748422"/>
          </a:xfrm>
          <a:prstGeom prst="rect">
            <a:avLst/>
          </a:prstGeom>
        </p:spPr>
      </p:pic>
      <p:sp>
        <p:nvSpPr>
          <p:cNvPr id="35" name="Rectangle 34">
            <a:extLst>
              <a:ext uri="{FF2B5EF4-FFF2-40B4-BE49-F238E27FC236}">
                <a16:creationId xmlns:a16="http://schemas.microsoft.com/office/drawing/2014/main" id="{0E59FA4E-9E80-4AA0-B323-4711DA37E0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47894" y="2361916"/>
            <a:ext cx="464256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1" name="Graphic 10" descr="Cheers with solid fill">
            <a:extLst>
              <a:ext uri="{FF2B5EF4-FFF2-40B4-BE49-F238E27FC236}">
                <a16:creationId xmlns:a16="http://schemas.microsoft.com/office/drawing/2014/main" id="{35C72F45-7845-D973-7F9F-A8524A274258}"/>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9015015" y="2554787"/>
            <a:ext cx="1748422" cy="1748422"/>
          </a:xfrm>
          <a:prstGeom prst="rect">
            <a:avLst/>
          </a:prstGeom>
        </p:spPr>
      </p:pic>
      <p:sp>
        <p:nvSpPr>
          <p:cNvPr id="37" name="Rectangle 36">
            <a:extLst>
              <a:ext uri="{FF2B5EF4-FFF2-40B4-BE49-F238E27FC236}">
                <a16:creationId xmlns:a16="http://schemas.microsoft.com/office/drawing/2014/main" id="{843D9602-3254-40BA-B292-5BB9CA5B5A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47894" y="4432072"/>
            <a:ext cx="464256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5" name="Graphic 4" descr="Office worker male with solid fill">
            <a:extLst>
              <a:ext uri="{FF2B5EF4-FFF2-40B4-BE49-F238E27FC236}">
                <a16:creationId xmlns:a16="http://schemas.microsoft.com/office/drawing/2014/main" id="{5F4739A4-BAAE-B163-51D1-3E6518EFCDBD}"/>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9015014" y="4624943"/>
            <a:ext cx="1748424" cy="1748424"/>
          </a:xfrm>
          <a:prstGeom prst="rect">
            <a:avLst/>
          </a:prstGeom>
        </p:spPr>
      </p:pic>
    </p:spTree>
    <p:extLst>
      <p:ext uri="{BB962C8B-B14F-4D97-AF65-F5344CB8AC3E}">
        <p14:creationId xmlns:p14="http://schemas.microsoft.com/office/powerpoint/2010/main" val="30454194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 name="TextBox 17">
            <a:extLst>
              <a:ext uri="{FF2B5EF4-FFF2-40B4-BE49-F238E27FC236}">
                <a16:creationId xmlns:a16="http://schemas.microsoft.com/office/drawing/2014/main" id="{B7E73BF0-18FC-356F-F46B-7AFF032587ED}"/>
              </a:ext>
            </a:extLst>
          </p:cNvPr>
          <p:cNvGraphicFramePr/>
          <p:nvPr/>
        </p:nvGraphicFramePr>
        <p:xfrm>
          <a:off x="233083" y="424189"/>
          <a:ext cx="11725834" cy="58143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969482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8" name="Rectangle 37">
            <a:extLst>
              <a:ext uri="{FF2B5EF4-FFF2-40B4-BE49-F238E27FC236}">
                <a16:creationId xmlns:a16="http://schemas.microsoft.com/office/drawing/2014/main" id="{F6C9D135-2BF4-4694-8732-88EEE18AA8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s-MX"/>
          </a:p>
        </p:txBody>
      </p:sp>
      <p:sp>
        <p:nvSpPr>
          <p:cNvPr id="39" name="Rectangle 38">
            <a:extLst>
              <a:ext uri="{FF2B5EF4-FFF2-40B4-BE49-F238E27FC236}">
                <a16:creationId xmlns:a16="http://schemas.microsoft.com/office/drawing/2014/main" id="{F778FCE6-4D20-4A9A-90B4-C948024EBE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s-MX"/>
          </a:p>
        </p:txBody>
      </p:sp>
      <p:cxnSp>
        <p:nvCxnSpPr>
          <p:cNvPr id="40" name="Straight Connector 39">
            <a:extLst>
              <a:ext uri="{FF2B5EF4-FFF2-40B4-BE49-F238E27FC236}">
                <a16:creationId xmlns:a16="http://schemas.microsoft.com/office/drawing/2014/main" id="{FBCBF307-3BC6-4D33-BC45-E7DADD14F2A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41" name="Rectangle 40">
            <a:extLst>
              <a:ext uri="{FF2B5EF4-FFF2-40B4-BE49-F238E27FC236}">
                <a16:creationId xmlns:a16="http://schemas.microsoft.com/office/drawing/2014/main" id="{26B229C7-9B45-4F13-BD80-FF26C3107F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cxnSp>
        <p:nvCxnSpPr>
          <p:cNvPr id="42" name="Straight Connector 41">
            <a:extLst>
              <a:ext uri="{FF2B5EF4-FFF2-40B4-BE49-F238E27FC236}">
                <a16:creationId xmlns:a16="http://schemas.microsoft.com/office/drawing/2014/main" id="{CBFBA6A7-95D6-4239-B14C-C391C9AB0A8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209305" y="4343400"/>
            <a:ext cx="3200400" cy="0"/>
          </a:xfrm>
          <a:prstGeom prst="line">
            <a:avLst/>
          </a:prstGeom>
          <a:ln w="6350">
            <a:solidFill>
              <a:schemeClr val="tx2">
                <a:alpha val="90000"/>
              </a:schemeClr>
            </a:solidFill>
          </a:ln>
        </p:spPr>
        <p:style>
          <a:lnRef idx="1">
            <a:schemeClr val="accent1"/>
          </a:lnRef>
          <a:fillRef idx="0">
            <a:schemeClr val="accent1"/>
          </a:fillRef>
          <a:effectRef idx="0">
            <a:schemeClr val="accent1"/>
          </a:effectRef>
          <a:fontRef idx="minor">
            <a:schemeClr val="tx1"/>
          </a:fontRef>
        </p:style>
      </p:cxnSp>
      <p:sp>
        <p:nvSpPr>
          <p:cNvPr id="43" name="Rectangle 42">
            <a:extLst>
              <a:ext uri="{FF2B5EF4-FFF2-40B4-BE49-F238E27FC236}">
                <a16:creationId xmlns:a16="http://schemas.microsoft.com/office/drawing/2014/main" id="{4FD99AF6-F027-43A0-A89A-36FCA2C851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s-MX"/>
          </a:p>
        </p:txBody>
      </p:sp>
      <p:sp>
        <p:nvSpPr>
          <p:cNvPr id="37" name="Rectangle 36">
            <a:extLst>
              <a:ext uri="{FF2B5EF4-FFF2-40B4-BE49-F238E27FC236}">
                <a16:creationId xmlns:a16="http://schemas.microsoft.com/office/drawing/2014/main" id="{8A33A5B0-1EE4-4C83-AC98-9F64529406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s-MX"/>
          </a:p>
        </p:txBody>
      </p:sp>
      <p:sp>
        <p:nvSpPr>
          <p:cNvPr id="5" name="TextBox 4">
            <a:extLst>
              <a:ext uri="{FF2B5EF4-FFF2-40B4-BE49-F238E27FC236}">
                <a16:creationId xmlns:a16="http://schemas.microsoft.com/office/drawing/2014/main" id="{4C9A84D0-6FA0-8ADA-95D0-E6030C4016D3}"/>
              </a:ext>
            </a:extLst>
          </p:cNvPr>
          <p:cNvSpPr txBox="1"/>
          <p:nvPr/>
        </p:nvSpPr>
        <p:spPr>
          <a:xfrm>
            <a:off x="502023" y="106458"/>
            <a:ext cx="11295529" cy="1107996"/>
          </a:xfrm>
          <a:prstGeom prst="rect">
            <a:avLst/>
          </a:prstGeom>
          <a:noFill/>
        </p:spPr>
        <p:txBody>
          <a:bodyPr wrap="square">
            <a:spAutoFit/>
          </a:bodyPr>
          <a:lstStyle/>
          <a:p>
            <a:r>
              <a:rPr lang="es-MX" sz="2400" dirty="0">
                <a:solidFill>
                  <a:schemeClr val="tx1">
                    <a:lumMod val="85000"/>
                    <a:lumOff val="15000"/>
                  </a:schemeClr>
                </a:solidFill>
                <a:effectLst/>
              </a:rPr>
              <a:t>Veamos a quién servimos. Estos gráficos le informan quiénes son los </a:t>
            </a:r>
            <a:r>
              <a:rPr lang="es-MX" sz="2400" dirty="0">
                <a:solidFill>
                  <a:schemeClr val="tx1">
                    <a:lumMod val="85000"/>
                    <a:lumOff val="15000"/>
                  </a:schemeClr>
                </a:solidFill>
              </a:rPr>
              <a:t>clientes</a:t>
            </a:r>
            <a:r>
              <a:rPr lang="es-MX" sz="2400" dirty="0">
                <a:solidFill>
                  <a:schemeClr val="tx1">
                    <a:lumMod val="85000"/>
                    <a:lumOff val="15000"/>
                  </a:schemeClr>
                </a:solidFill>
                <a:effectLst/>
              </a:rPr>
              <a:t> de ACRC y dónde viven.  
</a:t>
            </a:r>
            <a:endParaRPr lang="es-MX" dirty="0"/>
          </a:p>
        </p:txBody>
      </p:sp>
      <p:pic>
        <p:nvPicPr>
          <p:cNvPr id="3" name="Picture 2" descr="A collage of pie charts&#10;&#10;Description automatically generated">
            <a:extLst>
              <a:ext uri="{FF2B5EF4-FFF2-40B4-BE49-F238E27FC236}">
                <a16:creationId xmlns:a16="http://schemas.microsoft.com/office/drawing/2014/main" id="{DA737E07-BBA6-2F18-2C6F-9312042605C7}"/>
              </a:ext>
            </a:extLst>
          </p:cNvPr>
          <p:cNvPicPr>
            <a:picLocks noChangeAspect="1"/>
          </p:cNvPicPr>
          <p:nvPr/>
        </p:nvPicPr>
        <p:blipFill>
          <a:blip r:embed="rId3"/>
          <a:stretch>
            <a:fillRect/>
          </a:stretch>
        </p:blipFill>
        <p:spPr>
          <a:xfrm>
            <a:off x="1709976" y="1015691"/>
            <a:ext cx="9274366" cy="5240014"/>
          </a:xfrm>
          <a:prstGeom prst="rect">
            <a:avLst/>
          </a:prstGeom>
        </p:spPr>
      </p:pic>
    </p:spTree>
    <p:extLst>
      <p:ext uri="{BB962C8B-B14F-4D97-AF65-F5344CB8AC3E}">
        <p14:creationId xmlns:p14="http://schemas.microsoft.com/office/powerpoint/2010/main" val="33187267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52" name="Rectangle 51">
            <a:extLst>
              <a:ext uri="{FF2B5EF4-FFF2-40B4-BE49-F238E27FC236}">
                <a16:creationId xmlns:a16="http://schemas.microsoft.com/office/drawing/2014/main" id="{F6C9D135-2BF4-4694-8732-88EEE18AA8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s-MX"/>
          </a:p>
        </p:txBody>
      </p:sp>
      <p:sp>
        <p:nvSpPr>
          <p:cNvPr id="54" name="Rectangle 53">
            <a:extLst>
              <a:ext uri="{FF2B5EF4-FFF2-40B4-BE49-F238E27FC236}">
                <a16:creationId xmlns:a16="http://schemas.microsoft.com/office/drawing/2014/main" id="{F778FCE6-4D20-4A9A-90B4-C948024EBE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s-MX"/>
          </a:p>
        </p:txBody>
      </p:sp>
      <p:cxnSp>
        <p:nvCxnSpPr>
          <p:cNvPr id="56" name="Straight Connector 55">
            <a:extLst>
              <a:ext uri="{FF2B5EF4-FFF2-40B4-BE49-F238E27FC236}">
                <a16:creationId xmlns:a16="http://schemas.microsoft.com/office/drawing/2014/main" id="{FBCBF307-3BC6-4D33-BC45-E7DADD14F2A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58" name="Rectangle 57">
            <a:extLst>
              <a:ext uri="{FF2B5EF4-FFF2-40B4-BE49-F238E27FC236}">
                <a16:creationId xmlns:a16="http://schemas.microsoft.com/office/drawing/2014/main" id="{AD52AB10-A2E8-4497-AE97-16F9577E8A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490419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0" name="Rectangle 59">
            <a:extLst>
              <a:ext uri="{FF2B5EF4-FFF2-40B4-BE49-F238E27FC236}">
                <a16:creationId xmlns:a16="http://schemas.microsoft.com/office/drawing/2014/main" id="{B7FBCFF0-6CD1-40C7-9A2F-5CDCE1BA3F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4953000"/>
            <a:ext cx="12188952" cy="1905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s-MX"/>
          </a:p>
        </p:txBody>
      </p:sp>
      <p:sp>
        <p:nvSpPr>
          <p:cNvPr id="2" name="Title 1">
            <a:extLst>
              <a:ext uri="{FF2B5EF4-FFF2-40B4-BE49-F238E27FC236}">
                <a16:creationId xmlns:a16="http://schemas.microsoft.com/office/drawing/2014/main" id="{4B8A1676-8018-52F7-6DA6-6F3E5BE08ABC}"/>
              </a:ext>
            </a:extLst>
          </p:cNvPr>
          <p:cNvSpPr>
            <a:spLocks noGrp="1"/>
          </p:cNvSpPr>
          <p:nvPr>
            <p:ph type="title" idx="4294967295"/>
          </p:nvPr>
        </p:nvSpPr>
        <p:spPr>
          <a:xfrm>
            <a:off x="217276" y="6301922"/>
            <a:ext cx="11754302" cy="827953"/>
          </a:xfrm>
        </p:spPr>
        <p:txBody>
          <a:bodyPr vert="horz" lIns="91440" tIns="45720" rIns="91440" bIns="45720" rtlCol="0" anchor="b">
            <a:noAutofit/>
          </a:bodyPr>
          <a:lstStyle/>
          <a:p>
            <a:pPr marL="0" marR="0">
              <a:spcAft>
                <a:spcPts val="800"/>
              </a:spcAft>
            </a:pPr>
            <a:r>
              <a:rPr lang="es-MX" sz="2200" dirty="0">
                <a:solidFill>
                  <a:srgbClr val="FFFFFF"/>
                </a:solidFill>
                <a:effectLst/>
              </a:rPr>
              <a:t>Esta tabla muestra cinco áreas en las cuales el DDS quiere que cada centro regional siga mejorando.
La primera columna le indica cómo le estaba yendo a ACRC en el último período de reporte, y la segunda columna muestra cómo le estaba yendo a ACRC al final del año fiscal 2024.
Para ver cómo se compara el ACRC con los otros centros regionales del estado, compare las cifras con los promedios estatales (en las columnas sombreadas).
</a:t>
            </a:r>
            <a:endParaRPr lang="es-MX" sz="1800" dirty="0">
              <a:solidFill>
                <a:srgbClr val="FFFFFF"/>
              </a:solidFill>
            </a:endParaRPr>
          </a:p>
        </p:txBody>
      </p:sp>
      <p:pic>
        <p:nvPicPr>
          <p:cNvPr id="5" name="Picture 4" descr="A screen shot of a graph&#10;&#10;Description automatically generated">
            <a:extLst>
              <a:ext uri="{FF2B5EF4-FFF2-40B4-BE49-F238E27FC236}">
                <a16:creationId xmlns:a16="http://schemas.microsoft.com/office/drawing/2014/main" id="{9CDC3EC5-5B76-E59E-4AC0-54969CA4B5D9}"/>
              </a:ext>
            </a:extLst>
          </p:cNvPr>
          <p:cNvPicPr>
            <a:picLocks noChangeAspect="1"/>
          </p:cNvPicPr>
          <p:nvPr/>
        </p:nvPicPr>
        <p:blipFill>
          <a:blip r:embed="rId3"/>
          <a:stretch>
            <a:fillRect/>
          </a:stretch>
        </p:blipFill>
        <p:spPr>
          <a:xfrm>
            <a:off x="1460116" y="556440"/>
            <a:ext cx="9268622" cy="3916319"/>
          </a:xfrm>
          <a:prstGeom prst="rect">
            <a:avLst/>
          </a:prstGeom>
        </p:spPr>
      </p:pic>
      <p:sp>
        <p:nvSpPr>
          <p:cNvPr id="62" name="Rectangle 61">
            <a:extLst>
              <a:ext uri="{FF2B5EF4-FFF2-40B4-BE49-F238E27FC236}">
                <a16:creationId xmlns:a16="http://schemas.microsoft.com/office/drawing/2014/main" id="{3FB0B787-E713-4BAC-9EB2-9EDF781DF8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4906176"/>
            <a:ext cx="12188952"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s-MX"/>
          </a:p>
        </p:txBody>
      </p:sp>
    </p:spTree>
    <p:extLst>
      <p:ext uri="{BB962C8B-B14F-4D97-AF65-F5344CB8AC3E}">
        <p14:creationId xmlns:p14="http://schemas.microsoft.com/office/powerpoint/2010/main" val="13397976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F6C9D135-2BF4-4694-8732-88EEE18AA8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s-MX"/>
          </a:p>
        </p:txBody>
      </p:sp>
      <p:sp>
        <p:nvSpPr>
          <p:cNvPr id="23" name="Rectangle 22">
            <a:extLst>
              <a:ext uri="{FF2B5EF4-FFF2-40B4-BE49-F238E27FC236}">
                <a16:creationId xmlns:a16="http://schemas.microsoft.com/office/drawing/2014/main" id="{F778FCE6-4D20-4A9A-90B4-C948024EBE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s-MX"/>
          </a:p>
        </p:txBody>
      </p:sp>
      <p:cxnSp>
        <p:nvCxnSpPr>
          <p:cNvPr id="24" name="Straight Connector 23">
            <a:extLst>
              <a:ext uri="{FF2B5EF4-FFF2-40B4-BE49-F238E27FC236}">
                <a16:creationId xmlns:a16="http://schemas.microsoft.com/office/drawing/2014/main" id="{FBCBF307-3BC6-4D33-BC45-E7DADD14F2A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25" name="Rectangle 24">
            <a:extLst>
              <a:ext uri="{FF2B5EF4-FFF2-40B4-BE49-F238E27FC236}">
                <a16:creationId xmlns:a16="http://schemas.microsoft.com/office/drawing/2014/main" id="{9E085669-B98A-4058-A3EE-9CDCCD8CF8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 name="Title 2">
            <a:extLst>
              <a:ext uri="{FF2B5EF4-FFF2-40B4-BE49-F238E27FC236}">
                <a16:creationId xmlns:a16="http://schemas.microsoft.com/office/drawing/2014/main" id="{411FC385-83D3-3C50-FF93-5BA120C50B51}"/>
              </a:ext>
            </a:extLst>
          </p:cNvPr>
          <p:cNvSpPr>
            <a:spLocks noGrp="1"/>
          </p:cNvSpPr>
          <p:nvPr>
            <p:ph type="title"/>
          </p:nvPr>
        </p:nvSpPr>
        <p:spPr>
          <a:xfrm>
            <a:off x="268941" y="4176153"/>
            <a:ext cx="11919899" cy="1662951"/>
          </a:xfrm>
        </p:spPr>
        <p:txBody>
          <a:bodyPr vert="horz" lIns="91440" tIns="45720" rIns="91440" bIns="45720" rtlCol="0" anchor="b">
            <a:normAutofit fontScale="90000"/>
          </a:bodyPr>
          <a:lstStyle/>
          <a:p>
            <a:pPr marL="0" marR="0">
              <a:spcAft>
                <a:spcPts val="0"/>
              </a:spcAft>
            </a:pPr>
            <a:r>
              <a:rPr lang="es-MX" sz="2700" dirty="0">
                <a:solidFill>
                  <a:schemeClr val="tx1">
                    <a:lumMod val="85000"/>
                    <a:lumOff val="15000"/>
                  </a:schemeClr>
                </a:solidFill>
                <a:effectLst/>
              </a:rPr>
              <a:t>Al revisar el desglose de los porcentajes, observará que no hay un aumento o una disminución sustancial en los datos representados.  Aunque no hay un aumento ni una disminución sustancial, ACRC defiende continuamente nuestros esfuerzos para reducir la disparidad, aumentar el acceso y mejorar la equidad a través de actividades de divulgación específicas.
</a:t>
            </a:r>
            <a:r>
              <a:rPr lang="es-MX" sz="2700" i="1" dirty="0">
                <a:solidFill>
                  <a:schemeClr val="tx1">
                    <a:lumMod val="85000"/>
                    <a:lumOff val="15000"/>
                  </a:schemeClr>
                </a:solidFill>
                <a:effectLst/>
              </a:rPr>
              <a:t> </a:t>
            </a:r>
            <a:endParaRPr lang="es-MX" sz="1600" dirty="0">
              <a:solidFill>
                <a:schemeClr val="tx1">
                  <a:lumMod val="85000"/>
                  <a:lumOff val="15000"/>
                </a:schemeClr>
              </a:solidFill>
            </a:endParaRPr>
          </a:p>
        </p:txBody>
      </p:sp>
      <p:cxnSp>
        <p:nvCxnSpPr>
          <p:cNvPr id="26" name="Straight Connector 25">
            <a:extLst>
              <a:ext uri="{FF2B5EF4-FFF2-40B4-BE49-F238E27FC236}">
                <a16:creationId xmlns:a16="http://schemas.microsoft.com/office/drawing/2014/main" id="{73A7C6B8-4726-4319-8661-22605DA41E8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21086" y="5618770"/>
            <a:ext cx="10515600" cy="0"/>
          </a:xfrm>
          <a:prstGeom prst="line">
            <a:avLst/>
          </a:prstGeom>
          <a:ln w="6350">
            <a:solidFill>
              <a:schemeClr val="tx2">
                <a:alpha val="90000"/>
              </a:schemeClr>
            </a:solidFill>
          </a:ln>
        </p:spPr>
        <p:style>
          <a:lnRef idx="1">
            <a:schemeClr val="accent1"/>
          </a:lnRef>
          <a:fillRef idx="0">
            <a:schemeClr val="accent1"/>
          </a:fillRef>
          <a:effectRef idx="0">
            <a:schemeClr val="accent1"/>
          </a:effectRef>
          <a:fontRef idx="minor">
            <a:schemeClr val="tx1"/>
          </a:fontRef>
        </p:style>
      </p:cxnSp>
      <p:sp>
        <p:nvSpPr>
          <p:cNvPr id="27" name="Rectangle 26">
            <a:extLst>
              <a:ext uri="{FF2B5EF4-FFF2-40B4-BE49-F238E27FC236}">
                <a16:creationId xmlns:a16="http://schemas.microsoft.com/office/drawing/2014/main" id="{469B4FDC-9532-4F57-AE3F-2E0DE717C1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s-MX"/>
          </a:p>
        </p:txBody>
      </p:sp>
      <p:sp>
        <p:nvSpPr>
          <p:cNvPr id="28" name="Rectangle 27">
            <a:extLst>
              <a:ext uri="{FF2B5EF4-FFF2-40B4-BE49-F238E27FC236}">
                <a16:creationId xmlns:a16="http://schemas.microsoft.com/office/drawing/2014/main" id="{BB5D465D-4A19-4A72-8D6D-9CEEC1DFAC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s-MX"/>
          </a:p>
        </p:txBody>
      </p:sp>
      <p:sp>
        <p:nvSpPr>
          <p:cNvPr id="5" name="TextBox 4">
            <a:extLst>
              <a:ext uri="{FF2B5EF4-FFF2-40B4-BE49-F238E27FC236}">
                <a16:creationId xmlns:a16="http://schemas.microsoft.com/office/drawing/2014/main" id="{B049BDD7-3357-5919-5228-843412AEA83D}"/>
              </a:ext>
            </a:extLst>
          </p:cNvPr>
          <p:cNvSpPr txBox="1"/>
          <p:nvPr/>
        </p:nvSpPr>
        <p:spPr>
          <a:xfrm>
            <a:off x="49417" y="38872"/>
            <a:ext cx="10500470" cy="369332"/>
          </a:xfrm>
          <a:prstGeom prst="rect">
            <a:avLst/>
          </a:prstGeom>
          <a:noFill/>
        </p:spPr>
        <p:txBody>
          <a:bodyPr wrap="square">
            <a:spAutoFit/>
          </a:bodyPr>
          <a:lstStyle/>
          <a:p>
            <a:pPr marL="0" marR="0">
              <a:spcBef>
                <a:spcPts val="0"/>
              </a:spcBef>
              <a:spcAft>
                <a:spcPts val="0"/>
              </a:spcAft>
            </a:pPr>
            <a:r>
              <a:rPr lang="es-MX" sz="1800" i="1" spc="-5" dirty="0">
                <a:effectLst/>
                <a:latin typeface="Arial" panose="020B0604020202020204" pitchFamily="34" charset="0"/>
                <a:ea typeface="Arial" panose="020B0604020202020204" pitchFamily="34" charset="0"/>
              </a:rPr>
              <a:t>Porcentaje </a:t>
            </a:r>
            <a:r>
              <a:rPr lang="es-MX" sz="1800" i="1" spc="-10" dirty="0">
                <a:effectLst/>
                <a:latin typeface="Arial" panose="020B0604020202020204" pitchFamily="34" charset="0"/>
                <a:ea typeface="Arial" panose="020B0604020202020204" pitchFamily="34" charset="0"/>
              </a:rPr>
              <a:t>del</a:t>
            </a:r>
            <a:r>
              <a:rPr lang="es-MX" sz="1800" i="1" spc="10" dirty="0">
                <a:effectLst/>
                <a:latin typeface="Arial" panose="020B0604020202020204" pitchFamily="34" charset="0"/>
                <a:ea typeface="Arial" panose="020B0604020202020204" pitchFamily="34" charset="0"/>
              </a:rPr>
              <a:t> </a:t>
            </a:r>
            <a:r>
              <a:rPr lang="es-MX" sz="1800" i="1" spc="-5" dirty="0">
                <a:effectLst/>
                <a:latin typeface="Arial" panose="020B0604020202020204" pitchFamily="34" charset="0"/>
                <a:ea typeface="Arial" panose="020B0604020202020204" pitchFamily="34" charset="0"/>
              </a:rPr>
              <a:t>total</a:t>
            </a:r>
            <a:r>
              <a:rPr lang="es-MX" sz="1800" i="1" dirty="0">
                <a:effectLst/>
                <a:latin typeface="Arial" panose="020B0604020202020204" pitchFamily="34" charset="0"/>
                <a:ea typeface="Arial" panose="020B0604020202020204" pitchFamily="34" charset="0"/>
              </a:rPr>
              <a:t> </a:t>
            </a:r>
            <a:r>
              <a:rPr lang="es-MX" sz="1800" i="1" spc="-5" dirty="0">
                <a:effectLst/>
                <a:latin typeface="Arial" panose="020B0604020202020204" pitchFamily="34" charset="0"/>
                <a:ea typeface="Arial" panose="020B0604020202020204" pitchFamily="34" charset="0"/>
              </a:rPr>
              <a:t>anual </a:t>
            </a:r>
            <a:r>
              <a:rPr lang="es-MX" sz="1800" i="1" dirty="0">
                <a:effectLst/>
                <a:latin typeface="Arial" panose="020B0604020202020204" pitchFamily="34" charset="0"/>
                <a:ea typeface="Arial" panose="020B0604020202020204" pitchFamily="34" charset="0"/>
              </a:rPr>
              <a:t> </a:t>
            </a:r>
            <a:r>
              <a:rPr lang="es-MX" sz="1800" i="1" spc="-5" dirty="0">
                <a:effectLst/>
                <a:latin typeface="Arial" panose="020B0604020202020204" pitchFamily="34" charset="0"/>
                <a:ea typeface="Arial" panose="020B0604020202020204" pitchFamily="34" charset="0"/>
              </a:rPr>
              <a:t>de gastos</a:t>
            </a:r>
            <a:r>
              <a:rPr lang="es-MX" sz="1800" i="1" dirty="0">
                <a:effectLst/>
                <a:latin typeface="Arial" panose="020B0604020202020204" pitchFamily="34" charset="0"/>
                <a:ea typeface="Arial" panose="020B0604020202020204" pitchFamily="34" charset="0"/>
              </a:rPr>
              <a:t> </a:t>
            </a:r>
            <a:r>
              <a:rPr lang="es-MX" sz="1800" i="1" spc="-10" dirty="0">
                <a:effectLst/>
                <a:latin typeface="Arial" panose="020B0604020202020204" pitchFamily="34" charset="0"/>
                <a:ea typeface="Arial" panose="020B0604020202020204" pitchFamily="34" charset="0"/>
              </a:rPr>
              <a:t>en </a:t>
            </a:r>
            <a:r>
              <a:rPr lang="es-MX" sz="1800" i="1" spc="-5" dirty="0">
                <a:effectLst/>
                <a:latin typeface="Arial" panose="020B0604020202020204" pitchFamily="34" charset="0"/>
                <a:ea typeface="Arial" panose="020B0604020202020204" pitchFamily="34" charset="0"/>
              </a:rPr>
              <a:t>compras</a:t>
            </a:r>
            <a:r>
              <a:rPr lang="es-MX" sz="1800" i="1" spc="135" dirty="0">
                <a:effectLst/>
                <a:latin typeface="Arial" panose="020B0604020202020204" pitchFamily="34" charset="0"/>
                <a:ea typeface="Arial" panose="020B0604020202020204" pitchFamily="34" charset="0"/>
              </a:rPr>
              <a:t> </a:t>
            </a:r>
            <a:r>
              <a:rPr lang="es-MX" sz="1800" i="1" spc="-5" dirty="0">
                <a:effectLst/>
                <a:latin typeface="Arial" panose="020B0604020202020204" pitchFamily="34" charset="0"/>
                <a:ea typeface="Arial" panose="020B0604020202020204" pitchFamily="34" charset="0"/>
              </a:rPr>
              <a:t>de servicios</a:t>
            </a:r>
            <a:r>
              <a:rPr lang="es-MX" sz="1800" i="1" spc="5" dirty="0">
                <a:effectLst/>
                <a:latin typeface="Arial" panose="020B0604020202020204" pitchFamily="34" charset="0"/>
                <a:ea typeface="Arial" panose="020B0604020202020204" pitchFamily="34" charset="0"/>
              </a:rPr>
              <a:t> </a:t>
            </a:r>
            <a:r>
              <a:rPr lang="es-MX" sz="1800" i="1" spc="-5" dirty="0">
                <a:effectLst/>
                <a:latin typeface="Arial" panose="020B0604020202020204" pitchFamily="34" charset="0"/>
                <a:ea typeface="Arial" panose="020B0604020202020204" pitchFamily="34" charset="0"/>
              </a:rPr>
              <a:t>por</a:t>
            </a:r>
            <a:r>
              <a:rPr lang="es-MX" sz="1800" i="1" spc="-10" dirty="0">
                <a:effectLst/>
                <a:latin typeface="Arial" panose="020B0604020202020204" pitchFamily="34" charset="0"/>
                <a:ea typeface="Arial" panose="020B0604020202020204" pitchFamily="34" charset="0"/>
              </a:rPr>
              <a:t> </a:t>
            </a:r>
            <a:r>
              <a:rPr lang="es-MX" sz="1800" i="1" spc="-5" dirty="0">
                <a:effectLst/>
                <a:latin typeface="Arial" panose="020B0604020202020204" pitchFamily="34" charset="0"/>
                <a:ea typeface="Arial" panose="020B0604020202020204" pitchFamily="34" charset="0"/>
              </a:rPr>
              <a:t>origen</a:t>
            </a:r>
            <a:r>
              <a:rPr lang="es-MX" sz="1800" i="1" spc="5" dirty="0">
                <a:effectLst/>
                <a:latin typeface="Arial" panose="020B0604020202020204" pitchFamily="34" charset="0"/>
                <a:ea typeface="Arial" panose="020B0604020202020204" pitchFamily="34" charset="0"/>
              </a:rPr>
              <a:t> </a:t>
            </a:r>
            <a:r>
              <a:rPr lang="es-MX" sz="1800" i="1" spc="-5" dirty="0">
                <a:effectLst/>
                <a:latin typeface="Arial" panose="020B0604020202020204" pitchFamily="34" charset="0"/>
                <a:ea typeface="Arial" panose="020B0604020202020204" pitchFamily="34" charset="0"/>
              </a:rPr>
              <a:t>étnico</a:t>
            </a:r>
            <a:r>
              <a:rPr lang="es-MX" sz="1800" i="1" spc="-10" dirty="0">
                <a:effectLst/>
                <a:latin typeface="Arial" panose="020B0604020202020204" pitchFamily="34" charset="0"/>
                <a:ea typeface="Arial" panose="020B0604020202020204" pitchFamily="34" charset="0"/>
              </a:rPr>
              <a:t> </a:t>
            </a:r>
            <a:r>
              <a:rPr lang="es-MX" sz="1800" i="1" spc="-5" dirty="0">
                <a:effectLst/>
                <a:latin typeface="Arial" panose="020B0604020202020204" pitchFamily="34" charset="0"/>
                <a:ea typeface="Arial" panose="020B0604020202020204" pitchFamily="34" charset="0"/>
              </a:rPr>
              <a:t>y</a:t>
            </a:r>
            <a:r>
              <a:rPr lang="es-MX" sz="1800" i="1" dirty="0">
                <a:effectLst/>
                <a:latin typeface="Arial" panose="020B0604020202020204" pitchFamily="34" charset="0"/>
                <a:ea typeface="Arial" panose="020B0604020202020204" pitchFamily="34" charset="0"/>
              </a:rPr>
              <a:t> </a:t>
            </a:r>
            <a:r>
              <a:rPr lang="es-MX" sz="1800" i="1" spc="-5" dirty="0">
                <a:effectLst/>
                <a:latin typeface="Arial" panose="020B0604020202020204" pitchFamily="34" charset="0"/>
                <a:ea typeface="Arial" panose="020B0604020202020204" pitchFamily="34" charset="0"/>
              </a:rPr>
              <a:t>edad de la persona</a:t>
            </a:r>
            <a:endParaRPr lang="es-MX" sz="1800" i="1" dirty="0">
              <a:effectLst/>
              <a:latin typeface="Times New Roman" panose="02020603050405020304" pitchFamily="18" charset="0"/>
              <a:ea typeface="Times New Roman" panose="02020603050405020304" pitchFamily="18" charset="0"/>
            </a:endParaRPr>
          </a:p>
        </p:txBody>
      </p:sp>
      <p:pic>
        <p:nvPicPr>
          <p:cNvPr id="6" name="Picture 5">
            <a:extLst>
              <a:ext uri="{FF2B5EF4-FFF2-40B4-BE49-F238E27FC236}">
                <a16:creationId xmlns:a16="http://schemas.microsoft.com/office/drawing/2014/main" id="{7AA6108B-D48B-E004-9C38-32F5167A8333}"/>
              </a:ext>
            </a:extLst>
          </p:cNvPr>
          <p:cNvPicPr>
            <a:picLocks noChangeAspect="1"/>
          </p:cNvPicPr>
          <p:nvPr/>
        </p:nvPicPr>
        <p:blipFill>
          <a:blip r:embed="rId3"/>
          <a:srcRect t="1766"/>
          <a:stretch/>
        </p:blipFill>
        <p:spPr>
          <a:xfrm>
            <a:off x="489393" y="717475"/>
            <a:ext cx="10978986" cy="3149407"/>
          </a:xfrm>
          <a:prstGeom prst="rect">
            <a:avLst/>
          </a:prstGeom>
        </p:spPr>
      </p:pic>
    </p:spTree>
    <p:extLst>
      <p:ext uri="{BB962C8B-B14F-4D97-AF65-F5344CB8AC3E}">
        <p14:creationId xmlns:p14="http://schemas.microsoft.com/office/powerpoint/2010/main" val="39864251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2C7211D9-E545-4D00-9874-641EC7C7BD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2" name="Rectangle 21">
            <a:extLst>
              <a:ext uri="{FF2B5EF4-FFF2-40B4-BE49-F238E27FC236}">
                <a16:creationId xmlns:a16="http://schemas.microsoft.com/office/drawing/2014/main" id="{5DBBC34A-8C43-4368-951E-A04EB7C00E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chemeClr val="bg1"/>
          </a:solidFill>
          <a:ln w="222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 name="TextBox 12">
            <a:extLst>
              <a:ext uri="{FF2B5EF4-FFF2-40B4-BE49-F238E27FC236}">
                <a16:creationId xmlns:a16="http://schemas.microsoft.com/office/drawing/2014/main" id="{AEDBF966-5411-42D7-6BF3-90C017D736B0}"/>
              </a:ext>
            </a:extLst>
          </p:cNvPr>
          <p:cNvSpPr txBox="1"/>
          <p:nvPr/>
        </p:nvSpPr>
        <p:spPr>
          <a:xfrm>
            <a:off x="179293" y="87856"/>
            <a:ext cx="11633765" cy="369332"/>
          </a:xfrm>
          <a:prstGeom prst="rect">
            <a:avLst/>
          </a:prstGeom>
          <a:noFill/>
        </p:spPr>
        <p:txBody>
          <a:bodyPr wrap="square">
            <a:spAutoFit/>
          </a:bodyPr>
          <a:lstStyle/>
          <a:p>
            <a:pPr marL="0" marR="0">
              <a:spcBef>
                <a:spcPts val="0"/>
              </a:spcBef>
              <a:spcAft>
                <a:spcPts val="0"/>
              </a:spcAft>
            </a:pPr>
            <a:r>
              <a:rPr lang="es-MX" sz="1800" i="1" spc="-5" dirty="0">
                <a:effectLst/>
                <a:latin typeface="Arial" panose="020B0604020202020204" pitchFamily="34" charset="0"/>
                <a:ea typeface="Times New Roman" panose="02020603050405020304" pitchFamily="18" charset="0"/>
                <a:cs typeface="Times New Roman" panose="02020603050405020304" pitchFamily="18" charset="0"/>
              </a:rPr>
              <a:t>Número</a:t>
            </a:r>
            <a:r>
              <a:rPr lang="es-MX" sz="1800" i="1" spc="10" dirty="0">
                <a:effectLst/>
                <a:latin typeface="Arial" panose="020B0604020202020204" pitchFamily="34" charset="0"/>
                <a:ea typeface="Times New Roman" panose="02020603050405020304" pitchFamily="18" charset="0"/>
                <a:cs typeface="Times New Roman" panose="02020603050405020304" pitchFamily="18" charset="0"/>
              </a:rPr>
              <a:t> </a:t>
            </a:r>
            <a:r>
              <a:rPr lang="es-MX" sz="1800" i="1" spc="-10" dirty="0">
                <a:effectLst/>
                <a:latin typeface="Arial" panose="020B0604020202020204" pitchFamily="34" charset="0"/>
                <a:ea typeface="Times New Roman" panose="02020603050405020304" pitchFamily="18" charset="0"/>
                <a:cs typeface="Times New Roman" panose="02020603050405020304" pitchFamily="18" charset="0"/>
              </a:rPr>
              <a:t>y</a:t>
            </a:r>
            <a:r>
              <a:rPr lang="es-MX" sz="1800" i="1" dirty="0">
                <a:effectLst/>
                <a:latin typeface="Arial" panose="020B0604020202020204" pitchFamily="34" charset="0"/>
                <a:ea typeface="Times New Roman" panose="02020603050405020304" pitchFamily="18" charset="0"/>
                <a:cs typeface="Times New Roman" panose="02020603050405020304" pitchFamily="18" charset="0"/>
              </a:rPr>
              <a:t> </a:t>
            </a:r>
            <a:r>
              <a:rPr lang="es-MX" sz="1800" i="1" spc="-5" dirty="0">
                <a:effectLst/>
                <a:latin typeface="Arial" panose="020B0604020202020204" pitchFamily="34" charset="0"/>
                <a:ea typeface="Times New Roman" panose="02020603050405020304" pitchFamily="18" charset="0"/>
                <a:cs typeface="Times New Roman" panose="02020603050405020304" pitchFamily="18" charset="0"/>
              </a:rPr>
              <a:t>porcentaje </a:t>
            </a:r>
            <a:r>
              <a:rPr lang="es-MX" sz="1800" i="1" spc="-10" dirty="0">
                <a:effectLst/>
                <a:latin typeface="Arial" panose="020B0604020202020204" pitchFamily="34" charset="0"/>
                <a:ea typeface="Times New Roman" panose="02020603050405020304" pitchFamily="18" charset="0"/>
                <a:cs typeface="Times New Roman" panose="02020603050405020304" pitchFamily="18" charset="0"/>
              </a:rPr>
              <a:t>de</a:t>
            </a:r>
            <a:r>
              <a:rPr lang="es-MX" sz="1800" i="1" spc="10" dirty="0">
                <a:effectLst/>
                <a:latin typeface="Arial" panose="020B0604020202020204" pitchFamily="34" charset="0"/>
                <a:ea typeface="Times New Roman" panose="02020603050405020304" pitchFamily="18" charset="0"/>
                <a:cs typeface="Times New Roman" panose="02020603050405020304" pitchFamily="18" charset="0"/>
              </a:rPr>
              <a:t> </a:t>
            </a:r>
            <a:r>
              <a:rPr lang="es-MX" sz="1800" i="1" spc="-10" dirty="0">
                <a:effectLst/>
                <a:latin typeface="Arial" panose="020B0604020202020204" pitchFamily="34" charset="0"/>
                <a:ea typeface="Times New Roman" panose="02020603050405020304" pitchFamily="18" charset="0"/>
                <a:cs typeface="Times New Roman" panose="02020603050405020304" pitchFamily="18" charset="0"/>
              </a:rPr>
              <a:t>personas</a:t>
            </a:r>
            <a:r>
              <a:rPr lang="es-MX" sz="1800" i="1" spc="5" dirty="0">
                <a:effectLst/>
                <a:latin typeface="Arial" panose="020B0604020202020204" pitchFamily="34" charset="0"/>
                <a:ea typeface="Times New Roman" panose="02020603050405020304" pitchFamily="18" charset="0"/>
                <a:cs typeface="Times New Roman" panose="02020603050405020304" pitchFamily="18" charset="0"/>
              </a:rPr>
              <a:t> </a:t>
            </a:r>
            <a:r>
              <a:rPr lang="es-MX" sz="1800" i="1" spc="-5" dirty="0">
                <a:effectLst/>
                <a:latin typeface="Arial" panose="020B0604020202020204" pitchFamily="34" charset="0"/>
                <a:ea typeface="Times New Roman" panose="02020603050405020304" pitchFamily="18" charset="0"/>
                <a:cs typeface="Times New Roman" panose="02020603050405020304" pitchFamily="18" charset="0"/>
              </a:rPr>
              <a:t>que reciben</a:t>
            </a:r>
            <a:r>
              <a:rPr lang="es-MX" sz="1800" i="1" spc="15" dirty="0">
                <a:effectLst/>
                <a:latin typeface="Arial" panose="020B0604020202020204" pitchFamily="34" charset="0"/>
                <a:ea typeface="Times New Roman" panose="02020603050405020304" pitchFamily="18" charset="0"/>
                <a:cs typeface="Times New Roman" panose="02020603050405020304" pitchFamily="18" charset="0"/>
              </a:rPr>
              <a:t> </a:t>
            </a:r>
            <a:r>
              <a:rPr lang="es-MX" sz="1800" i="1" spc="-5" dirty="0">
                <a:effectLst/>
                <a:latin typeface="Arial" panose="020B0604020202020204" pitchFamily="34" charset="0"/>
                <a:ea typeface="Times New Roman" panose="02020603050405020304" pitchFamily="18" charset="0"/>
                <a:cs typeface="Times New Roman" panose="02020603050405020304" pitchFamily="18" charset="0"/>
              </a:rPr>
              <a:t>únicamente</a:t>
            </a:r>
            <a:r>
              <a:rPr lang="es-MX" sz="1800" i="1" spc="185" dirty="0">
                <a:effectLst/>
                <a:latin typeface="Arial" panose="020B0604020202020204" pitchFamily="34" charset="0"/>
                <a:ea typeface="Times New Roman" panose="02020603050405020304" pitchFamily="18" charset="0"/>
                <a:cs typeface="Times New Roman" panose="02020603050405020304" pitchFamily="18" charset="0"/>
              </a:rPr>
              <a:t> </a:t>
            </a:r>
            <a:r>
              <a:rPr lang="es-MX" sz="1800" i="1" spc="-5" dirty="0">
                <a:effectLst/>
                <a:latin typeface="Arial" panose="020B0604020202020204" pitchFamily="34" charset="0"/>
                <a:ea typeface="Times New Roman" panose="02020603050405020304" pitchFamily="18" charset="0"/>
                <a:cs typeface="Times New Roman" panose="02020603050405020304" pitchFamily="18" charset="0"/>
              </a:rPr>
              <a:t>servicios</a:t>
            </a:r>
            <a:r>
              <a:rPr lang="es-MX" sz="1800" i="1" spc="-10" dirty="0">
                <a:effectLst/>
                <a:latin typeface="Arial" panose="020B0604020202020204" pitchFamily="34" charset="0"/>
                <a:ea typeface="Times New Roman" panose="02020603050405020304" pitchFamily="18" charset="0"/>
                <a:cs typeface="Times New Roman" panose="02020603050405020304" pitchFamily="18" charset="0"/>
              </a:rPr>
              <a:t> </a:t>
            </a:r>
            <a:r>
              <a:rPr lang="es-MX" sz="1800" i="1" spc="-5" dirty="0">
                <a:effectLst/>
                <a:latin typeface="Arial" panose="020B0604020202020204" pitchFamily="34" charset="0"/>
                <a:ea typeface="Times New Roman" panose="02020603050405020304" pitchFamily="18" charset="0"/>
                <a:cs typeface="Times New Roman" panose="02020603050405020304" pitchFamily="18" charset="0"/>
              </a:rPr>
              <a:t>de gestión</a:t>
            </a:r>
            <a:r>
              <a:rPr lang="es-MX" sz="1800" i="1" spc="10" dirty="0">
                <a:effectLst/>
                <a:latin typeface="Arial" panose="020B0604020202020204" pitchFamily="34" charset="0"/>
                <a:ea typeface="Times New Roman" panose="02020603050405020304" pitchFamily="18" charset="0"/>
                <a:cs typeface="Times New Roman" panose="02020603050405020304" pitchFamily="18" charset="0"/>
              </a:rPr>
              <a:t> </a:t>
            </a:r>
            <a:r>
              <a:rPr lang="es-MX" sz="1800" i="1" spc="-10" dirty="0">
                <a:effectLst/>
                <a:latin typeface="Arial" panose="020B0604020202020204" pitchFamily="34" charset="0"/>
                <a:ea typeface="Times New Roman" panose="02020603050405020304" pitchFamily="18" charset="0"/>
                <a:cs typeface="Times New Roman" panose="02020603050405020304" pitchFamily="18" charset="0"/>
              </a:rPr>
              <a:t>de casos</a:t>
            </a:r>
            <a:r>
              <a:rPr lang="es-MX" sz="1800" i="1" spc="5" dirty="0">
                <a:effectLst/>
                <a:latin typeface="Arial" panose="020B0604020202020204" pitchFamily="34" charset="0"/>
                <a:ea typeface="Times New Roman" panose="02020603050405020304" pitchFamily="18" charset="0"/>
                <a:cs typeface="Times New Roman" panose="02020603050405020304" pitchFamily="18" charset="0"/>
              </a:rPr>
              <a:t> </a:t>
            </a:r>
            <a:r>
              <a:rPr lang="es-MX" sz="1800" i="1" spc="-5" dirty="0">
                <a:effectLst/>
                <a:latin typeface="Arial" panose="020B0604020202020204" pitchFamily="34" charset="0"/>
                <a:ea typeface="Times New Roman" panose="02020603050405020304" pitchFamily="18" charset="0"/>
                <a:cs typeface="Times New Roman" panose="02020603050405020304" pitchFamily="18" charset="0"/>
              </a:rPr>
              <a:t>por</a:t>
            </a:r>
            <a:r>
              <a:rPr lang="es-MX" sz="1800" i="1" spc="-10" dirty="0">
                <a:effectLst/>
                <a:latin typeface="Arial" panose="020B0604020202020204" pitchFamily="34" charset="0"/>
                <a:ea typeface="Times New Roman" panose="02020603050405020304" pitchFamily="18" charset="0"/>
                <a:cs typeface="Times New Roman" panose="02020603050405020304" pitchFamily="18" charset="0"/>
              </a:rPr>
              <a:t> </a:t>
            </a:r>
            <a:r>
              <a:rPr lang="es-MX" sz="1800" i="1" dirty="0">
                <a:effectLst/>
                <a:latin typeface="Arial" panose="020B0604020202020204" pitchFamily="34" charset="0"/>
                <a:ea typeface="Times New Roman" panose="02020603050405020304" pitchFamily="18" charset="0"/>
                <a:cs typeface="Times New Roman" panose="02020603050405020304" pitchFamily="18" charset="0"/>
              </a:rPr>
              <a:t>edad</a:t>
            </a:r>
            <a:r>
              <a:rPr lang="es-MX" sz="1800" i="1" spc="-10" dirty="0">
                <a:effectLst/>
                <a:latin typeface="Arial" panose="020B0604020202020204" pitchFamily="34" charset="0"/>
                <a:ea typeface="Times New Roman" panose="02020603050405020304" pitchFamily="18" charset="0"/>
                <a:cs typeface="Times New Roman" panose="02020603050405020304" pitchFamily="18" charset="0"/>
              </a:rPr>
              <a:t> </a:t>
            </a:r>
            <a:r>
              <a:rPr lang="es-MX" sz="1800" i="1" spc="-5" dirty="0">
                <a:effectLst/>
                <a:latin typeface="Arial" panose="020B0604020202020204" pitchFamily="34" charset="0"/>
                <a:ea typeface="Times New Roman" panose="02020603050405020304" pitchFamily="18" charset="0"/>
                <a:cs typeface="Times New Roman" panose="02020603050405020304" pitchFamily="18" charset="0"/>
              </a:rPr>
              <a:t>y</a:t>
            </a:r>
            <a:r>
              <a:rPr lang="es-MX" sz="1800" i="1" spc="-10" dirty="0">
                <a:effectLst/>
                <a:latin typeface="Arial" panose="020B0604020202020204" pitchFamily="34" charset="0"/>
                <a:ea typeface="Times New Roman" panose="02020603050405020304" pitchFamily="18" charset="0"/>
                <a:cs typeface="Times New Roman" panose="02020603050405020304" pitchFamily="18" charset="0"/>
              </a:rPr>
              <a:t> </a:t>
            </a:r>
            <a:r>
              <a:rPr lang="es-MX" sz="1800" i="1" spc="-5" dirty="0">
                <a:effectLst/>
                <a:latin typeface="Arial" panose="020B0604020202020204" pitchFamily="34" charset="0"/>
                <a:ea typeface="Times New Roman" panose="02020603050405020304" pitchFamily="18" charset="0"/>
                <a:cs typeface="Times New Roman" panose="02020603050405020304" pitchFamily="18" charset="0"/>
              </a:rPr>
              <a:t>etnia.</a:t>
            </a:r>
            <a:endParaRPr lang="es-MX" sz="1800" i="1" dirty="0">
              <a:effectLst/>
              <a:latin typeface="Times New Roman" panose="02020603050405020304" pitchFamily="18" charset="0"/>
              <a:ea typeface="Times New Roman" panose="02020603050405020304" pitchFamily="18" charset="0"/>
            </a:endParaRPr>
          </a:p>
        </p:txBody>
      </p:sp>
      <p:pic>
        <p:nvPicPr>
          <p:cNvPr id="3" name="Picture 2">
            <a:extLst>
              <a:ext uri="{FF2B5EF4-FFF2-40B4-BE49-F238E27FC236}">
                <a16:creationId xmlns:a16="http://schemas.microsoft.com/office/drawing/2014/main" id="{FEA1A808-D188-29F0-4897-602914C6FF3E}"/>
              </a:ext>
            </a:extLst>
          </p:cNvPr>
          <p:cNvPicPr>
            <a:picLocks noChangeAspect="1"/>
          </p:cNvPicPr>
          <p:nvPr/>
        </p:nvPicPr>
        <p:blipFill>
          <a:blip r:embed="rId3"/>
          <a:stretch>
            <a:fillRect/>
          </a:stretch>
        </p:blipFill>
        <p:spPr>
          <a:xfrm>
            <a:off x="745963" y="569759"/>
            <a:ext cx="10771959" cy="5672780"/>
          </a:xfrm>
          <a:prstGeom prst="rect">
            <a:avLst/>
          </a:prstGeom>
        </p:spPr>
      </p:pic>
    </p:spTree>
    <p:extLst>
      <p:ext uri="{BB962C8B-B14F-4D97-AF65-F5344CB8AC3E}">
        <p14:creationId xmlns:p14="http://schemas.microsoft.com/office/powerpoint/2010/main" val="16068791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F6C9D135-2BF4-4694-8732-88EEE18AA8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s-MX"/>
          </a:p>
        </p:txBody>
      </p:sp>
      <p:sp>
        <p:nvSpPr>
          <p:cNvPr id="17" name="Rectangle 16">
            <a:extLst>
              <a:ext uri="{FF2B5EF4-FFF2-40B4-BE49-F238E27FC236}">
                <a16:creationId xmlns:a16="http://schemas.microsoft.com/office/drawing/2014/main" id="{F778FCE6-4D20-4A9A-90B4-C948024EBE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s-MX"/>
          </a:p>
        </p:txBody>
      </p:sp>
      <p:cxnSp>
        <p:nvCxnSpPr>
          <p:cNvPr id="19" name="Straight Connector 18">
            <a:extLst>
              <a:ext uri="{FF2B5EF4-FFF2-40B4-BE49-F238E27FC236}">
                <a16:creationId xmlns:a16="http://schemas.microsoft.com/office/drawing/2014/main" id="{FBCBF307-3BC6-4D33-BC45-E7DADD14F2A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21" name="Rectangle 20">
            <a:extLst>
              <a:ext uri="{FF2B5EF4-FFF2-40B4-BE49-F238E27FC236}">
                <a16:creationId xmlns:a16="http://schemas.microsoft.com/office/drawing/2014/main" id="{CB7DDDFB-40AA-49DF-8CC0-2110FB0137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TextBox 5">
            <a:extLst>
              <a:ext uri="{FF2B5EF4-FFF2-40B4-BE49-F238E27FC236}">
                <a16:creationId xmlns:a16="http://schemas.microsoft.com/office/drawing/2014/main" id="{0FCA2FD6-595F-146B-0A78-8B987B2E182A}"/>
              </a:ext>
            </a:extLst>
          </p:cNvPr>
          <p:cNvSpPr txBox="1"/>
          <p:nvPr/>
        </p:nvSpPr>
        <p:spPr>
          <a:xfrm>
            <a:off x="638423" y="3766457"/>
            <a:ext cx="10909073" cy="1654629"/>
          </a:xfrm>
          <a:prstGeom prst="rect">
            <a:avLst/>
          </a:prstGeom>
        </p:spPr>
        <p:txBody>
          <a:bodyPr vert="horz" lIns="91440" tIns="45720" rIns="91440" bIns="45720" rtlCol="0" anchor="b">
            <a:normAutofit/>
          </a:bodyPr>
          <a:lstStyle/>
          <a:p>
            <a:pPr algn="ctr" defTabSz="914400">
              <a:lnSpc>
                <a:spcPct val="85000"/>
              </a:lnSpc>
              <a:spcBef>
                <a:spcPct val="0"/>
              </a:spcBef>
              <a:spcAft>
                <a:spcPts val="600"/>
              </a:spcAft>
            </a:pPr>
            <a:r>
              <a:rPr lang="es-MX" sz="2400" spc="-50" dirty="0">
                <a:solidFill>
                  <a:schemeClr val="tx1">
                    <a:lumMod val="85000"/>
                    <a:lumOff val="15000"/>
                  </a:schemeClr>
                </a:solidFill>
                <a:latin typeface="+mj-lt"/>
                <a:ea typeface="+mj-ea"/>
                <a:cs typeface="+mj-cs"/>
              </a:rPr>
              <a:t>Este gráfico demuestra lo bien que le está yendo a ACRC en el aumento del empleo de los consumidores, en comparación con el desempeño anterior y las cifras a nivel estatal. </a:t>
            </a:r>
          </a:p>
        </p:txBody>
      </p:sp>
      <p:pic>
        <p:nvPicPr>
          <p:cNvPr id="3" name="Picture 2" descr="A white box with black text&#10;&#10;Description automatically generated">
            <a:extLst>
              <a:ext uri="{FF2B5EF4-FFF2-40B4-BE49-F238E27FC236}">
                <a16:creationId xmlns:a16="http://schemas.microsoft.com/office/drawing/2014/main" id="{EEB96200-FB1F-C8C0-580A-1F4516C679B6}"/>
              </a:ext>
            </a:extLst>
          </p:cNvPr>
          <p:cNvPicPr>
            <a:picLocks noChangeAspect="1"/>
          </p:cNvPicPr>
          <p:nvPr/>
        </p:nvPicPr>
        <p:blipFill>
          <a:blip r:embed="rId3"/>
          <a:stretch>
            <a:fillRect/>
          </a:stretch>
        </p:blipFill>
        <p:spPr>
          <a:xfrm>
            <a:off x="127462" y="521209"/>
            <a:ext cx="11937076" cy="3623414"/>
          </a:xfrm>
          <a:prstGeom prst="rect">
            <a:avLst/>
          </a:prstGeom>
        </p:spPr>
      </p:pic>
      <p:cxnSp>
        <p:nvCxnSpPr>
          <p:cNvPr id="23" name="Straight Connector 22">
            <a:extLst>
              <a:ext uri="{FF2B5EF4-FFF2-40B4-BE49-F238E27FC236}">
                <a16:creationId xmlns:a16="http://schemas.microsoft.com/office/drawing/2014/main" id="{011DDDDD-6700-45E0-BAAD-E0545B1A1D5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35159" y="5433708"/>
            <a:ext cx="10515600" cy="0"/>
          </a:xfrm>
          <a:prstGeom prst="line">
            <a:avLst/>
          </a:prstGeom>
          <a:ln w="6350">
            <a:solidFill>
              <a:schemeClr val="tx2">
                <a:alpha val="90000"/>
              </a:schemeClr>
            </a:solidFill>
          </a:ln>
        </p:spPr>
        <p:style>
          <a:lnRef idx="1">
            <a:schemeClr val="accent1"/>
          </a:lnRef>
          <a:fillRef idx="0">
            <a:schemeClr val="accent1"/>
          </a:fillRef>
          <a:effectRef idx="0">
            <a:schemeClr val="accent1"/>
          </a:effectRef>
          <a:fontRef idx="minor">
            <a:schemeClr val="tx1"/>
          </a:fontRef>
        </p:style>
      </p:cxnSp>
      <p:sp>
        <p:nvSpPr>
          <p:cNvPr id="25" name="Rectangle 24">
            <a:extLst>
              <a:ext uri="{FF2B5EF4-FFF2-40B4-BE49-F238E27FC236}">
                <a16:creationId xmlns:a16="http://schemas.microsoft.com/office/drawing/2014/main" id="{590FBE95-F1FA-4B84-A331-ED3A64A6B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s-MX"/>
          </a:p>
        </p:txBody>
      </p:sp>
      <p:sp>
        <p:nvSpPr>
          <p:cNvPr id="27" name="Rectangle 26">
            <a:extLst>
              <a:ext uri="{FF2B5EF4-FFF2-40B4-BE49-F238E27FC236}">
                <a16:creationId xmlns:a16="http://schemas.microsoft.com/office/drawing/2014/main" id="{4758D0B1-7F15-4582-8198-F5FF2D2EFE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s-MX"/>
          </a:p>
        </p:txBody>
      </p:sp>
      <p:sp>
        <p:nvSpPr>
          <p:cNvPr id="4" name="TextBox 3">
            <a:extLst>
              <a:ext uri="{FF2B5EF4-FFF2-40B4-BE49-F238E27FC236}">
                <a16:creationId xmlns:a16="http://schemas.microsoft.com/office/drawing/2014/main" id="{D956C38B-9D92-C954-15E4-C80BBCB27F42}"/>
              </a:ext>
            </a:extLst>
          </p:cNvPr>
          <p:cNvSpPr txBox="1"/>
          <p:nvPr/>
        </p:nvSpPr>
        <p:spPr>
          <a:xfrm>
            <a:off x="-212781" y="4157245"/>
            <a:ext cx="8059321" cy="329834"/>
          </a:xfrm>
          <a:prstGeom prst="rect">
            <a:avLst/>
          </a:prstGeom>
          <a:noFill/>
        </p:spPr>
        <p:txBody>
          <a:bodyPr wrap="square">
            <a:spAutoFit/>
          </a:bodyPr>
          <a:lstStyle/>
          <a:p>
            <a:pPr algn="ctr" defTabSz="914400">
              <a:lnSpc>
                <a:spcPct val="85000"/>
              </a:lnSpc>
              <a:spcBef>
                <a:spcPct val="0"/>
              </a:spcBef>
              <a:spcAft>
                <a:spcPts val="600"/>
              </a:spcAft>
            </a:pPr>
            <a:r>
              <a:rPr lang="es-MX" spc="-50" dirty="0">
                <a:solidFill>
                  <a:schemeClr val="tx1">
                    <a:lumMod val="85000"/>
                    <a:lumOff val="15000"/>
                  </a:schemeClr>
                </a:solidFill>
                <a:latin typeface="+mj-lt"/>
                <a:ea typeface="+mj-ea"/>
                <a:cs typeface="+mj-cs"/>
              </a:rPr>
              <a:t>*Una indicación N/A significa que menos de 20 personas respondieron a la encuesta</a:t>
            </a:r>
            <a:endParaRPr lang="es-MX" sz="1800" spc="-50" dirty="0">
              <a:solidFill>
                <a:schemeClr val="tx1">
                  <a:lumMod val="85000"/>
                  <a:lumOff val="15000"/>
                </a:schemeClr>
              </a:solidFill>
              <a:latin typeface="+mj-lt"/>
              <a:ea typeface="+mj-ea"/>
              <a:cs typeface="+mj-cs"/>
            </a:endParaRPr>
          </a:p>
        </p:txBody>
      </p:sp>
    </p:spTree>
    <p:extLst>
      <p:ext uri="{BB962C8B-B14F-4D97-AF65-F5344CB8AC3E}">
        <p14:creationId xmlns:p14="http://schemas.microsoft.com/office/powerpoint/2010/main" val="1242883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9E9764F2-3F86-EE72-A26C-86320B5263AF}"/>
              </a:ext>
            </a:extLst>
          </p:cNvPr>
          <p:cNvPicPr>
            <a:picLocks noChangeAspect="1"/>
          </p:cNvPicPr>
          <p:nvPr/>
        </p:nvPicPr>
        <p:blipFill>
          <a:blip r:embed="rId3"/>
          <a:srcRect b="7101"/>
          <a:stretch/>
        </p:blipFill>
        <p:spPr>
          <a:xfrm>
            <a:off x="270833" y="864137"/>
            <a:ext cx="11650333" cy="4324551"/>
          </a:xfrm>
          <a:prstGeom prst="rect">
            <a:avLst/>
          </a:prstGeom>
        </p:spPr>
      </p:pic>
    </p:spTree>
    <p:extLst>
      <p:ext uri="{BB962C8B-B14F-4D97-AF65-F5344CB8AC3E}">
        <p14:creationId xmlns:p14="http://schemas.microsoft.com/office/powerpoint/2010/main" val="3382878647"/>
      </p:ext>
    </p:extLst>
  </p:cSld>
  <p:clrMapOvr>
    <a:masterClrMapping/>
  </p:clrMapOvr>
</p:sld>
</file>

<file path=ppt/theme/theme1.xml><?xml version="1.0" encoding="utf-8"?>
<a:theme xmlns:a="http://schemas.openxmlformats.org/drawingml/2006/main" name="Retrospect">
  <a:themeElements>
    <a:clrScheme name="Retrospect">
      <a:dk1>
        <a:srgbClr val="000000"/>
      </a:dk1>
      <a:lt1>
        <a:srgbClr val="FFFFFF"/>
      </a:lt1>
      <a:dk2>
        <a:srgbClr val="46464A"/>
      </a:dk2>
      <a:lt2>
        <a:srgbClr val="D1D9E1"/>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BAB94BD4-5D6D-4148-AB57-A4CCF1FD4E0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Retrospect</Template>
  <TotalTime>1292</TotalTime>
  <Words>2245</Words>
  <Application>Microsoft Macintosh PowerPoint</Application>
  <PresentationFormat>Widescreen</PresentationFormat>
  <Paragraphs>110</Paragraphs>
  <Slides>10</Slides>
  <Notes>9</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10</vt:i4>
      </vt:variant>
    </vt:vector>
  </HeadingPairs>
  <TitlesOfParts>
    <vt:vector size="19" baseType="lpstr">
      <vt:lpstr>Aptos</vt:lpstr>
      <vt:lpstr>Arial</vt:lpstr>
      <vt:lpstr>Calibri</vt:lpstr>
      <vt:lpstr>Calibri Light</vt:lpstr>
      <vt:lpstr>Courier New</vt:lpstr>
      <vt:lpstr>Symbol</vt:lpstr>
      <vt:lpstr>Times New Roman</vt:lpstr>
      <vt:lpstr>Wingdings</vt:lpstr>
      <vt:lpstr>Retrospect</vt:lpstr>
      <vt:lpstr> Centro Regional  de Alta California
Año Fiscal '22-’24  Fin de Año Presentación del Contrato de Desempeño
</vt:lpstr>
      <vt:lpstr>PowerPoint Presentation</vt:lpstr>
      <vt:lpstr>PowerPoint Presentation</vt:lpstr>
      <vt:lpstr>PowerPoint Presentation</vt:lpstr>
      <vt:lpstr>Esta tabla muestra cinco áreas en las cuales el DDS quiere que cada centro regional siga mejorando.
La primera columna le indica cómo le estaba yendo a ACRC en el último período de reporte, y la segunda columna muestra cómo le estaba yendo a ACRC al final del año fiscal 2024.
Para ver cómo se compara el ACRC con los otros centros regionales del estado, compare las cifras con los promedios estatales (en las columnas sombreadas).
</vt:lpstr>
      <vt:lpstr>Al revisar el desglose de los porcentajes, observará que no hay un aumento o una disminución sustancial en los datos representados.  Aunque no hay un aumento ni una disminución sustancial, ACRC defiende continuamente nuestros esfuerzos para reducir la disparidad, aumentar el acceso y mejorar la equidad a través de actividades de divulgación específicas.
 </vt:lpstr>
      <vt:lpstr>PowerPoint Presentation</vt:lpstr>
      <vt:lpstr>PowerPoint Presentation</vt:lpstr>
      <vt:lpstr>PowerPoint Presentation</vt:lpstr>
      <vt:lpstr>¿Preguntas?</vt:lpstr>
    </vt:vector>
  </TitlesOfParts>
  <Company>Alta California Regional Center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Centro Regional  de Alta California
Año Fiscal '22-’24  Fin de Año Presentación del Contrato de Desempeño
</dc:title>
  <dc:creator>Carly Shearer</dc:creator>
  <cp:lastModifiedBy>Luis Garcia</cp:lastModifiedBy>
  <cp:revision>19</cp:revision>
  <dcterms:created xsi:type="dcterms:W3CDTF">2024-09-23T19:21:37Z</dcterms:created>
  <dcterms:modified xsi:type="dcterms:W3CDTF">2024-10-18T09:05:31Z</dcterms:modified>
</cp:coreProperties>
</file>