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9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9693" autoAdjust="0"/>
  </p:normalViewPr>
  <p:slideViewPr>
    <p:cSldViewPr snapToGrid="0">
      <p:cViewPr varScale="1">
        <p:scale>
          <a:sx n="60" d="100"/>
          <a:sy n="60"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ar"/>
        </a:p>
      </dgm:t>
    </dgm:pt>
    <dgm:pt modelId="{EC02F567-AB11-411E-93D0-C36446E9818E}">
      <dgm:prSet/>
      <dgm:spPr/>
      <dgm:t>
        <a:bodyPr/>
        <a:lstStyle/>
        <a:p>
          <a:pPr rtl="1"/>
          <a:r>
            <a:rPr lang="ar" dirty="0"/>
            <a:t>تُبرم إدارة الخدمات التنموية (DDS) عقودًا مع المراكز الإقليمية تتضمن أهداف أداء محددة وقابلة للقياس، يراجعها الجمهور سنويًا. وفقًا للمادة</a:t>
          </a:r>
          <a:r>
            <a:rPr lang="en-US" dirty="0"/>
            <a:t> 4629 (f)(1) </a:t>
          </a:r>
          <a:r>
            <a:rPr lang="ar" dirty="0"/>
            <a:t>من قانون الرعاية والمؤسسات (W&amp;I Code)، يجب على المراكز الإقليمية عقد اجتماع عام، ويسرنا اليوم أن نفي بهذا المتطلب.</a:t>
          </a:r>
        </a:p>
      </dgm:t>
    </dgm:pt>
    <dgm:pt modelId="{4A0522E4-3440-42D6-BD81-CD74E1720ABC}" type="parTrans" cxnId="{86546302-019D-4A4D-BA94-AB77C8DB1C92}">
      <dgm:prSet/>
      <dgm:spPr/>
      <dgm:t>
        <a:bodyPr/>
        <a:lstStyle/>
        <a:p>
          <a:endParaRPr lang="ar"/>
        </a:p>
      </dgm:t>
    </dgm:pt>
    <dgm:pt modelId="{44DFD783-E0A9-4BB6-9905-A1646C518F46}" type="sibTrans" cxnId="{86546302-019D-4A4D-BA94-AB77C8DB1C92}">
      <dgm:prSet/>
      <dgm:spPr/>
      <dgm:t>
        <a:bodyPr/>
        <a:lstStyle/>
        <a:p>
          <a:endParaRPr lang="ar"/>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rtl="1">
            <a:lnSpc>
              <a:spcPct val="90000"/>
            </a:lnSpc>
            <a:spcBef>
              <a:spcPct val="0"/>
            </a:spcBef>
            <a:spcAft>
              <a:spcPct val="35000"/>
            </a:spcAft>
            <a:buNone/>
          </a:pPr>
          <a:r>
            <a:rPr lang="ar" sz="4200" kern="1200" dirty="0"/>
            <a:t>تُبرم إدارة الخدمات التنموية (DDS) عقودًا مع المراكز الإقليمية تتضمن أهداف أداء محددة وقابلة للقياس، يراجعها الجمهور سنويًا. وفقًا للمادة</a:t>
          </a:r>
          <a:r>
            <a:rPr lang="en-US" sz="4200" kern="1200" dirty="0"/>
            <a:t> 4629 (f)(1) </a:t>
          </a:r>
          <a:r>
            <a:rPr lang="ar" sz="4200" kern="1200" dirty="0"/>
            <a:t>من قانون الرعاية والمؤسسات (W&amp;I Code)، يجب على المراكز الإقليمية عقد اجتماع عام، ويسرنا اليوم أن نفي بهذا المتطلب.</a:t>
          </a:r>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ar" dirty="0"/>
              <a:t>الترحيب والتعريف</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ar"/>
          </a:p>
        </p:txBody>
      </p:sp>
    </p:spTree>
    <p:extLst>
      <p:ext uri="{BB962C8B-B14F-4D97-AF65-F5344CB8AC3E}">
        <p14:creationId xmlns:p14="http://schemas.microsoft.com/office/powerpoint/2010/main" val="372071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ar" dirty="0"/>
              <a:t>اليوم سنقوم بعرض ومقارنة البيانات الديموغرافية، وبيانات التوظيف، وبيانات شراء الخدمات للتقارير الختامية للسنوات 2022 و2024، وذلك فيما يتعلق بتعزيز الوصول إلى الخدمات وتحقيق المساواة. البيانات منشورة على الموقع الإلكتروني لمركز ACRC. انقر فوق الرابط الثاني، إذا كنت ترغب في الوصول إليها أثناء الاجتماع.</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ar"/>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ar" dirty="0"/>
              <a:t>نقدّر مدخلاتكم وآرائكم ونعتمد عليها!  تم تصميم عقود تقييم الأداء السنوية لمساعدة العملاء على تحقيق جودة حياة أفضل، وتحقيق تقدم ملموس يتجاوز المستويات الأساسية الحالية، وتطوير الخدمات ووسائل الدعم لتلبية احتياجات عملائنا. </a:t>
            </a:r>
          </a:p>
          <a:p>
            <a:endParaRPr lang="ar"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ar"/>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rtl="1">
              <a:lnSpc>
                <a:spcPct val="107000"/>
              </a:lnSpc>
              <a:spcBef>
                <a:spcPts val="0"/>
              </a:spcBef>
              <a:spcAft>
                <a:spcPts val="0"/>
              </a:spcAft>
              <a:buFont typeface="Symbol" panose="05050102010706020507" pitchFamily="18" charset="2"/>
              <a:buChar char=""/>
            </a:pPr>
            <a:r>
              <a:rPr lang="ar" dirty="0"/>
              <a:t>في مركز ACRC، نسعى للتحسن كل عام، وتقديم أداء أفضل من المتوسط على مستوى الولاية، وتلبية معايير إدارة الخدمات التنموية (DDS) أو تجاوزها. وكما ترون في هذا التقرير، فقد حقق مركز ACRC أداءً جيدًا منذ آخر فترة مشمولة بالتقرير. </a:t>
            </a:r>
          </a:p>
          <a:p>
            <a:pPr marL="342900" marR="0" lvl="0" indent="-342900">
              <a:lnSpc>
                <a:spcPct val="107000"/>
              </a:lnSpc>
              <a:spcBef>
                <a:spcPts val="0"/>
              </a:spcBef>
              <a:spcAft>
                <a:spcPts val="0"/>
              </a:spcAft>
              <a:buFont typeface="Symbol" panose="05050102010706020507" pitchFamily="18" charset="2"/>
              <a:buChar char=""/>
            </a:pPr>
            <a:endParaRPr lang="ar" dirty="0"/>
          </a:p>
          <a:p>
            <a:pPr marL="342900" marR="0" lvl="0" indent="-342900" rtl="1">
              <a:lnSpc>
                <a:spcPct val="107000"/>
              </a:lnSpc>
              <a:spcBef>
                <a:spcPts val="0"/>
              </a:spcBef>
              <a:spcAft>
                <a:spcPts val="0"/>
              </a:spcAft>
              <a:buFont typeface="Symbol" panose="05050102010706020507" pitchFamily="18" charset="2"/>
              <a:buChar char=""/>
            </a:pPr>
            <a:r>
              <a:rPr lang="ar" dirty="0"/>
              <a:t>منذ عام 2022، انخفض عدد العملاء الذين يعيشون في المراكز التنموية، وزاد عدد الأطفال والبالغين الذين يعيشون في منازلهم مع أسرهم. وما زلنا بحاجة إلى تقليل عدد العملاء الذين يعيشون في المراكز التنموية لتلبية المتوسط السائد على مستوى الولاية</a:t>
            </a:r>
          </a:p>
          <a:p>
            <a:pPr marL="0" marR="0" lvl="0" indent="0">
              <a:lnSpc>
                <a:spcPct val="107000"/>
              </a:lnSpc>
              <a:spcBef>
                <a:spcPts val="0"/>
              </a:spcBef>
              <a:spcAft>
                <a:spcPts val="0"/>
              </a:spcAft>
              <a:buFont typeface="Symbol" panose="05050102010706020507" pitchFamily="18" charset="2"/>
              <a:buNone/>
            </a:pPr>
            <a:endParaRPr lang="ar" dirty="0"/>
          </a:p>
          <a:p>
            <a:pPr marL="171450" marR="0" lvl="0" indent="-1714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المركز التنموي: يواصل مركز ACRC تطوير الموارد في المجتمع (وفق خطة المشاركة في الخدمة المجتمعية التطوعية (CPP) أو خطة تنمية الموارد المجتمعية (CRDP)) لنقل العملاء الذين يحتاجون إلى دعم متخصص، مثل الدعم الطبي أو السلوكي أو الجنائي. ستة منازل جديدة (EBCH.CCH. ARFPSHN) قيد التطوير.  Jordan Eller (كم عدد العملاء الذين تم نقلهم من الرعاية التمريضية طويلة الأجل إلى أماكن الخدمة المجتمعية التطوعية؟)</a:t>
            </a:r>
          </a:p>
          <a:p>
            <a:pPr marL="0" marR="0" lvl="0" indent="0">
              <a:lnSpc>
                <a:spcPct val="107000"/>
              </a:lnSpc>
              <a:spcBef>
                <a:spcPts val="0"/>
              </a:spcBef>
              <a:spcAft>
                <a:spcPts val="0"/>
              </a:spcAft>
              <a:buFont typeface="Courier New" panose="02070309020205020404" pitchFamily="49" charset="0"/>
              <a:buNone/>
            </a:pPr>
            <a:endParaRPr lang="ar"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1" eaLnBrk="1" fontAlgn="auto" latinLnBrk="0" hangingPunct="1">
              <a:lnSpc>
                <a:spcPct val="107000"/>
              </a:lnSpc>
              <a:spcBef>
                <a:spcPts val="0"/>
              </a:spcBef>
              <a:spcAft>
                <a:spcPts val="0"/>
              </a:spcAft>
              <a:buClrTx/>
              <a:buSzTx/>
              <a:buFont typeface="Symbol" panose="05050102010706020507" pitchFamily="18" charset="2"/>
              <a:buNone/>
              <a:tabLst/>
              <a:defRPr/>
            </a:pPr>
            <a:r>
              <a:rPr lang="ar" sz="1200" kern="100" dirty="0">
                <a:effectLst/>
                <a:latin typeface="Arial" panose="020B0604020202020204" pitchFamily="34" charset="0"/>
                <a:ea typeface="Aptos" panose="020B0004020202020204" pitchFamily="34" charset="0"/>
                <a:cs typeface="Times New Roman" panose="02020603050405020304" pitchFamily="18" charset="0"/>
              </a:rPr>
              <a:t>منذ عام 2022</a:t>
            </a:r>
            <a:r>
              <a:rPr lang="ar" sz="1100" dirty="0"/>
              <a:t>، زاد عدد الأطفال والبالغين الذين يعيشون في المنزل مع أسرهم</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rtl="1">
              <a:lnSpc>
                <a:spcPct val="107000"/>
              </a:lnSpc>
              <a:spcBef>
                <a:spcPts val="0"/>
              </a:spcBef>
              <a:spcAft>
                <a:spcPts val="0"/>
              </a:spcAft>
              <a:buFont typeface="Symbol" panose="05050102010706020507" pitchFamily="18" charset="2"/>
              <a:buChar char=""/>
            </a:pPr>
            <a:r>
              <a:rPr lang="ar" sz="1200" kern="100" dirty="0">
                <a:effectLst/>
                <a:latin typeface="Arial" panose="020B0604020202020204" pitchFamily="34" charset="0"/>
                <a:ea typeface="Aptos" panose="020B0004020202020204" pitchFamily="34" charset="0"/>
                <a:cs typeface="Times New Roman" panose="02020603050405020304" pitchFamily="18" charset="0"/>
              </a:rPr>
              <a:t>يركز مركز ACRC على تقديم الخدمات في منزل الأسرة بهدف إبقاء عملائنا في المنزل مع أسرهم إذا كان هذا هو اختيارهم.</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rtl="1">
              <a:lnSpc>
                <a:spcPct val="107000"/>
              </a:lnSpc>
              <a:spcBef>
                <a:spcPts val="0"/>
              </a:spcBef>
              <a:spcAft>
                <a:spcPts val="0"/>
              </a:spcAft>
              <a:buFont typeface="Symbol" panose="05050102010706020507" pitchFamily="18" charset="2"/>
              <a:buChar char=""/>
            </a:pPr>
            <a:r>
              <a:rPr lang="ar" sz="1200" kern="100" dirty="0">
                <a:effectLst/>
                <a:latin typeface="Arial" panose="020B0604020202020204" pitchFamily="34" charset="0"/>
                <a:ea typeface="Aptos" panose="020B0004020202020204" pitchFamily="34" charset="0"/>
                <a:cs typeface="Times New Roman" panose="02020603050405020304" pitchFamily="18" charset="0"/>
              </a:rPr>
              <a:t>بالنسبة للأطفال، المبادرات الحالية والمستمرة لدعم</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التخطيط المتمركز حول الشخص</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التخطيط المنسق للمستقبل</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التدخل في الأزمات</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الخدمات السلوكية</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التعاون في مجال التعليم</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الشراكة مع خطط الرعاية المُدارة من برنامج Medi-Cal</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رعاية الأطفال – العمل وفق مشروع قانون AB2083</a:t>
            </a:r>
          </a:p>
          <a:p>
            <a:pPr marL="457200" marR="0" lvl="1" indent="0" algn="l">
              <a:lnSpc>
                <a:spcPct val="107000"/>
              </a:lnSpc>
              <a:spcBef>
                <a:spcPts val="0"/>
              </a:spcBef>
              <a:spcAft>
                <a:spcPts val="0"/>
              </a:spcAft>
              <a:buFontTx/>
              <a:buNone/>
            </a:pPr>
            <a:endParaRPr lang="ar"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l" rtl="1">
              <a:lnSpc>
                <a:spcPct val="107000"/>
              </a:lnSpc>
              <a:spcBef>
                <a:spcPts val="0"/>
              </a:spcBef>
              <a:spcAft>
                <a:spcPts val="0"/>
              </a:spcAft>
              <a:buFont typeface="Arial" panose="020B0604020202020204" pitchFamily="34" charset="0"/>
              <a:buChar char="•"/>
            </a:pPr>
            <a:r>
              <a:rPr lang="ar" sz="1200" kern="100" dirty="0">
                <a:effectLst/>
                <a:latin typeface="Arial" panose="020B0604020202020204" pitchFamily="34" charset="0"/>
                <a:ea typeface="Aptos" panose="020B0004020202020204" pitchFamily="34" charset="0"/>
                <a:cs typeface="Times New Roman" panose="02020603050405020304" pitchFamily="18" charset="0"/>
              </a:rPr>
              <a:t>منذ عام 2022، </a:t>
            </a:r>
            <a:r>
              <a:rPr lang="ar" dirty="0"/>
              <a:t>انخفض عدد الأطفال والبالغين الذين يعيشون في مرافق كبيرة. </a:t>
            </a:r>
          </a:p>
          <a:p>
            <a:pPr marL="457200" marR="0" lvl="1" indent="0" algn="l" defTabSz="914400" rtl="1" eaLnBrk="1" fontAlgn="auto" latinLnBrk="0" hangingPunct="1">
              <a:lnSpc>
                <a:spcPct val="107000"/>
              </a:lnSpc>
              <a:spcBef>
                <a:spcPts val="0"/>
              </a:spcBef>
              <a:spcAft>
                <a:spcPts val="0"/>
              </a:spcAft>
              <a:buClrTx/>
              <a:buSzTx/>
              <a:buFontTx/>
              <a:buNone/>
              <a:tabLst/>
              <a:defRPr/>
            </a:pPr>
            <a:r>
              <a:rPr lang="ar"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يوجد لدى مركز ACRC طفل واحد فقط يعيش في مرفق كبير (6+).</a:t>
            </a:r>
          </a:p>
          <a:p>
            <a:pPr marL="628650" marR="0" lvl="1" indent="-171450" algn="l" defTabSz="914400" rtl="1"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ar"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توفير GHFPSHN جديدة (مرافق سكنية جديدة للأشخاص البالغين ذوي الاحتياجات الصحية الخاصة)</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7000"/>
              </a:lnSpc>
              <a:spcBef>
                <a:spcPts val="0"/>
              </a:spcBef>
              <a:spcAft>
                <a:spcPts val="0"/>
              </a:spcAft>
              <a:buFont typeface="Wingdings" panose="05000000000000000000" pitchFamily="2" charset="2"/>
              <a:buNone/>
            </a:pPr>
            <a:endParaRPr lang="ar"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rtl="1">
              <a:lnSpc>
                <a:spcPct val="107000"/>
              </a:lnSpc>
              <a:spcBef>
                <a:spcPts val="0"/>
              </a:spcBef>
              <a:spcAft>
                <a:spcPts val="0"/>
              </a:spcAft>
              <a:buFont typeface="Arial" panose="020B0604020202020204" pitchFamily="34" charset="0"/>
              <a:buChar char="•"/>
            </a:pPr>
            <a:r>
              <a:rPr lang="ar" sz="1100" kern="100" dirty="0">
                <a:effectLst/>
                <a:latin typeface="Aptos" panose="020B0004020202020204" pitchFamily="34" charset="0"/>
                <a:ea typeface="Aptos" panose="020B0004020202020204" pitchFamily="34" charset="0"/>
                <a:cs typeface="Times New Roman" panose="02020603050405020304" pitchFamily="18" charset="0"/>
              </a:rPr>
              <a:t>منذ عام 2022، انخفض عدد البالغين الذين يعيشون في مرافق كبيرة. ما هو العدد الحالي لدينا؟</a:t>
            </a:r>
          </a:p>
          <a:p>
            <a:pPr marL="342900" marR="0" lvl="0" indent="-342900" rtl="1">
              <a:lnSpc>
                <a:spcPct val="107000"/>
              </a:lnSpc>
              <a:spcBef>
                <a:spcPts val="0"/>
              </a:spcBef>
              <a:spcAft>
                <a:spcPts val="0"/>
              </a:spcAft>
              <a:buFont typeface="Symbol" panose="05050102010706020507" pitchFamily="18" charset="2"/>
              <a:buChar char=""/>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المبادرات الحالية والمستمرة لدعم</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التخطيط المتمركز حول الشخص</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برنامج التكنولوجيا التجريبي</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خدمات الحصول على السكن</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التخطيط المنسق للمستقبل</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المعيشة المدعومة </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خدمات التدخل في الأزمات</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الخدمات السلوكية</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الدعم الأسري المنسق للعمل مع العميل ووالديه (مُصمم لتخفيف الأعباء عن الأسر والمساعدة في وضع خطة والاتصال بالموارد العامة)</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80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الشراكة مع خطط الرعاية المُدارة من برنامج Medi-Cal</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rtl="1">
              <a:lnSpc>
                <a:spcPct val="107000"/>
              </a:lnSpc>
              <a:spcBef>
                <a:spcPts val="0"/>
              </a:spcBef>
              <a:spcAft>
                <a:spcPts val="800"/>
              </a:spcAft>
            </a:pPr>
            <a:r>
              <a:rPr lang="ar" sz="1200" kern="100" dirty="0">
                <a:effectLst/>
                <a:latin typeface="Arial" panose="020B0604020202020204" pitchFamily="34" charset="0"/>
                <a:ea typeface="Aptos" panose="020B0004020202020204" pitchFamily="34" charset="0"/>
                <a:cs typeface="Times New Roman" panose="02020603050405020304" pitchFamily="18" charset="0"/>
              </a:rPr>
              <a:t>مبادرات لدعم العملاء المسنين </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التخطيط المسبق للرعاية</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مبادرة DSP Collaborative (التعاون بين المتخصصين في الدعم المباشر)</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التواصل مع أصحاب المصلحة في المجتمع</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تحالف إسكان الأشخاص ذوي الإعاقة</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وكالات المناطق المعنية بشؤون المسنين (AAA Agencies)</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rtl="1">
              <a:lnSpc>
                <a:spcPct val="107000"/>
              </a:lnSpc>
              <a:spcBef>
                <a:spcPts val="0"/>
              </a:spcBef>
              <a:spcAft>
                <a:spcPts val="800"/>
              </a:spcAft>
              <a:buFont typeface="Courier New" panose="02070309020205020404" pitchFamily="49" charset="0"/>
              <a:buChar char="o"/>
            </a:pPr>
            <a:r>
              <a:rPr lang="ar" sz="1200" kern="100" dirty="0">
                <a:effectLst/>
                <a:latin typeface="Arial" panose="020B0604020202020204" pitchFamily="34" charset="0"/>
                <a:ea typeface="Aptos" panose="020B0004020202020204" pitchFamily="34" charset="0"/>
                <a:cs typeface="Times New Roman" panose="02020603050405020304" pitchFamily="18" charset="0"/>
              </a:rPr>
              <a:t>المطورون العقاريون</a:t>
            </a:r>
            <a:endParaRPr lang="ar"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ar"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ar"/>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rtl="1">
              <a:spcBef>
                <a:spcPts val="0"/>
              </a:spcBef>
              <a:spcAft>
                <a:spcPts val="0"/>
              </a:spcAft>
            </a:pPr>
            <a:r>
              <a:rPr lang="ar-AE" sz="2800" b="0" i="0" dirty="0">
                <a:solidFill>
                  <a:srgbClr val="727272"/>
                </a:solidFill>
                <a:effectLst/>
                <a:latin typeface="WorkSans-Regular"/>
              </a:rPr>
              <a:t>عند مراجعة توزيع النسب المئوية، ستلاحظ أنه لا توجد زيادة أو نقصان كبير في البيانات الممثلة.</a:t>
            </a:r>
            <a:endParaRPr lang="en-US" sz="2800" b="0" i="0" dirty="0">
              <a:solidFill>
                <a:srgbClr val="727272"/>
              </a:solidFill>
              <a:effectLst/>
              <a:latin typeface="WorkSans-Regular"/>
            </a:endParaRPr>
          </a:p>
          <a:p>
            <a:pPr marL="0" marR="0" rtl="1">
              <a:spcBef>
                <a:spcPts val="0"/>
              </a:spcBef>
              <a:spcAft>
                <a:spcPts val="0"/>
              </a:spcAft>
            </a:pPr>
            <a:r>
              <a:rPr lang="ar" sz="1800" i="1" spc="-5" dirty="0">
                <a:effectLst/>
                <a:latin typeface="Arial" panose="020B0604020202020204" pitchFamily="34" charset="0"/>
                <a:ea typeface="Times New Roman" panose="02020603050405020304" pitchFamily="18" charset="0"/>
              </a:rPr>
              <a:t> </a:t>
            </a:r>
            <a:r>
              <a:rPr lang="ar-AE" sz="2800" b="0" i="0" dirty="0">
                <a:solidFill>
                  <a:srgbClr val="727272"/>
                </a:solidFill>
                <a:effectLst/>
                <a:latin typeface="WorkSans-Regular"/>
              </a:rPr>
              <a:t>وعلى الرغم من عدم وجود زيادة أو نقصان كبيرين في هذا الوقت، إلا أن مركز </a:t>
            </a:r>
            <a:r>
              <a:rPr lang="en-US" sz="2800" b="0" i="0" dirty="0">
                <a:solidFill>
                  <a:srgbClr val="727272"/>
                </a:solidFill>
                <a:effectLst/>
                <a:latin typeface="WorkSans-Regular"/>
              </a:rPr>
              <a:t>ACRC </a:t>
            </a:r>
            <a:r>
              <a:rPr lang="ar-AE" sz="2800" b="0" i="0" dirty="0">
                <a:solidFill>
                  <a:srgbClr val="727272"/>
                </a:solidFill>
                <a:effectLst/>
                <a:latin typeface="WorkSans-Regular"/>
              </a:rPr>
              <a:t>يدعم باستمرار جهودنا في الحد من التفاوتات، وزيادة إمكانية الوصول، وتحقيق المساواة من خلال التدابير التالية:</a:t>
            </a:r>
            <a:endParaRPr lang="en-US" sz="2800" b="0" i="0" dirty="0">
              <a:solidFill>
                <a:srgbClr val="727272"/>
              </a:solidFill>
              <a:effectLst/>
              <a:latin typeface="WorkSans-Regular"/>
            </a:endParaRPr>
          </a:p>
          <a:p>
            <a:pPr marL="0" marR="0" rtl="1">
              <a:spcBef>
                <a:spcPts val="0"/>
              </a:spcBef>
              <a:spcAft>
                <a:spcPts val="0"/>
              </a:spcAft>
            </a:pPr>
            <a:endParaRPr lang="ar" sz="1800" dirty="0">
              <a:effectLst/>
              <a:latin typeface="Times New Roman" panose="02020603050405020304" pitchFamily="18" charset="0"/>
              <a:ea typeface="Times New Roman" panose="02020603050405020304" pitchFamily="18" charset="0"/>
            </a:endParaRPr>
          </a:p>
          <a:p>
            <a:pPr marL="342900" marR="0" lvl="0" indent="-342900" rtl="1">
              <a:spcBef>
                <a:spcPts val="0"/>
              </a:spcBef>
              <a:spcAft>
                <a:spcPts val="0"/>
              </a:spcAft>
              <a:buFont typeface="Arial" panose="020B0604020202020204" pitchFamily="34" charset="0"/>
              <a:buAutoNum type="arabicPeriod"/>
            </a:pPr>
            <a:r>
              <a:rPr lang="ar" sz="1800" b="1" spc="-5" dirty="0">
                <a:effectLst/>
                <a:latin typeface="Arial" panose="020B0604020202020204" pitchFamily="34" charset="0"/>
                <a:ea typeface="Times New Roman" panose="02020603050405020304" pitchFamily="18" charset="0"/>
              </a:rPr>
              <a:t>التوعية:</a:t>
            </a:r>
            <a:r>
              <a:rPr lang="ar" sz="1800" spc="-5" dirty="0">
                <a:effectLst/>
                <a:latin typeface="Arial" panose="020B0604020202020204" pitchFamily="34" charset="0"/>
                <a:ea typeface="Times New Roman" panose="02020603050405020304" pitchFamily="18" charset="0"/>
              </a:rPr>
              <a:t> أدرك مركز ACRC أنه من الضروري التفاعل بشكل أكبر مع مجتمعاتنا المتنوعة في جميع المقاطعات العشر من خلال المشاركة في المزيد من فعاليات التوعية.  وفي عام 2022، شارك مركز ACRC في 37 فعالية؛ وفي عام 2023، شارك المركز في 100 فعالية؛ واعتبارًا من سبتمبر 2024، شارك المركز في 97 فعالية.  ولم يشاركنا في فعاليات التوعية سوى فريق عمل المركز المتنوع بدرجة تعكس تنوع الخلفيات والأعراق في مجتمعاتنا.</a:t>
            </a:r>
            <a:endParaRPr lang="ar" sz="1800" dirty="0">
              <a:effectLst/>
              <a:latin typeface="Times New Roman" panose="02020603050405020304" pitchFamily="18" charset="0"/>
              <a:ea typeface="Times New Roman" panose="02020603050405020304" pitchFamily="18" charset="0"/>
            </a:endParaRPr>
          </a:p>
          <a:p>
            <a:pPr rtl="1"/>
            <a:r>
              <a:rPr lang="ar" sz="1800" b="1" spc="-5" dirty="0">
                <a:effectLst/>
                <a:latin typeface="Arial" panose="020B0604020202020204" pitchFamily="34" charset="0"/>
                <a:ea typeface="Times New Roman" panose="02020603050405020304" pitchFamily="18" charset="0"/>
              </a:rPr>
              <a:t>السكان المستهدفون من الهنود الأمريكيين أو سكان ألاسكا الأصليين/سكان هاواي الأصليين أو غيرهم من سكان جزر المحيط الهادئ:</a:t>
            </a:r>
            <a:r>
              <a:rPr lang="ar" sz="1800" spc="-5" dirty="0">
                <a:effectLst/>
                <a:latin typeface="Arial" panose="020B0604020202020204" pitchFamily="34" charset="0"/>
                <a:ea typeface="Times New Roman" panose="02020603050405020304" pitchFamily="18" charset="0"/>
              </a:rPr>
              <a:t> عند النظر في بيانات شراء الخدمات (POS) الخاصة بنا من 14 مايو</a:t>
            </a:r>
            <a:r>
              <a:rPr lang="ar" sz="1800" spc="-5" baseline="30000" dirty="0">
                <a:effectLst/>
                <a:latin typeface="Arial" panose="020B0604020202020204" pitchFamily="34" charset="0"/>
                <a:ea typeface="Times New Roman" panose="02020603050405020304" pitchFamily="18" charset="0"/>
              </a:rPr>
              <a:t> </a:t>
            </a:r>
            <a:r>
              <a:rPr lang="ar" sz="1800" spc="-5" dirty="0">
                <a:effectLst/>
                <a:latin typeface="Arial" panose="020B0604020202020204" pitchFamily="34" charset="0"/>
                <a:ea typeface="Times New Roman" panose="02020603050405020304" pitchFamily="18" charset="0"/>
              </a:rPr>
              <a:t>2024 والتي تنص على أن "</a:t>
            </a:r>
            <a:r>
              <a:rPr lang="ar" sz="1800" dirty="0">
                <a:effectLst/>
                <a:latin typeface="Arial" panose="020B0604020202020204" pitchFamily="34" charset="0"/>
                <a:ea typeface="Times New Roman" panose="02020603050405020304" pitchFamily="18" charset="0"/>
              </a:rPr>
              <a:t>الهنود الأمريكيين/سكان ألاسكا الأصليين وسكان هاواي الأصليين وغيرهم من سكان جزر المحيط الهادئ يشكّلون أقل من واحد بالمائة من السكان من عملاء مركز ACRC، كما أنهم ينفقون أقل من واحد بالمائة من ميزانية شراء الخدمات" - ندرك أنه من المهم التعمق أكثر في استجابتنا كمنظمة تجاه هذه الفئة المستهدفة، وزيادة تواصلنا من خلال تقديم الخدمات لهذه المجتمعات.  بالإضافة إلى المشاركة في فعاليات التوعية، فإنه اعتبارًا من عام 2024، بدأ مركز ACRC المشاركة في جهود مثل جلسات التدريب القبلي مع تحالف العائلات القبلية في كاليفورنيا، بهدف التعرف على كيفية تعزيز التواصل مع هذه الفئة بشكل أفضل، كما أجرى أخصائي التنوع الثقافي لدينا زيارات توعية سنوية إلى برنامج المساعدة المؤقتة للأسر المحتاجة من القبائل- Shingle Springs (Tribal TANF – Shingle Springs) في مقاطعة Placer. </a:t>
            </a:r>
            <a:endParaRPr lang="ar"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ar"/>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rtl="1">
              <a:spcBef>
                <a:spcPts val="0"/>
              </a:spcBef>
              <a:spcAft>
                <a:spcPts val="0"/>
              </a:spcAft>
            </a:pPr>
            <a:r>
              <a:rPr lang="ar" sz="1800" b="1" dirty="0">
                <a:effectLst/>
                <a:latin typeface="Arial" panose="020B0604020202020204" pitchFamily="34" charset="0"/>
                <a:ea typeface="Times New Roman" panose="02020603050405020304" pitchFamily="18" charset="0"/>
              </a:rPr>
              <a:t>وحدة تنسيق الخدمات المعززة (وفقًا لبيانات شراء الخدمات بتاريخ 14 مايو</a:t>
            </a:r>
            <a:r>
              <a:rPr lang="ar" sz="1800" b="1" baseline="30000" dirty="0">
                <a:effectLst/>
                <a:latin typeface="Arial" panose="020B0604020202020204" pitchFamily="34" charset="0"/>
                <a:ea typeface="Times New Roman" panose="02020603050405020304" pitchFamily="18" charset="0"/>
              </a:rPr>
              <a:t> </a:t>
            </a:r>
            <a:r>
              <a:rPr lang="ar" sz="1800" b="1" dirty="0">
                <a:effectLst/>
                <a:latin typeface="Arial" panose="020B0604020202020204" pitchFamily="34" charset="0"/>
                <a:ea typeface="Times New Roman" panose="02020603050405020304" pitchFamily="18" charset="0"/>
              </a:rPr>
              <a:t>2024) – إعادة تأكيد جهود التوعية:</a:t>
            </a:r>
            <a:endParaRPr lang="ar"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ar" sz="1800" dirty="0">
                <a:effectLst/>
                <a:latin typeface="Arial" panose="020B0604020202020204" pitchFamily="34" charset="0"/>
                <a:ea typeface="Times New Roman" panose="02020603050405020304" pitchFamily="18" charset="0"/>
              </a:rPr>
              <a:t> </a:t>
            </a:r>
            <a:endParaRPr lang="ar" sz="1800" dirty="0">
              <a:effectLst/>
              <a:latin typeface="Times New Roman" panose="02020603050405020304" pitchFamily="18" charset="0"/>
              <a:ea typeface="Times New Roman" panose="02020603050405020304" pitchFamily="18" charset="0"/>
            </a:endParaRPr>
          </a:p>
          <a:p>
            <a:pPr marL="342900" marR="0" lvl="0" indent="-342900" rtl="1">
              <a:spcBef>
                <a:spcPts val="0"/>
              </a:spcBef>
              <a:spcAft>
                <a:spcPts val="0"/>
              </a:spcAft>
              <a:buFont typeface="+mj-lt"/>
              <a:buAutoNum type="arabicPeriod"/>
            </a:pPr>
            <a:r>
              <a:rPr lang="ar" sz="1800" dirty="0">
                <a:effectLst/>
                <a:latin typeface="Arial" panose="020B0604020202020204" pitchFamily="34" charset="0"/>
                <a:ea typeface="Times New Roman" panose="02020603050405020304" pitchFamily="18" charset="0"/>
              </a:rPr>
              <a:t>"لدى مركز ACRC ست فئات لتنسيق الخدمات المعززة. وتم تحديد هذه الفئات المتخصصة بموجب تشريع صدر عام 2021، وتخضع لنسبة قصوى قدرها منسق خدمات واحد لكل 40 عميلاً. والعملاء المؤهلون لهذه الفئة يحصلون على خدمات منخفضة أو لا يحصلون على أي خدمات ضمن عقود شراء الخدمات مما يعني أن تكلفة خدماتهم أقل من 2,000 سنويًا، والعملاء الذين يتلقون الخدمات في هذه الوحدة إما يتحدثون الإسبانية أو البنجابية أو يعرفون بأنهم من الهمونغ أو الروس، أو الأمريكيين من أصول أفريقية. وكانت هذه هي المجموعات التي تضم أكبر عدد من العملاء ذوي الخدمات المنخفضة إلى المعدومة ضمن عقود شراء الخدمات. ويمثل منسقو الخدمات المعززة الستة الثقافة أو المجتمع الذي يخدمونه. وهذا يعني أن منسقي الخدمات المعززة الذين يقدمون الخدمات للأفراد الذين يتحدثون الإسبانية، هم أيضًا يتحدثون الإسبانية. تعرض هذه الشريحة - بالنسب المئوية - اللغات التي يتحدث بها العملاء والأسر الذين يتلقون خدمات تنسيق الخدمات المعززة."</a:t>
            </a:r>
          </a:p>
          <a:p>
            <a:pPr marL="342900" marR="0" lvl="0" indent="-342900">
              <a:spcBef>
                <a:spcPts val="0"/>
              </a:spcBef>
              <a:spcAft>
                <a:spcPts val="0"/>
              </a:spcAft>
              <a:buFont typeface="+mj-lt"/>
              <a:buAutoNum type="arabicPeriod"/>
            </a:pPr>
            <a:endParaRPr lang="ar" sz="1800" dirty="0">
              <a:effectLst/>
              <a:latin typeface="Arial" panose="020B0604020202020204" pitchFamily="34" charset="0"/>
              <a:ea typeface="Times New Roman" panose="02020603050405020304" pitchFamily="18" charset="0"/>
            </a:endParaRPr>
          </a:p>
          <a:p>
            <a:pPr marL="342900" marR="0" lvl="0" indent="-342900" rtl="1">
              <a:spcBef>
                <a:spcPts val="0"/>
              </a:spcBef>
              <a:spcAft>
                <a:spcPts val="0"/>
              </a:spcAft>
              <a:buFont typeface="+mj-lt"/>
              <a:buAutoNum type="arabicPeriod"/>
            </a:pPr>
            <a:r>
              <a:rPr lang="ar" sz="1800" dirty="0">
                <a:effectLst/>
                <a:latin typeface="Arial" panose="020B0604020202020204" pitchFamily="34" charset="0"/>
                <a:ea typeface="Times New Roman" panose="02020603050405020304" pitchFamily="18" charset="0"/>
              </a:rPr>
              <a:t>"…ويتيح تقليل عدد الفئات لمنسقي الخدمات الوقت الكافي لإجراء زيارات شخصية وجهًا لوجه كل ثلاثة أشهر، والوقت اللازم لبناء العلاقات والروابط مع العملاء. ومع زيادة المشاركة، يتاح لمنسقي الخدمات المعززة الوقت الكافي للتعرف على الموارد واستكشافها والتنقل بين الخدمات. وعندما يعرف الأفراد معلومات أكثر عن الخدمات، فإنهم يطلبون المزيد منها. وحتى الآن، تلقى ما يزيد عن 293 عميلاً الخدمات فيما يتعلق بفئة تنسيق الخدمات المعززة."</a:t>
            </a:r>
          </a:p>
          <a:p>
            <a:pPr marL="342900" marR="0" lvl="0" indent="-342900" rtl="1">
              <a:spcBef>
                <a:spcPts val="0"/>
              </a:spcBef>
              <a:spcAft>
                <a:spcPts val="0"/>
              </a:spcAft>
              <a:buFont typeface="+mj-lt"/>
              <a:buAutoNum type="arabicPeriod"/>
            </a:pPr>
            <a:r>
              <a:rPr lang="ar" sz="1800" spc="-5" dirty="0">
                <a:effectLst/>
                <a:latin typeface="Arial" panose="020B0604020202020204" pitchFamily="34" charset="0"/>
                <a:ea typeface="Times New Roman" panose="02020603050405020304" pitchFamily="18" charset="0"/>
                <a:cs typeface="Times New Roman" panose="02020603050405020304" pitchFamily="18" charset="0"/>
              </a:rPr>
              <a:t>يدرك مركز ACRC أيضًا أن هناك حالات لا يزال فيها بعض العملاء يطلبون أن يقتصر دور منسقي الخدمات على </a:t>
            </a:r>
            <a:r>
              <a:rPr lang="ar" sz="1800" spc="-5" dirty="0">
                <a:effectLst/>
                <a:latin typeface="Arial" panose="020B0604020202020204" pitchFamily="34" charset="0"/>
                <a:ea typeface="Times New Roman" panose="02020603050405020304" pitchFamily="18" charset="0"/>
              </a:rPr>
              <a:t>"</a:t>
            </a:r>
            <a:r>
              <a:rPr lang="ar" sz="1800" spc="-5" dirty="0">
                <a:effectLst/>
                <a:latin typeface="Arial" panose="020B0604020202020204" pitchFamily="34" charset="0"/>
                <a:ea typeface="Times New Roman" panose="02020603050405020304" pitchFamily="18" charset="0"/>
                <a:cs typeface="Times New Roman" panose="02020603050405020304" pitchFamily="18" charset="0"/>
              </a:rPr>
              <a:t>إدارة الحالات فقط".</a:t>
            </a:r>
            <a:r>
              <a:rPr lang="ar" sz="1800" spc="-5" dirty="0">
                <a:effectLst/>
                <a:latin typeface="Arial" panose="020B0604020202020204" pitchFamily="34" charset="0"/>
                <a:ea typeface="Times New Roman" panose="02020603050405020304" pitchFamily="18" charset="0"/>
              </a:rPr>
              <a:t>"</a:t>
            </a:r>
            <a:r>
              <a:rPr lang="ar" sz="1800" spc="-5" dirty="0">
                <a:effectLst/>
                <a:latin typeface="Arial" panose="020B0604020202020204" pitchFamily="34" charset="0"/>
                <a:ea typeface="Times New Roman" panose="02020603050405020304" pitchFamily="18" charset="0"/>
                <a:cs typeface="Times New Roman" panose="02020603050405020304" pitchFamily="18" charset="0"/>
              </a:rPr>
              <a:t> لأسباب تتعلق بالإشراف من قبل مدير الحالة </a:t>
            </a:r>
            <a:r>
              <a:rPr lang="ar" sz="1800" spc="-5" dirty="0">
                <a:effectLst/>
                <a:latin typeface="Arial" panose="020B0604020202020204" pitchFamily="34" charset="0"/>
                <a:ea typeface="Times New Roman" panose="02020603050405020304" pitchFamily="18" charset="0"/>
              </a:rPr>
              <a:t>"</a:t>
            </a:r>
            <a:r>
              <a:rPr lang="ar" sz="1800" spc="-5" dirty="0">
                <a:effectLst/>
                <a:latin typeface="Arial" panose="020B0604020202020204" pitchFamily="34" charset="0"/>
                <a:ea typeface="Times New Roman" panose="02020603050405020304" pitchFamily="18" charset="0"/>
                <a:cs typeface="Times New Roman" panose="02020603050405020304" pitchFamily="18" charset="0"/>
              </a:rPr>
              <a:t>على سبيل الاحتياط</a:t>
            </a:r>
            <a:r>
              <a:rPr lang="ar" sz="1800" spc="-5" dirty="0">
                <a:effectLst/>
                <a:latin typeface="Arial" panose="020B0604020202020204" pitchFamily="34" charset="0"/>
                <a:ea typeface="Times New Roman" panose="02020603050405020304" pitchFamily="18" charset="0"/>
              </a:rPr>
              <a:t>"</a:t>
            </a:r>
            <a:r>
              <a:rPr lang="ar" sz="1800" spc="-5" dirty="0">
                <a:effectLst/>
                <a:latin typeface="Arial" panose="020B0604020202020204" pitchFamily="34" charset="0"/>
                <a:ea typeface="Times New Roman" panose="02020603050405020304" pitchFamily="18" charset="0"/>
                <a:cs typeface="Times New Roman" panose="02020603050405020304" pitchFamily="18" charset="0"/>
              </a:rPr>
              <a:t> و/أو العادات الثقافية والحاجة المستمرة إلى تثقيف إضافي حول ما يمكن أن يقدمه مركز ACRC لهؤلاء العملاء.</a:t>
            </a:r>
            <a:endParaRPr lang="ar"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endParaRPr lang="ar" sz="1800" dirty="0">
              <a:effectLst/>
              <a:latin typeface="Times New Roman" panose="02020603050405020304" pitchFamily="18" charset="0"/>
              <a:ea typeface="Times New Roman" panose="02020603050405020304" pitchFamily="18" charset="0"/>
            </a:endParaRPr>
          </a:p>
          <a:p>
            <a:endParaRPr lang="ar"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ar"/>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ar" dirty="0"/>
              <a:t>منذ إقرار سياسة "التوظيف أولاً" (Employment First) في عام 2013، جعل مركز ACRC التوظيف التنافسي المتكامل (Competitive Integrated Employment) للعملاء أولوية. ويمكننا أن نلاحظ زيادة في متوسط الأجور السنوية، والتي يمكن أن تُعزى جزئيًا إلى الزيادات في الحد الأدنى للأجور.  ووفقًا لبيانات إدارة تطوير التوظيف (EDD)، كان هناك انخفاض في إجمالي عدد المستخدمين ذوي الدخل المكتسب. وعلى الرغم من أننا لا نستطيع الوصول إلى مصدر هذه البيانات، إلا أننا واثقون من أن عدد المستخدمين لدينا المشاركين في التوظيف مستمر في الزيادة. </a:t>
            </a:r>
          </a:p>
          <a:p>
            <a:endParaRPr lang="ar" dirty="0"/>
          </a:p>
          <a:p>
            <a:pPr rtl="1"/>
            <a:r>
              <a:rPr lang="ar" dirty="0"/>
              <a:t>سنتناول مزيدًا من المعلومات في الشريحة التالية.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ar"/>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ar" dirty="0"/>
              <a:t>خلال السنوات المالية 2022-2023، شهد مركز ACRC زيادة في عدد المستخدمين الذين يلتحقون ببرنامج التدريب مدفوع الأجر، بالإضافة إلى زيادة عدد المستخدمين الذين حصلوا على وظائف في مجال التوظيف المتكامل التنافسي (CIE) بعد تلقي التدريب مدفوع الأجر. وكانت هناك زيادة في عدد دفعات الحوافز الخاصة بالتوظيف التنافسي المتكامل لمدة 6 أشهر و12 شهرًا التي تم صرفها لمقدمي الخدمات. هذه المدفوعات مخصصة لمقدمي الخدمات الذين ساعدوا المستخدمين في الحصول على وظائف في مجال التوظيف التنافسي المتكامل والحفاظ على وظائفهم في المجتمع خلال الفترات المحددة. </a:t>
            </a:r>
          </a:p>
          <a:p>
            <a:endParaRPr lang="ar" b="1" dirty="0"/>
          </a:p>
          <a:p>
            <a:pPr marL="171450" indent="-171450" rtl="1">
              <a:buFont typeface="Arial" panose="020B0604020202020204" pitchFamily="34" charset="0"/>
              <a:buChar char="•"/>
            </a:pPr>
            <a:r>
              <a:rPr lang="ar" b="1" dirty="0"/>
              <a:t>العوائق والتحديات التي يجب معالجتها - </a:t>
            </a:r>
            <a:r>
              <a:rPr lang="ar" dirty="0"/>
              <a:t>لن تُطبق سياسة العمل بأجر دون الحد الأدنى للأجور رسميًا اعتبارًا من 1 </a:t>
            </a:r>
            <a:r>
              <a:rPr lang="ar" baseline="30000" dirty="0"/>
              <a:t>يناير</a:t>
            </a:r>
            <a:r>
              <a:rPr lang="ar" dirty="0"/>
              <a:t> 2025، ومع ذلك، فإن معظم برامجنا في نطاق عمل مركز ACRC بدأت في إلغاء هذه السياسة تدريجيًا منذ فترة. هناك مخاوف من أن هؤلاء العملاء معرضون لخطر فقدان وظائفهم، لكن مركز ACRC يعمل بجد مع فرق التخطيط لضمان وجود خطة انتقالية لجميع العملاء لضمان استمرارهم في الحصول على وظائف مدفوعة الأجر. </a:t>
            </a:r>
          </a:p>
          <a:p>
            <a:endParaRPr lang="ar" dirty="0"/>
          </a:p>
          <a:p>
            <a:pPr marL="171450" indent="-171450" rtl="1">
              <a:buFont typeface="Arial" panose="020B0604020202020204" pitchFamily="34" charset="0"/>
              <a:buChar char="•"/>
            </a:pPr>
            <a:r>
              <a:rPr lang="ar" b="1" dirty="0"/>
              <a:t>جهود التوعية - </a:t>
            </a:r>
          </a:p>
          <a:p>
            <a:pPr marL="628650" lvl="1" indent="-171450" rtl="1">
              <a:buFont typeface="Arial" panose="020B0604020202020204" pitchFamily="34" charset="0"/>
              <a:buChar char="•"/>
            </a:pPr>
            <a:r>
              <a:rPr lang="ar" dirty="0"/>
              <a:t>يتم توفير تدريبات منتظمة لإدارة الحالات في خدمات التوظيف لضمان معرفتهم بأفضل الطرق لدعم عملائهم. </a:t>
            </a:r>
          </a:p>
          <a:p>
            <a:pPr marL="628650" lvl="1" indent="-171450" rtl="1">
              <a:buFont typeface="Arial" panose="020B0604020202020204" pitchFamily="34" charset="0"/>
              <a:buChar char="•"/>
            </a:pPr>
            <a:r>
              <a:rPr lang="ar" dirty="0"/>
              <a:t>نعقد معارض سنوية لمقدمي خدمات الرعاية النهارية وخدمات التوظيف، وذلك ليتسنى لهم مقابلة مديري الحالات ومشاركة المعلومات حول الخدمات التي يقدمونها. </a:t>
            </a:r>
          </a:p>
          <a:p>
            <a:pPr marL="628650" lvl="1" indent="-171450" rtl="1">
              <a:buFont typeface="Arial" panose="020B0604020202020204" pitchFamily="34" charset="0"/>
              <a:buChar char="•"/>
            </a:pPr>
            <a:r>
              <a:rPr lang="ar" dirty="0"/>
              <a:t>نعقد اتفاقيات الشراكة المحلية (LPA) في نطاق محيط عملنا، حيث نتواصل مع إدارة إعادة التأهيل (DOR) والمناطق التعليمية وشركاء المجتمع الآخرين لضمان الانتقال السلس من مرحلة التعليم بالمدرسة إلى سوق العمل. </a:t>
            </a:r>
          </a:p>
          <a:p>
            <a:pPr marL="628650" lvl="1" indent="-171450" rtl="1">
              <a:buFont typeface="Arial" panose="020B0604020202020204" pitchFamily="34" charset="0"/>
              <a:buChar char="•"/>
            </a:pPr>
            <a:r>
              <a:rPr lang="ar" dirty="0"/>
              <a:t>برنامج تعلم الاستقلالية من أجل التوظيف المستقبلي (LIFE Project) - التعاون مع كلية Sierra (Sierra College) لتحديد العوائق والتحديات وإنشاء مسار أكثر سلاسة من مرحلة الدراسة بالمدرسة إلى التعليم ثم التوظيف. قمة اتفاقيات الشراكة المحلية (LPA)</a:t>
            </a:r>
          </a:p>
          <a:p>
            <a:pPr marL="628650" lvl="1" indent="-171450" rtl="1">
              <a:buFont typeface="Arial" panose="020B0604020202020204" pitchFamily="34" charset="0"/>
              <a:buChar char="•"/>
            </a:pPr>
            <a:r>
              <a:rPr lang="ar" dirty="0"/>
              <a:t>التواصل مع مقدمي الخدمات لزيادة خدمات التوظيف التنافسي المتكامل (CIE)/خدمات برنامج التدريب مدفوع الأجر (PIP)/الخدمات النهارية المخصصة (TDS)- التوظيف التنافسي المتكامل (CIE)/برنامج التدريب مدفوع الأجر (PIP)-33، خدمات نهارية مخصصة (TDS) - حوالي 42</a:t>
            </a:r>
          </a:p>
          <a:p>
            <a:pPr marL="628650" lvl="1" indent="-171450" rtl="1">
              <a:buFont typeface="Arial" panose="020B0604020202020204" pitchFamily="34" charset="0"/>
              <a:buChar char="•"/>
            </a:pPr>
            <a:r>
              <a:rPr lang="ar" dirty="0"/>
              <a:t>شراكات مع غرفة التجارة لبناء المزيد من شراكات التوظيف- على سبيل المثال، MealPro </a:t>
            </a:r>
          </a:p>
          <a:p>
            <a:pPr marL="171450" indent="-171450" rtl="1">
              <a:buFont typeface="Arial" panose="020B0604020202020204" pitchFamily="34" charset="0"/>
              <a:buChar char="•"/>
            </a:pPr>
            <a:r>
              <a:rPr lang="ar" b="1" dirty="0"/>
              <a:t>مسارات مهنية مُنسقة (CCP)-</a:t>
            </a:r>
            <a:r>
              <a:rPr lang="ar" dirty="0"/>
              <a:t> خدمة جديدة مصممة لدعم العملاء في غضون عامين من التخرج من المدرسة أو في غضون 5 سنوات من ترك برنامج نشاط العمل (WAP) أو العمل بأجر أقل من الحد الأدنى للأجور. وهي خدمة ذات وقت محدود - لدعم التوظيف. </a:t>
            </a:r>
          </a:p>
          <a:p>
            <a:pPr marL="628650" lvl="1" indent="-171450" rtl="1">
              <a:buFont typeface="Arial" panose="020B0604020202020204" pitchFamily="34" charset="0"/>
              <a:buChar char="•"/>
            </a:pPr>
            <a:r>
              <a:rPr lang="ar" dirty="0"/>
              <a:t>تم التعاقد مع جهتين وهناك ست جهات نحن بصدد التعاقد معها </a:t>
            </a:r>
          </a:p>
          <a:p>
            <a:pPr marL="171450" lvl="0" indent="-171450" rtl="1">
              <a:buFont typeface="Arial" panose="020B0604020202020204" pitchFamily="34" charset="0"/>
              <a:buChar char="•"/>
            </a:pPr>
            <a:r>
              <a:rPr lang="ar" dirty="0"/>
              <a:t>في عام 2024، كان مركز ACRC أحد المركزين الإقليميين اللذين تلقيا تمويلاً إضافيًا لزيادة عدد خدمات التوظيف المتكامل التنافسي (CIE) أعلى من نسبة محددة (25%). وسيخصص التمويل لزيادة جهود التوعية</a:t>
            </a:r>
          </a:p>
          <a:p>
            <a:pPr marL="628650" lvl="1" indent="-171450">
              <a:buFont typeface="Arial" panose="020B0604020202020204" pitchFamily="34" charset="0"/>
              <a:buChar char="•"/>
            </a:pPr>
            <a:endParaRPr lang="ar"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ar"/>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a:prstGeom prst="rect">
            <a:avLst/>
          </a:prstGeo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97280" y="1845734"/>
            <a:ext cx="10058400" cy="4023360"/>
          </a:xfrm>
          <a:prstGeom prst="rect">
            <a:avLst/>
          </a:prstGeo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a:prstGeom prst="rect">
            <a:avLst/>
          </a:prstGeo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a:prstGeom prst="rect">
            <a:avLst/>
          </a:prstGeo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a:cxnSpLocks/>
          </p:cNvCxnSpPr>
          <p:nvPr userDrawn="1"/>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a:prstGeom prst="rect">
            <a:avLst/>
          </a:prstGeo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a:prstGeom prst="rect">
            <a:avLst/>
          </a:prstGeo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10/21/2024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8152784"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120780"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609968"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65512" y="731520"/>
            <a:ext cx="6492240" cy="5257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16410" y="2926080"/>
            <a:ext cx="3200400" cy="3379124"/>
          </a:xfrm>
          <a:prstGeom prst="rect">
            <a:avLst/>
          </a:prstGeo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10/21/2024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prstGeom prst="rect">
            <a:avLst/>
          </a:prstGeo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a:prstGeom prst="rect">
            <a:avLst/>
          </a:prstGeo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10/21/2024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https://www.altaregional.org/transparency/contracts/performance" TargetMode="External"/><Relationship Id="rId10" Type="http://schemas.openxmlformats.org/officeDocument/2006/relationships/image" Target="../media/image8.png"/><Relationship Id="rId4" Type="http://schemas.openxmlformats.org/officeDocument/2006/relationships/hyperlink" Target="https://www.dds.ca.gov/transparency/monitoring-reports/regional-centers-annual-performance-and-performance-contract-year-end-reports/"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33" name="Picture 32">
            <a:extLst>
              <a:ext uri="{FF2B5EF4-FFF2-40B4-BE49-F238E27FC236}">
                <a16:creationId xmlns:a16="http://schemas.microsoft.com/office/drawing/2014/main" id="{7DF73762-0EAD-41D5-9CC6-FF2DD06C6966}"/>
              </a:ext>
            </a:extLst>
          </p:cNvPr>
          <p:cNvPicPr>
            <a:picLocks noChangeAspect="1"/>
          </p:cNvPicPr>
          <p:nvPr/>
        </p:nvPicPr>
        <p:blipFill>
          <a:blip r:embed="rId3"/>
          <a:stretch>
            <a:fillRect/>
          </a:stretch>
        </p:blipFill>
        <p:spPr>
          <a:xfrm flipH="1">
            <a:off x="0" y="0"/>
            <a:ext cx="12192000" cy="6857999"/>
          </a:xfrm>
          <a:prstGeom prst="rect">
            <a:avLst/>
          </a:prstGeom>
        </p:spPr>
      </p:pic>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694481" y="639097"/>
            <a:ext cx="3274761" cy="3686015"/>
          </a:xfrm>
        </p:spPr>
        <p:txBody>
          <a:bodyPr vert="horz" lIns="91440" tIns="45720" rIns="91440" bIns="45720" rtlCol="0">
            <a:normAutofit fontScale="90000"/>
          </a:bodyPr>
          <a:lstStyle/>
          <a:p>
            <a:pPr algn="r" rtl="1"/>
            <a:br>
              <a:rPr lang="en-US" sz="3100" b="1" kern="1200" dirty="0">
                <a:latin typeface="+mj-lt"/>
                <a:ea typeface="+mj-ea"/>
                <a:cs typeface="+mj-cs"/>
              </a:rPr>
            </a:br>
            <a:r>
              <a:rPr lang="ar" sz="3100" b="1" kern="1200" dirty="0">
                <a:latin typeface="+mj-lt"/>
                <a:ea typeface="+mj-ea"/>
                <a:cs typeface="+mj-cs"/>
              </a:rPr>
              <a:t>Alta California Regional Center (مركز ألتا كاليفورنيا الإقليمي )
</a:t>
            </a:r>
            <a:r>
              <a:rPr lang="ar" sz="3100" b="1" kern="1200" dirty="0">
                <a:effectLst/>
                <a:latin typeface="+mj-lt"/>
                <a:ea typeface="+mj-ea"/>
                <a:cs typeface="+mj-cs"/>
              </a:rPr>
              <a:t>عرض تقديمي لعقد تقييم الأداء
عن السنوات المالية </a:t>
            </a:r>
            <a:br>
              <a:rPr lang="en-US" sz="3100" b="1" kern="1200" dirty="0">
                <a:effectLst/>
                <a:latin typeface="+mj-lt"/>
                <a:ea typeface="+mj-ea"/>
                <a:cs typeface="+mj-cs"/>
              </a:rPr>
            </a:br>
            <a:r>
              <a:rPr lang="ar" sz="3100" b="1" kern="1200" dirty="0">
                <a:effectLst/>
                <a:latin typeface="+mj-lt"/>
                <a:ea typeface="+mj-ea"/>
                <a:cs typeface="+mj-cs"/>
              </a:rPr>
              <a:t>"2022-2024"
</a:t>
            </a:r>
            <a:endParaRPr lang="ar" sz="3100" kern="1200" dirty="0">
              <a:latin typeface="+mj-lt"/>
              <a:ea typeface="+mj-ea"/>
              <a:cs typeface="+mj-cs"/>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35374" y="640081"/>
            <a:ext cx="6089345" cy="5054156"/>
          </a:xfrm>
          <a:prstGeom prst="rect">
            <a:avLst/>
          </a:prstGeom>
        </p:spPr>
      </p:pic>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pPr algn="r" rtl="1"/>
            <a:r>
              <a:rPr lang="ar" dirty="0"/>
              <a:t>هل لديك أي أسئلة؟</a:t>
            </a:r>
          </a:p>
        </p:txBody>
      </p:sp>
      <p:sp>
        <p:nvSpPr>
          <p:cNvPr id="9" name="TextBox 8">
            <a:extLst>
              <a:ext uri="{FF2B5EF4-FFF2-40B4-BE49-F238E27FC236}">
                <a16:creationId xmlns:a16="http://schemas.microsoft.com/office/drawing/2014/main" id="{307E184F-CDD6-4AF8-4E32-DB842214AECD}"/>
              </a:ext>
            </a:extLst>
          </p:cNvPr>
          <p:cNvSpPr txBox="1"/>
          <p:nvPr/>
        </p:nvSpPr>
        <p:spPr>
          <a:xfrm>
            <a:off x="7132320" y="2136338"/>
            <a:ext cx="4144191" cy="1292662"/>
          </a:xfrm>
          <a:prstGeom prst="rect">
            <a:avLst/>
          </a:prstGeom>
          <a:noFill/>
        </p:spPr>
        <p:txBody>
          <a:bodyPr wrap="square" rtlCol="0">
            <a:spAutoFit/>
          </a:bodyPr>
          <a:lstStyle/>
          <a:p>
            <a:pPr algn="r" rtl="1"/>
            <a:r>
              <a:rPr lang="ar" sz="2400" dirty="0"/>
              <a:t>Jennifer Bloom</a:t>
            </a:r>
          </a:p>
          <a:p>
            <a:pPr algn="r" rtl="1"/>
            <a:r>
              <a:rPr lang="ar" dirty="0"/>
              <a:t>عضو مجلس إدارة خدمات العملاء</a:t>
            </a:r>
          </a:p>
          <a:p>
            <a:pPr algn="r"/>
            <a:r>
              <a:rPr lang="ar" dirty="0"/>
              <a:t>(916)</a:t>
            </a:r>
            <a:r>
              <a:rPr lang="en-US" dirty="0"/>
              <a:t> </a:t>
            </a:r>
            <a:r>
              <a:rPr lang="en-US" dirty="0">
                <a:latin typeface="Arial" panose="020B0604020202020204" pitchFamily="34" charset="0"/>
                <a:cs typeface="Arial" panose="020B0604020202020204" pitchFamily="34" charset="0"/>
              </a:rPr>
              <a:t>987-6572</a:t>
            </a:r>
            <a:endParaRPr lang="ar" dirty="0">
              <a:latin typeface="Arial" panose="020B0604020202020204" pitchFamily="34" charset="0"/>
              <a:cs typeface="Arial" panose="020B0604020202020204" pitchFamily="34" charset="0"/>
            </a:endParaRPr>
          </a:p>
          <a:p>
            <a:pPr algn="r" rtl="1"/>
            <a:r>
              <a:rPr lang="ar" dirty="0"/>
              <a:t>jbloom@altaregional.or</a:t>
            </a:r>
          </a:p>
        </p:txBody>
      </p:sp>
      <p:sp>
        <p:nvSpPr>
          <p:cNvPr id="11" name="TextBox 10">
            <a:extLst>
              <a:ext uri="{FF2B5EF4-FFF2-40B4-BE49-F238E27FC236}">
                <a16:creationId xmlns:a16="http://schemas.microsoft.com/office/drawing/2014/main" id="{BC12EF54-FC6A-BF17-0742-082B6F9E31A3}"/>
              </a:ext>
            </a:extLst>
          </p:cNvPr>
          <p:cNvSpPr txBox="1"/>
          <p:nvPr/>
        </p:nvSpPr>
        <p:spPr>
          <a:xfrm>
            <a:off x="7875271" y="3827979"/>
            <a:ext cx="3401240" cy="1569660"/>
          </a:xfrm>
          <a:prstGeom prst="rect">
            <a:avLst/>
          </a:prstGeom>
          <a:noFill/>
        </p:spPr>
        <p:txBody>
          <a:bodyPr wrap="square">
            <a:spAutoFit/>
          </a:bodyPr>
          <a:lstStyle/>
          <a:p>
            <a:pPr algn="r" rtl="1"/>
            <a:r>
              <a:rPr lang="ar" sz="2400" dirty="0"/>
              <a:t>Dana Muccular</a:t>
            </a:r>
          </a:p>
          <a:p>
            <a:pPr algn="r" rtl="1"/>
            <a:r>
              <a:rPr lang="ar" dirty="0"/>
              <a:t>مديرة خدمات العملاء، وحدة تنسيق</a:t>
            </a:r>
          </a:p>
          <a:p>
            <a:pPr algn="r" rtl="1"/>
            <a:r>
              <a:rPr lang="ar" dirty="0"/>
              <a:t>الخدمات المعززة</a:t>
            </a:r>
          </a:p>
          <a:p>
            <a:pPr algn="r"/>
            <a:r>
              <a:rPr lang="ar" dirty="0"/>
              <a:t>(916)</a:t>
            </a:r>
            <a:r>
              <a:rPr lang="en-US" dirty="0"/>
              <a:t> </a:t>
            </a:r>
            <a:r>
              <a:rPr lang="en-US" dirty="0">
                <a:latin typeface="Arial" panose="020B0604020202020204" pitchFamily="34" charset="0"/>
                <a:cs typeface="Arial" panose="020B0604020202020204" pitchFamily="34" charset="0"/>
              </a:rPr>
              <a:t>987-6667</a:t>
            </a:r>
            <a:endParaRPr lang="ar" dirty="0"/>
          </a:p>
          <a:p>
            <a:pPr algn="r" rtl="1"/>
            <a:r>
              <a:rPr lang="ar" dirty="0"/>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2798990" y="2136338"/>
            <a:ext cx="3035480" cy="1292662"/>
          </a:xfrm>
          <a:prstGeom prst="rect">
            <a:avLst/>
          </a:prstGeom>
          <a:noFill/>
        </p:spPr>
        <p:txBody>
          <a:bodyPr wrap="square">
            <a:spAutoFit/>
          </a:bodyPr>
          <a:lstStyle/>
          <a:p>
            <a:pPr algn="r" rtl="1"/>
            <a:r>
              <a:rPr lang="ar" sz="2400" dirty="0"/>
              <a:t>Mechelle Johnson</a:t>
            </a:r>
          </a:p>
          <a:p>
            <a:pPr algn="r" rtl="1"/>
            <a:r>
              <a:rPr lang="ar" dirty="0"/>
              <a:t>عضو مجلس إدارة خدمات العملاء</a:t>
            </a:r>
          </a:p>
          <a:p>
            <a:pPr algn="r"/>
            <a:r>
              <a:rPr lang="ar" dirty="0"/>
              <a:t>(916)</a:t>
            </a:r>
            <a:r>
              <a:rPr lang="en-US" dirty="0"/>
              <a:t> </a:t>
            </a:r>
            <a:r>
              <a:rPr lang="en-US" dirty="0">
                <a:latin typeface="Arial" panose="020B0604020202020204" pitchFamily="34" charset="0"/>
                <a:cs typeface="Arial" panose="020B0604020202020204" pitchFamily="34" charset="0"/>
              </a:rPr>
              <a:t>978-6653</a:t>
            </a:r>
            <a:endParaRPr lang="ar" dirty="0">
              <a:latin typeface="Arial" panose="020B0604020202020204" pitchFamily="34" charset="0"/>
              <a:cs typeface="Arial" panose="020B0604020202020204" pitchFamily="34" charset="0"/>
            </a:endParaRPr>
          </a:p>
          <a:p>
            <a:pPr algn="r" rtl="1"/>
            <a:r>
              <a:rPr lang="ar" dirty="0"/>
              <a:t>mjohnson@altaregional.org</a:t>
            </a:r>
          </a:p>
        </p:txBody>
      </p:sp>
      <p:sp>
        <p:nvSpPr>
          <p:cNvPr id="15" name="TextBox 14">
            <a:extLst>
              <a:ext uri="{FF2B5EF4-FFF2-40B4-BE49-F238E27FC236}">
                <a16:creationId xmlns:a16="http://schemas.microsoft.com/office/drawing/2014/main" id="{5A386589-5905-75FC-8A77-7DA0D23E9EDB}"/>
              </a:ext>
            </a:extLst>
          </p:cNvPr>
          <p:cNvSpPr txBox="1"/>
          <p:nvPr/>
        </p:nvSpPr>
        <p:spPr>
          <a:xfrm>
            <a:off x="2798990" y="4104977"/>
            <a:ext cx="3035480" cy="1292662"/>
          </a:xfrm>
          <a:prstGeom prst="rect">
            <a:avLst/>
          </a:prstGeom>
          <a:noFill/>
        </p:spPr>
        <p:txBody>
          <a:bodyPr wrap="square">
            <a:spAutoFit/>
          </a:bodyPr>
          <a:lstStyle/>
          <a:p>
            <a:pPr algn="r" rtl="1"/>
            <a:r>
              <a:rPr lang="ar" sz="2400" dirty="0"/>
              <a:t>Carly Moorman</a:t>
            </a:r>
          </a:p>
          <a:p>
            <a:pPr algn="r" rtl="1"/>
            <a:r>
              <a:rPr lang="ar" dirty="0"/>
              <a:t>أخصائية توظيف العملاء</a:t>
            </a:r>
            <a:endParaRPr lang="en-US" dirty="0"/>
          </a:p>
          <a:p>
            <a:pPr algn="r"/>
            <a:r>
              <a:rPr lang="ar" dirty="0"/>
              <a:t>(916)</a:t>
            </a:r>
            <a:r>
              <a:rPr lang="en-US" dirty="0"/>
              <a:t> </a:t>
            </a:r>
            <a:r>
              <a:rPr lang="ar" dirty="0"/>
              <a:t>290</a:t>
            </a:r>
            <a:r>
              <a:rPr lang="en-US" dirty="0">
                <a:latin typeface="Arial" panose="020B0604020202020204" pitchFamily="34" charset="0"/>
                <a:cs typeface="Arial" panose="020B0604020202020204" pitchFamily="34" charset="0"/>
              </a:rPr>
              <a:t>-4183</a:t>
            </a:r>
            <a:endParaRPr lang="ar" dirty="0">
              <a:latin typeface="Arial" panose="020B0604020202020204" pitchFamily="34" charset="0"/>
              <a:cs typeface="Arial" panose="020B0604020202020204" pitchFamily="34" charset="0"/>
            </a:endParaRPr>
          </a:p>
          <a:p>
            <a:pPr algn="r" rtl="1"/>
            <a:r>
              <a:rPr lang="ar" dirty="0"/>
              <a:t>cmoorman@altaregional.org</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EA1E78CC-14AE-47AE-BBE7-C093014D2E88}"/>
              </a:ext>
            </a:extLst>
          </p:cNvPr>
          <p:cNvPicPr>
            <a:picLocks noChangeAspect="1"/>
          </p:cNvPicPr>
          <p:nvPr/>
        </p:nvPicPr>
        <p:blipFill>
          <a:blip r:embed="rId3"/>
          <a:stretch>
            <a:fillRect/>
          </a:stretch>
        </p:blipFill>
        <p:spPr>
          <a:xfrm flipH="1">
            <a:off x="0" y="0"/>
            <a:ext cx="12192000" cy="6857999"/>
          </a:xfrm>
          <a:prstGeom prst="rect">
            <a:avLst/>
          </a:prstGeom>
        </p:spPr>
      </p:pic>
      <p:sp>
        <p:nvSpPr>
          <p:cNvPr id="3" name="TextBox 2">
            <a:extLst>
              <a:ext uri="{FF2B5EF4-FFF2-40B4-BE49-F238E27FC236}">
                <a16:creationId xmlns:a16="http://schemas.microsoft.com/office/drawing/2014/main" id="{881A5285-5049-1CAA-E16A-739242A683B6}"/>
              </a:ext>
            </a:extLst>
          </p:cNvPr>
          <p:cNvSpPr txBox="1"/>
          <p:nvPr/>
        </p:nvSpPr>
        <p:spPr>
          <a:xfrm>
            <a:off x="4723991" y="484632"/>
            <a:ext cx="7257142" cy="6039260"/>
          </a:xfrm>
          <a:prstGeom prst="rect">
            <a:avLst/>
          </a:prstGeom>
        </p:spPr>
        <p:txBody>
          <a:bodyPr vert="horz" lIns="0" tIns="45720" rIns="0" bIns="45720" rtlCol="0">
            <a:normAutofit/>
          </a:bodyPr>
          <a:lstStyle/>
          <a:p>
            <a:pPr marL="0" indent="0" algn="r" defTabSz="914400" rtl="1">
              <a:lnSpc>
                <a:spcPct val="90000"/>
              </a:lnSpc>
              <a:buClr>
                <a:schemeClr val="accent1"/>
              </a:buClr>
              <a:buFont typeface="Calibri" panose="020F0502020204030204" pitchFamily="34" charset="0"/>
              <a:buNone/>
            </a:pPr>
            <a:r>
              <a:rPr lang="ar" sz="3200" dirty="0">
                <a:solidFill>
                  <a:srgbClr val="FFFFFF"/>
                </a:solidFill>
                <a:effectLst/>
              </a:rPr>
              <a:t>يُصدر (Alta California Regional Center (ACRC))، على أساس سنوي، عقدًا لتقييم الأداء يقدم بيانات ومقاييس حول موضوعات تشمل أماكن إقامة عملائنا، ومدى امتثال مركز ACRC لمعايير إدارة الخدمات التنموية (Department of Developmental Services (DDS))، ومدى نجاح المركز في توظيف المستخدمين، وكذلك مدى نجاحه في تعزيز الوصول إلى الخدمات وتحقيق المساواة.</a:t>
            </a:r>
          </a:p>
          <a:p>
            <a:pPr marL="0" indent="0" algn="r" defTabSz="914400">
              <a:lnSpc>
                <a:spcPct val="90000"/>
              </a:lnSpc>
              <a:buClr>
                <a:schemeClr val="accent1"/>
              </a:buClr>
              <a:buFont typeface="Calibri" panose="020F0502020204030204" pitchFamily="34" charset="0"/>
              <a:buNone/>
            </a:pPr>
            <a:endParaRPr lang="ar" dirty="0">
              <a:solidFill>
                <a:srgbClr val="FFFFFF"/>
              </a:solidFill>
            </a:endParaRPr>
          </a:p>
          <a:p>
            <a:pPr marL="0" indent="0" algn="r" defTabSz="914400">
              <a:lnSpc>
                <a:spcPct val="90000"/>
              </a:lnSpc>
              <a:buClr>
                <a:schemeClr val="accent1"/>
              </a:buClr>
              <a:buFont typeface="Calibri" panose="020F0502020204030204" pitchFamily="34" charset="0"/>
              <a:buNone/>
            </a:pPr>
            <a:endParaRPr lang="ar" dirty="0">
              <a:solidFill>
                <a:srgbClr val="FFFFFF"/>
              </a:solidFill>
            </a:endParaRPr>
          </a:p>
          <a:p>
            <a:pPr marL="0" marR="0" algn="r" defTabSz="914400" rtl="1">
              <a:lnSpc>
                <a:spcPct val="90000"/>
              </a:lnSpc>
              <a:spcBef>
                <a:spcPts val="0"/>
              </a:spcBef>
              <a:spcAft>
                <a:spcPts val="800"/>
              </a:spcAft>
              <a:buClr>
                <a:schemeClr val="accent1"/>
              </a:buClr>
              <a:buFont typeface="Calibri" panose="020F0502020204030204" pitchFamily="34" charset="0"/>
            </a:pPr>
            <a:r>
              <a:rPr lang="ar" sz="3000" u="sng" dirty="0">
                <a:effectLst/>
                <a:hlinkClick r:id="rId4">
                  <a:extLst>
                    <a:ext uri="{A12FA001-AC4F-418D-AE19-62706E023703}">
                      <ahyp:hlinkClr xmlns:ahyp="http://schemas.microsoft.com/office/drawing/2018/hyperlinkcolor" val="tx"/>
                    </a:ext>
                  </a:extLst>
                </a:hlinkClick>
              </a:rPr>
              <a:t>تقارير عقود تقييم أداء المركز الإقليمي: إدارة الخدمات التنموية في كاليفورنيا</a:t>
            </a:r>
            <a:endParaRPr lang="ar" sz="3000" dirty="0">
              <a:effectLst/>
            </a:endParaRPr>
          </a:p>
          <a:p>
            <a:pPr marL="0" marR="0" algn="r" defTabSz="914400" rtl="1">
              <a:lnSpc>
                <a:spcPct val="90000"/>
              </a:lnSpc>
              <a:spcBef>
                <a:spcPts val="0"/>
              </a:spcBef>
              <a:spcAft>
                <a:spcPts val="800"/>
              </a:spcAft>
              <a:buClr>
                <a:schemeClr val="accent1"/>
              </a:buClr>
              <a:buFont typeface="Calibri" panose="020F0502020204030204" pitchFamily="34" charset="0"/>
            </a:pPr>
            <a:r>
              <a:rPr lang="ar" sz="3000" u="sng" dirty="0">
                <a:effectLst/>
                <a:hlinkClick r:id="rId5">
                  <a:extLst>
                    <a:ext uri="{A12FA001-AC4F-418D-AE19-62706E023703}">
                      <ahyp:hlinkClr xmlns:ahyp="http://schemas.microsoft.com/office/drawing/2018/hyperlinkcolor" val="tx"/>
                    </a:ext>
                  </a:extLst>
                </a:hlinkClick>
              </a:rPr>
              <a:t>تقارير عقود تقييم الأداء والتقارير الختامية - Alta California Regional Center (altaregional.org)</a:t>
            </a:r>
            <a:endParaRPr lang="ar" sz="3000" dirty="0">
              <a:effectLst/>
            </a:endParaRPr>
          </a:p>
          <a:p>
            <a:pPr marL="0" indent="0" algn="r" defTabSz="914400">
              <a:lnSpc>
                <a:spcPct val="90000"/>
              </a:lnSpc>
              <a:buClr>
                <a:schemeClr val="accent1"/>
              </a:buClr>
              <a:buFont typeface="Calibri" panose="020F0502020204030204" pitchFamily="34" charset="0"/>
              <a:buNone/>
            </a:pPr>
            <a:endParaRPr lang="ar" dirty="0">
              <a:solidFill>
                <a:srgbClr val="FFFFFF"/>
              </a:solidFill>
              <a:effectLst/>
            </a:endParaRPr>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35886" y="2554787"/>
            <a:ext cx="1748422" cy="1748422"/>
          </a:xfrm>
          <a:prstGeom prst="rect">
            <a:avLst/>
          </a:prstGeom>
        </p:spPr>
      </p:pic>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35885" y="4624943"/>
            <a:ext cx="1748424" cy="1748424"/>
          </a:xfrm>
          <a:prstGeom prst="rect">
            <a:avLst/>
          </a:prstGeom>
        </p:spPr>
      </p:pic>
      <p:sp>
        <p:nvSpPr>
          <p:cNvPr id="40" name="Rectangle 39">
            <a:extLst>
              <a:ext uri="{FF2B5EF4-FFF2-40B4-BE49-F238E27FC236}">
                <a16:creationId xmlns:a16="http://schemas.microsoft.com/office/drawing/2014/main" id="{9263A9AB-CFF0-493C-A9F5-BD8B25F51278}"/>
              </a:ext>
            </a:extLst>
          </p:cNvPr>
          <p:cNvSpPr/>
          <p:nvPr/>
        </p:nvSpPr>
        <p:spPr>
          <a:xfrm>
            <a:off x="924560" y="1635760"/>
            <a:ext cx="3649524" cy="254000"/>
          </a:xfrm>
          <a:prstGeom prst="rect">
            <a:avLst/>
          </a:prstGeom>
          <a:solidFill>
            <a:srgbClr val="D1D9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35886" y="484631"/>
            <a:ext cx="1748422" cy="1748422"/>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extLst>
              <p:ext uri="{D42A27DB-BD31-4B8C-83A1-F6EECF244321}">
                <p14:modId xmlns:p14="http://schemas.microsoft.com/office/powerpoint/2010/main" val="59274056"/>
              </p:ext>
            </p:extLst>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43529"/>
            <a:ext cx="11295529" cy="1200329"/>
          </a:xfrm>
          <a:prstGeom prst="rect">
            <a:avLst/>
          </a:prstGeom>
          <a:noFill/>
        </p:spPr>
        <p:txBody>
          <a:bodyPr wrap="square">
            <a:spAutoFit/>
          </a:bodyPr>
          <a:lstStyle/>
          <a:p>
            <a:pPr algn="r" rtl="1"/>
            <a:r>
              <a:rPr lang="ar" sz="2400" dirty="0">
                <a:solidFill>
                  <a:schemeClr val="tx1">
                    <a:lumMod val="85000"/>
                    <a:lumOff val="15000"/>
                  </a:schemeClr>
                </a:solidFill>
                <a:effectLst/>
              </a:rPr>
              <a:t>دعونا نلقي نظرة على من نقدم لهم الخدمات، حيث تقدم هذه الرسوم البيانية معلومات حول عملاء مركز ACRC وأماكن إقامتهم.  
</a:t>
            </a:r>
            <a:endParaRPr lang="ar" dirty="0"/>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6" y="4951015"/>
            <a:ext cx="11754302" cy="2092362"/>
          </a:xfrm>
        </p:spPr>
        <p:txBody>
          <a:bodyPr vert="horz" lIns="91440" tIns="45720" rIns="91440" bIns="45720" rtlCol="0" anchor="b">
            <a:noAutofit/>
          </a:bodyPr>
          <a:lstStyle/>
          <a:p>
            <a:pPr marL="0" marR="0" algn="r" rtl="1">
              <a:spcAft>
                <a:spcPts val="800"/>
              </a:spcAft>
            </a:pPr>
            <a:r>
              <a:rPr lang="ar" sz="2000" dirty="0">
                <a:solidFill>
                  <a:srgbClr val="FFFFFF"/>
                </a:solidFill>
                <a:effectLst/>
              </a:rPr>
              <a:t>يُظهر هذا الجدول خمس مجالات ترغب إدارة الخدمات التنموية (DDS) في أن يستمر كل مركز إقليمي في تحسينها.
يوضح العمود الأول كيف كان أداء مركز ACRC في آخر فترة مشمولة بالتقرير، بينما يوضح العمود الثاني أداء المركز في نهاية السنة المالية 2024.
لمعرفة كيفية مقارنة أداء مركز ACRC بأداء المراكز الإقليمية الأخرى في الولاية، يمكنكم مقارنة الأرقام مع المتوسطات على مستوى الولاية </a:t>
            </a:r>
            <a:br>
              <a:rPr lang="en-US" sz="2000" dirty="0">
                <a:solidFill>
                  <a:srgbClr val="FFFFFF"/>
                </a:solidFill>
                <a:effectLst/>
              </a:rPr>
            </a:br>
            <a:r>
              <a:rPr lang="ar" sz="2000" dirty="0">
                <a:solidFill>
                  <a:srgbClr val="FFFFFF"/>
                </a:solidFill>
                <a:effectLst/>
              </a:rPr>
              <a:t>(في الأعمدة المظللة).
</a:t>
            </a:r>
            <a:endParaRPr lang="ar" sz="1600" dirty="0">
              <a:solidFill>
                <a:srgbClr val="FFFFFF"/>
              </a:solidFill>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272102" y="4214165"/>
            <a:ext cx="11196278" cy="1662951"/>
          </a:xfrm>
        </p:spPr>
        <p:txBody>
          <a:bodyPr vert="horz" lIns="91440" tIns="45720" rIns="91440" bIns="45720" rtlCol="0" anchor="b">
            <a:normAutofit/>
          </a:bodyPr>
          <a:lstStyle/>
          <a:p>
            <a:pPr marL="0" marR="0" algn="r" rtl="1">
              <a:spcAft>
                <a:spcPts val="0"/>
              </a:spcAft>
            </a:pPr>
            <a:r>
              <a:rPr lang="ar" sz="2400" dirty="0">
                <a:solidFill>
                  <a:schemeClr val="tx1">
                    <a:lumMod val="85000"/>
                    <a:lumOff val="15000"/>
                  </a:schemeClr>
                </a:solidFill>
                <a:effectLst/>
              </a:rPr>
              <a:t>عند مراجعة توزيع النسب المئوية، ستلاحظ أنه لا توجد زيادة أو نقصان كبير في البيانات الممثلة.  وعلى الرغم من عدم وجود زيادة أو نقصان كبيرين، إلا أن مركز ACRC يدعم باستمرار جهودنا في الحد من التفاوتات، وزيادة إمكانية الوصول، وتحسين تحقيق المساواة من خلال التوعية المستهدفة
</a:t>
            </a:r>
            <a:r>
              <a:rPr lang="ar" sz="2400" i="1" dirty="0">
                <a:solidFill>
                  <a:schemeClr val="tx1">
                    <a:lumMod val="85000"/>
                    <a:lumOff val="15000"/>
                  </a:schemeClr>
                </a:solidFill>
                <a:effectLst/>
              </a:rPr>
              <a:t> </a:t>
            </a:r>
            <a:endParaRPr lang="ar" sz="1400" dirty="0">
              <a:solidFill>
                <a:schemeClr val="tx1">
                  <a:lumMod val="85000"/>
                  <a:lumOff val="15000"/>
                </a:schemeClr>
              </a:solidFill>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5" name="TextBox 4">
            <a:extLst>
              <a:ext uri="{FF2B5EF4-FFF2-40B4-BE49-F238E27FC236}">
                <a16:creationId xmlns:a16="http://schemas.microsoft.com/office/drawing/2014/main" id="{B049BDD7-3357-5919-5228-843412AEA83D}"/>
              </a:ext>
            </a:extLst>
          </p:cNvPr>
          <p:cNvSpPr txBox="1"/>
          <p:nvPr/>
        </p:nvSpPr>
        <p:spPr>
          <a:xfrm>
            <a:off x="1551210" y="38872"/>
            <a:ext cx="10500470" cy="369332"/>
          </a:xfrm>
          <a:prstGeom prst="rect">
            <a:avLst/>
          </a:prstGeom>
          <a:noFill/>
        </p:spPr>
        <p:txBody>
          <a:bodyPr wrap="square">
            <a:spAutoFit/>
          </a:bodyPr>
          <a:lstStyle/>
          <a:p>
            <a:pPr marL="0" marR="0" algn="r" rtl="1">
              <a:spcBef>
                <a:spcPts val="0"/>
              </a:spcBef>
              <a:spcAft>
                <a:spcPts val="0"/>
              </a:spcAft>
            </a:pPr>
            <a:r>
              <a:rPr lang="ar" sz="1800" i="1" spc="-5" dirty="0">
                <a:effectLst/>
                <a:latin typeface="Arial" panose="020B0604020202020204" pitchFamily="34" charset="0"/>
                <a:ea typeface="Arial" panose="020B0604020202020204" pitchFamily="34" charset="0"/>
              </a:rPr>
              <a:t>نسبة </a:t>
            </a:r>
            <a:r>
              <a:rPr lang="ar" sz="1800" i="1" spc="-10" dirty="0">
                <a:effectLst/>
                <a:latin typeface="Arial" panose="020B0604020202020204" pitchFamily="34" charset="0"/>
                <a:ea typeface="Arial" panose="020B0604020202020204" pitchFamily="34" charset="0"/>
              </a:rPr>
              <a:t> </a:t>
            </a:r>
            <a:r>
              <a:rPr lang="ar" sz="1800" i="1" spc="10" dirty="0">
                <a:effectLst/>
                <a:latin typeface="Arial" panose="020B0604020202020204" pitchFamily="34" charset="0"/>
                <a:ea typeface="Arial" panose="020B0604020202020204" pitchFamily="34" charset="0"/>
              </a:rPr>
              <a:t> </a:t>
            </a:r>
            <a:r>
              <a:rPr lang="ar" sz="1800" i="1" spc="-5" dirty="0">
                <a:effectLst/>
                <a:latin typeface="Arial" panose="020B0604020202020204" pitchFamily="34" charset="0"/>
                <a:ea typeface="Arial" panose="020B0604020202020204" pitchFamily="34" charset="0"/>
              </a:rPr>
              <a:t>إجمالي</a:t>
            </a:r>
            <a:r>
              <a:rPr lang="ar" sz="1800" i="1" dirty="0">
                <a:effectLst/>
                <a:latin typeface="Arial" panose="020B0604020202020204" pitchFamily="34" charset="0"/>
                <a:ea typeface="Arial" panose="020B0604020202020204" pitchFamily="34" charset="0"/>
              </a:rPr>
              <a:t> </a:t>
            </a:r>
            <a:r>
              <a:rPr lang="ar" sz="1800" i="1" spc="-5" dirty="0">
                <a:effectLst/>
                <a:latin typeface="Arial" panose="020B0604020202020204" pitchFamily="34" charset="0"/>
                <a:ea typeface="Arial" panose="020B0604020202020204" pitchFamily="34" charset="0"/>
              </a:rPr>
              <a:t>نفقات</a:t>
            </a:r>
            <a:r>
              <a:rPr lang="ar" sz="1800" i="1" dirty="0">
                <a:effectLst/>
                <a:latin typeface="Arial" panose="020B0604020202020204" pitchFamily="34" charset="0"/>
                <a:ea typeface="Arial" panose="020B0604020202020204" pitchFamily="34" charset="0"/>
              </a:rPr>
              <a:t> </a:t>
            </a:r>
            <a:r>
              <a:rPr lang="ar" sz="1800" i="1" spc="-5" dirty="0">
                <a:effectLst/>
                <a:latin typeface="Arial" panose="020B0604020202020204" pitchFamily="34" charset="0"/>
                <a:ea typeface="Arial" panose="020B0604020202020204" pitchFamily="34" charset="0"/>
              </a:rPr>
              <a:t>شراء</a:t>
            </a:r>
            <a:r>
              <a:rPr lang="ar" sz="1800" i="1" dirty="0">
                <a:effectLst/>
                <a:latin typeface="Arial" panose="020B0604020202020204" pitchFamily="34" charset="0"/>
                <a:ea typeface="Arial" panose="020B0604020202020204" pitchFamily="34" charset="0"/>
              </a:rPr>
              <a:t> </a:t>
            </a:r>
            <a:r>
              <a:rPr lang="ar" sz="1800" i="1" spc="-10" dirty="0">
                <a:effectLst/>
                <a:latin typeface="Arial" panose="020B0604020202020204" pitchFamily="34" charset="0"/>
                <a:ea typeface="Arial" panose="020B0604020202020204" pitchFamily="34" charset="0"/>
              </a:rPr>
              <a:t> </a:t>
            </a:r>
            <a:r>
              <a:rPr lang="ar" sz="1800" i="1" spc="-5" dirty="0">
                <a:effectLst/>
                <a:latin typeface="Arial" panose="020B0604020202020204" pitchFamily="34" charset="0"/>
                <a:ea typeface="Arial" panose="020B0604020202020204" pitchFamily="34" charset="0"/>
              </a:rPr>
              <a:t> الخدمات السنوية</a:t>
            </a:r>
            <a:r>
              <a:rPr lang="ar" sz="1800" i="1" spc="135" dirty="0">
                <a:effectLst/>
                <a:latin typeface="Arial" panose="020B0604020202020204" pitchFamily="34" charset="0"/>
                <a:ea typeface="Arial" panose="020B0604020202020204" pitchFamily="34" charset="0"/>
              </a:rPr>
              <a:t> </a:t>
            </a:r>
            <a:r>
              <a:rPr lang="ar" sz="1800" i="1" spc="-5" dirty="0">
                <a:effectLst/>
                <a:latin typeface="Arial" panose="020B0604020202020204" pitchFamily="34" charset="0"/>
                <a:ea typeface="Arial" panose="020B0604020202020204" pitchFamily="34" charset="0"/>
              </a:rPr>
              <a:t>حسب</a:t>
            </a:r>
            <a:r>
              <a:rPr lang="ar" sz="1800" i="1" spc="5" dirty="0">
                <a:effectLst/>
                <a:latin typeface="Arial" panose="020B0604020202020204" pitchFamily="34" charset="0"/>
                <a:ea typeface="Arial" panose="020B0604020202020204" pitchFamily="34" charset="0"/>
              </a:rPr>
              <a:t> </a:t>
            </a:r>
            <a:r>
              <a:rPr lang="ar" sz="1800" i="1" spc="-5" dirty="0">
                <a:effectLst/>
                <a:latin typeface="Arial" panose="020B0604020202020204" pitchFamily="34" charset="0"/>
                <a:ea typeface="Arial" panose="020B0604020202020204" pitchFamily="34" charset="0"/>
              </a:rPr>
              <a:t>عرق</a:t>
            </a:r>
            <a:r>
              <a:rPr lang="ar" sz="1800" i="1" spc="-10" dirty="0">
                <a:effectLst/>
                <a:latin typeface="Arial" panose="020B0604020202020204" pitchFamily="34" charset="0"/>
                <a:ea typeface="Arial" panose="020B0604020202020204" pitchFamily="34" charset="0"/>
              </a:rPr>
              <a:t> </a:t>
            </a:r>
            <a:r>
              <a:rPr lang="ar" sz="1800" i="1" spc="-5" dirty="0">
                <a:effectLst/>
                <a:latin typeface="Arial" panose="020B0604020202020204" pitchFamily="34" charset="0"/>
                <a:ea typeface="Arial" panose="020B0604020202020204" pitchFamily="34" charset="0"/>
              </a:rPr>
              <a:t>الفرد</a:t>
            </a:r>
            <a:r>
              <a:rPr lang="ar" sz="1800" i="1" spc="5" dirty="0">
                <a:effectLst/>
                <a:latin typeface="Arial" panose="020B0604020202020204" pitchFamily="34" charset="0"/>
                <a:ea typeface="Arial" panose="020B0604020202020204" pitchFamily="34" charset="0"/>
              </a:rPr>
              <a:t> </a:t>
            </a:r>
            <a:r>
              <a:rPr lang="ar" sz="1800" i="1" spc="-5" dirty="0">
                <a:effectLst/>
                <a:latin typeface="Arial" panose="020B0604020202020204" pitchFamily="34" charset="0"/>
                <a:ea typeface="Arial" panose="020B0604020202020204" pitchFamily="34" charset="0"/>
              </a:rPr>
              <a:t>وعمره</a:t>
            </a:r>
            <a:endParaRPr lang="ar" sz="1800" i="1"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13" name="TextBox 12">
            <a:extLst>
              <a:ext uri="{FF2B5EF4-FFF2-40B4-BE49-F238E27FC236}">
                <a16:creationId xmlns:a16="http://schemas.microsoft.com/office/drawing/2014/main" id="{AEDBF966-5411-42D7-6BF3-90C017D736B0}"/>
              </a:ext>
            </a:extLst>
          </p:cNvPr>
          <p:cNvSpPr txBox="1"/>
          <p:nvPr/>
        </p:nvSpPr>
        <p:spPr>
          <a:xfrm>
            <a:off x="1326776" y="100213"/>
            <a:ext cx="10865224" cy="369332"/>
          </a:xfrm>
          <a:prstGeom prst="rect">
            <a:avLst/>
          </a:prstGeom>
          <a:noFill/>
        </p:spPr>
        <p:txBody>
          <a:bodyPr wrap="square">
            <a:spAutoFit/>
          </a:bodyPr>
          <a:lstStyle/>
          <a:p>
            <a:pPr marL="0" marR="0" algn="r" rtl="1">
              <a:spcBef>
                <a:spcPts val="0"/>
              </a:spcBef>
              <a:spcAft>
                <a:spcPts val="0"/>
              </a:spcAft>
            </a:pP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عدد</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ونسبة</a:t>
            </a:r>
            <a:r>
              <a:rPr lang="ar" sz="1800" i="1"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الأفراد </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الذين</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يتلقون</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خدمات</a:t>
            </a:r>
            <a:r>
              <a:rPr lang="ar" sz="1800" i="1" spc="15"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إدارة</a:t>
            </a:r>
            <a:r>
              <a:rPr lang="ar" sz="1800" i="1" spc="185"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الحالات</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فقط</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حسب</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dirty="0">
                <a:effectLst/>
                <a:latin typeface="Arial" panose="020B0604020202020204" pitchFamily="34" charset="0"/>
                <a:ea typeface="Times New Roman" panose="02020603050405020304" pitchFamily="18" charset="0"/>
                <a:cs typeface="Times New Roman" panose="02020603050405020304" pitchFamily="18" charset="0"/>
              </a:rPr>
              <a:t>العمر</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ar" sz="1800" i="1" spc="-5" dirty="0">
                <a:effectLst/>
                <a:latin typeface="Arial" panose="020B0604020202020204" pitchFamily="34" charset="0"/>
                <a:ea typeface="Times New Roman" panose="02020603050405020304" pitchFamily="18" charset="0"/>
                <a:cs typeface="Times New Roman" panose="02020603050405020304" pitchFamily="18" charset="0"/>
              </a:rPr>
              <a:t>والعرق</a:t>
            </a:r>
            <a:endParaRPr lang="ar" sz="1800" i="1"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569759"/>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3766457"/>
            <a:ext cx="10909073" cy="1654629"/>
          </a:xfrm>
          <a:prstGeom prst="rect">
            <a:avLst/>
          </a:prstGeom>
        </p:spPr>
        <p:txBody>
          <a:bodyPr vert="horz" lIns="91440" tIns="45720" rIns="91440" bIns="45720" rtlCol="0" anchor="b">
            <a:normAutofit/>
          </a:bodyPr>
          <a:lstStyle/>
          <a:p>
            <a:pPr algn="ctr" defTabSz="914400" rtl="1">
              <a:lnSpc>
                <a:spcPct val="85000"/>
              </a:lnSpc>
              <a:spcBef>
                <a:spcPct val="0"/>
              </a:spcBef>
              <a:spcAft>
                <a:spcPts val="600"/>
              </a:spcAft>
            </a:pPr>
            <a:r>
              <a:rPr lang="ar" sz="2800" spc="-50" dirty="0">
                <a:solidFill>
                  <a:schemeClr val="tx1">
                    <a:lumMod val="85000"/>
                    <a:lumOff val="15000"/>
                  </a:schemeClr>
                </a:solidFill>
                <a:latin typeface="+mj-lt"/>
                <a:ea typeface="+mj-ea"/>
                <a:cs typeface="+mj-cs"/>
              </a:rPr>
              <a:t>يوضح هذا الجدول مدى نجاح مركز ACRC في زيادة نسبة توظيف المستخدمين، مقارنة بالأداء السابق والأعداد على مستوى الولاية.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4" name="TextBox 3">
            <a:extLst>
              <a:ext uri="{FF2B5EF4-FFF2-40B4-BE49-F238E27FC236}">
                <a16:creationId xmlns:a16="http://schemas.microsoft.com/office/drawing/2014/main" id="{D956C38B-9D92-C954-15E4-C80BBCB27F42}"/>
              </a:ext>
            </a:extLst>
          </p:cNvPr>
          <p:cNvSpPr txBox="1"/>
          <p:nvPr/>
        </p:nvSpPr>
        <p:spPr>
          <a:xfrm>
            <a:off x="4669635" y="4157245"/>
            <a:ext cx="7379124" cy="329834"/>
          </a:xfrm>
          <a:prstGeom prst="rect">
            <a:avLst/>
          </a:prstGeom>
          <a:noFill/>
        </p:spPr>
        <p:txBody>
          <a:bodyPr wrap="square">
            <a:spAutoFit/>
          </a:bodyPr>
          <a:lstStyle/>
          <a:p>
            <a:pPr algn="r" defTabSz="914400" rtl="1">
              <a:lnSpc>
                <a:spcPct val="85000"/>
              </a:lnSpc>
              <a:spcBef>
                <a:spcPct val="0"/>
              </a:spcBef>
              <a:spcAft>
                <a:spcPts val="600"/>
              </a:spcAft>
            </a:pPr>
            <a:r>
              <a:rPr lang="ar" spc="-50" dirty="0">
                <a:solidFill>
                  <a:schemeClr val="tx1">
                    <a:lumMod val="85000"/>
                    <a:lumOff val="15000"/>
                  </a:schemeClr>
                </a:solidFill>
                <a:latin typeface="+mj-lt"/>
                <a:ea typeface="+mj-ea"/>
                <a:cs typeface="+mj-cs"/>
              </a:rPr>
              <a:t>*تشير N/A (غير متوفر) إلى أن عدد الأشخاص الذين شاركوا في الاستبيان كان أقل من 20 شخصًا</a:t>
            </a:r>
            <a:endParaRPr lang="ar" sz="1800"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1371</TotalTime>
  <Words>2123</Words>
  <Application>Microsoft Office PowerPoint</Application>
  <PresentationFormat>Widescreen</PresentationFormat>
  <Paragraphs>111</Paragraphs>
  <Slides>10</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Aptos</vt:lpstr>
      <vt:lpstr>Arial</vt:lpstr>
      <vt:lpstr>Calibri</vt:lpstr>
      <vt:lpstr>Calibri Light</vt:lpstr>
      <vt:lpstr>Courier New</vt:lpstr>
      <vt:lpstr>Symbol</vt:lpstr>
      <vt:lpstr>Times New Roman</vt:lpstr>
      <vt:lpstr>Wingdings</vt:lpstr>
      <vt:lpstr>WorkSans-Regular</vt:lpstr>
      <vt:lpstr>Retrospect</vt:lpstr>
      <vt:lpstr> Alta California Regional Center (مركز ألتا كاليفورنيا الإقليمي )
عرض تقديمي لعقد تقييم الأداء
عن السنوات المالية  "2022-2024"
</vt:lpstr>
      <vt:lpstr>PowerPoint Presentation</vt:lpstr>
      <vt:lpstr>PowerPoint Presentation</vt:lpstr>
      <vt:lpstr>PowerPoint Presentation</vt:lpstr>
      <vt:lpstr>يُظهر هذا الجدول خمس مجالات ترغب إدارة الخدمات التنموية (DDS) في أن يستمر كل مركز إقليمي في تحسينها.
يوضح العمود الأول كيف كان أداء مركز ACRC في آخر فترة مشمولة بالتقرير، بينما يوضح العمود الثاني أداء المركز في نهاية السنة المالية 2024.
لمعرفة كيفية مقارنة أداء مركز ACRC بأداء المراكز الإقليمية الأخرى في الولاية، يمكنكم مقارنة الأرقام مع المتوسطات على مستوى الولاية  (في الأعمدة المظللة).
</vt:lpstr>
      <vt:lpstr>عند مراجعة توزيع النسب المئوية، ستلاحظ أنه لا توجد زيادة أو نقصان كبير في البيانات الممثلة.  وعلى الرغم من عدم وجود زيادة أو نقصان كبيرين، إلا أن مركز ACRC يدعم باستمرار جهودنا في الحد من التفاوتات، وزيادة إمكانية الوصول، وتحسين تحقيق المساواة من خلال التوعية المستهدفة
 </vt:lpstr>
      <vt:lpstr>PowerPoint Presentation</vt:lpstr>
      <vt:lpstr>PowerPoint Presentation</vt:lpstr>
      <vt:lpstr>PowerPoint Presentation</vt:lpstr>
      <vt:lpstr>هل لديك أي أسئلة؟</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Alta California Regional Center (مركز ألتا كاليفورنيا الإقليمي )
عرض تقديمي لعقد تقييم الأداء
عن السنوات المالية "2022-2024"</dc:title>
  <dc:creator>Carly Shearer</dc:creator>
  <cp:lastModifiedBy>Sofia Blanco</cp:lastModifiedBy>
  <cp:revision>26</cp:revision>
  <dcterms:created xsi:type="dcterms:W3CDTF">2024-09-23T19:21:37Z</dcterms:created>
  <dcterms:modified xsi:type="dcterms:W3CDTF">2024-10-21T12:37:42Z</dcterms:modified>
</cp:coreProperties>
</file>