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57" r:id="rId3"/>
    <p:sldId id="267" r:id="rId4"/>
    <p:sldId id="262" r:id="rId5"/>
    <p:sldId id="258" r:id="rId6"/>
    <p:sldId id="266" r:id="rId7"/>
    <p:sldId id="260" r:id="rId8"/>
    <p:sldId id="268" r:id="rId9"/>
    <p:sldId id="261" r:id="rId10"/>
    <p:sldId id="269"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7" d="100"/>
          <a:sy n="97" d="100"/>
        </p:scale>
        <p:origin x="29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767785C-DC61-4742-B96D-2EF6534DBA4C}" type="datetimeFigureOut">
              <a:rPr lang="en-US" smtClean="0"/>
              <a:t>8/23/2019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E85A53A-1AE6-46AC-8963-627280B86DEF}" type="slidenum">
              <a:rPr lang="en-US" smtClean="0"/>
              <a:t>‹#›</a:t>
            </a:fld>
            <a:endParaRPr lang="en-US"/>
          </a:p>
        </p:txBody>
      </p:sp>
    </p:spTree>
    <p:extLst>
      <p:ext uri="{BB962C8B-B14F-4D97-AF65-F5344CB8AC3E}">
        <p14:creationId xmlns:p14="http://schemas.microsoft.com/office/powerpoint/2010/main" val="26772770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8/23/2019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8/23/2019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8828" y="1323704"/>
            <a:ext cx="10253274" cy="1224284"/>
          </a:xfrm>
        </p:spPr>
        <p:txBody>
          <a:bodyPr/>
          <a:lstStyle/>
          <a:p>
            <a:pPr algn="ctr"/>
            <a:r>
              <a:rPr lang="es-ES" sz="3600" u="sng" dirty="0">
                <a:latin typeface="Arial Narrow" panose="020B0606020202030204" pitchFamily="34" charset="0"/>
              </a:rPr>
              <a:t>Participación en el Plan de Educación Individualizado (PEI)</a:t>
            </a:r>
            <a:br>
              <a:rPr lang="es-ES" sz="3600" u="sng" dirty="0">
                <a:latin typeface="Arial Narrow" panose="020B0606020202030204" pitchFamily="34" charset="0"/>
              </a:rPr>
            </a:br>
            <a:r>
              <a:rPr lang="en-US" sz="3600" u="sng" dirty="0">
                <a:latin typeface="Arial Narrow" panose="020B0606020202030204" pitchFamily="34" charset="0"/>
              </a:rPr>
              <a:t>Participation in the Individualized Education Plan (IEP) </a:t>
            </a:r>
          </a:p>
        </p:txBody>
      </p:sp>
      <p:sp>
        <p:nvSpPr>
          <p:cNvPr id="4" name="Rectangle 3"/>
          <p:cNvSpPr/>
          <p:nvPr/>
        </p:nvSpPr>
        <p:spPr>
          <a:xfrm>
            <a:off x="3039291" y="3068621"/>
            <a:ext cx="6096000" cy="2062103"/>
          </a:xfrm>
          <a:prstGeom prst="rect">
            <a:avLst/>
          </a:prstGeom>
        </p:spPr>
        <p:txBody>
          <a:bodyPr>
            <a:spAutoFit/>
          </a:bodyPr>
          <a:lstStyle/>
          <a:p>
            <a:pPr algn="ctr"/>
            <a:r>
              <a:rPr lang="en-US" sz="3200" dirty="0">
                <a:latin typeface="Arial Narrow" panose="020B0606020202030204" pitchFamily="34" charset="0"/>
              </a:rPr>
              <a:t>Alta California</a:t>
            </a:r>
          </a:p>
          <a:p>
            <a:pPr algn="ctr"/>
            <a:r>
              <a:rPr lang="en-US" sz="3200" dirty="0" smtClean="0">
                <a:latin typeface="Arial Narrow" panose="020B0606020202030204" pitchFamily="34" charset="0"/>
              </a:rPr>
              <a:t>8/23/2019</a:t>
            </a:r>
            <a:endParaRPr lang="en-US" sz="3200" dirty="0">
              <a:latin typeface="Arial Narrow" panose="020B0606020202030204" pitchFamily="34" charset="0"/>
            </a:endParaRPr>
          </a:p>
          <a:p>
            <a:pPr algn="ctr"/>
            <a:endParaRPr lang="en-US" sz="3200" dirty="0">
              <a:latin typeface="Arial Narrow" panose="020B0606020202030204" pitchFamily="34" charset="0"/>
            </a:endParaRPr>
          </a:p>
          <a:p>
            <a:pPr algn="ctr"/>
            <a:r>
              <a:rPr lang="en-US" sz="3200" dirty="0">
                <a:latin typeface="Arial Narrow" panose="020B0606020202030204" pitchFamily="34" charset="0"/>
              </a:rPr>
              <a:t>Krishna Guadalupe, </a:t>
            </a:r>
            <a:r>
              <a:rPr lang="en-US" sz="3200" dirty="0" err="1">
                <a:latin typeface="Arial Narrow" panose="020B0606020202030204" pitchFamily="34" charset="0"/>
              </a:rPr>
              <a:t>Ph.D</a:t>
            </a:r>
            <a:endParaRPr lang="en-US" sz="3200" dirty="0">
              <a:latin typeface="Arial Narrow" panose="020B0606020202030204" pitchFamily="34" charset="0"/>
            </a:endParaRPr>
          </a:p>
        </p:txBody>
      </p:sp>
    </p:spTree>
    <p:extLst>
      <p:ext uri="{BB962C8B-B14F-4D97-AF65-F5344CB8AC3E}">
        <p14:creationId xmlns:p14="http://schemas.microsoft.com/office/powerpoint/2010/main" val="345856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751" y="-78505"/>
            <a:ext cx="9404723" cy="1010321"/>
          </a:xfrm>
        </p:spPr>
        <p:txBody>
          <a:bodyPr/>
          <a:lstStyle/>
          <a:p>
            <a:pPr algn="ctr"/>
            <a:r>
              <a:rPr lang="es-ES" sz="4000" b="1" u="sng" dirty="0">
                <a:latin typeface="Arial Narrow" panose="020B0606020202030204" pitchFamily="34" charset="0"/>
              </a:rPr>
              <a:t>¿Cómo Ayudar y Abogar por mi Hijo/a?</a:t>
            </a:r>
            <a:br>
              <a:rPr lang="es-ES" sz="4000" b="1" u="sng" dirty="0">
                <a:latin typeface="Arial Narrow" panose="020B0606020202030204" pitchFamily="34" charset="0"/>
              </a:rPr>
            </a:br>
            <a:r>
              <a:rPr lang="en-US" sz="3200" b="1" u="sng" dirty="0">
                <a:latin typeface="Arial Narrow" panose="020B0606020202030204" pitchFamily="34" charset="0"/>
              </a:rPr>
              <a:t>How to Help and Advocate for my Child?</a:t>
            </a:r>
          </a:p>
        </p:txBody>
      </p:sp>
      <p:sp>
        <p:nvSpPr>
          <p:cNvPr id="3" name="Content Placeholder 2"/>
          <p:cNvSpPr>
            <a:spLocks noGrp="1"/>
          </p:cNvSpPr>
          <p:nvPr>
            <p:ph sz="half" idx="1"/>
          </p:nvPr>
        </p:nvSpPr>
        <p:spPr>
          <a:xfrm>
            <a:off x="235130" y="1262743"/>
            <a:ext cx="7001693" cy="5486400"/>
          </a:xfrm>
        </p:spPr>
        <p:txBody>
          <a:bodyPr>
            <a:noAutofit/>
          </a:bodyPr>
          <a:lstStyle/>
          <a:p>
            <a:r>
              <a:rPr lang="es-ES" sz="2100" dirty="0">
                <a:latin typeface="Arial Narrow" panose="020B0606020202030204" pitchFamily="34" charset="0"/>
              </a:rPr>
              <a:t>No se pierda una reunión: escuche activamente, especialmente las cosas que no quiere escuchar. </a:t>
            </a:r>
          </a:p>
          <a:p>
            <a:r>
              <a:rPr lang="es-ES" sz="2100" dirty="0">
                <a:latin typeface="Arial Narrow" panose="020B0606020202030204" pitchFamily="34" charset="0"/>
              </a:rPr>
              <a:t>Conozca y reúnase con otros padres que tienen previas experiencias. Información sobre experiencias pasadas puede ser útil. </a:t>
            </a:r>
          </a:p>
          <a:p>
            <a:r>
              <a:rPr lang="es-ES" sz="2100" dirty="0">
                <a:latin typeface="Arial Narrow" panose="020B0606020202030204" pitchFamily="34" charset="0"/>
              </a:rPr>
              <a:t>Cuando esté confundido/a, haga preguntas al maestro/a y / o el/la psicólogo/a escolar. Antes de una reunión, desarrolle su lista de preguntas / temas para ser discutidos. </a:t>
            </a:r>
          </a:p>
          <a:p>
            <a:r>
              <a:rPr lang="es-ES" sz="2100" dirty="0">
                <a:latin typeface="Arial Narrow" panose="020B0606020202030204" pitchFamily="34" charset="0"/>
              </a:rPr>
              <a:t>Ayude al equipo a evaluar las habilidades y necesidades de su hijo/a: proporcione información detallada (es decir, patrones de conducta).</a:t>
            </a:r>
          </a:p>
          <a:p>
            <a:r>
              <a:rPr lang="es-ES" sz="2100" dirty="0">
                <a:latin typeface="Arial Narrow" panose="020B0606020202030204" pitchFamily="34" charset="0"/>
              </a:rPr>
              <a:t>Comunique sus expectativas: aprenda a negociar y sea flexible. </a:t>
            </a:r>
          </a:p>
          <a:p>
            <a:r>
              <a:rPr lang="es-ES" sz="2100" dirty="0">
                <a:latin typeface="Arial Narrow" panose="020B0606020202030204" pitchFamily="34" charset="0"/>
              </a:rPr>
              <a:t>Documentar experiencias, avances o contratiempos observados. </a:t>
            </a:r>
          </a:p>
          <a:p>
            <a:r>
              <a:rPr lang="es-ES" sz="2100" dirty="0">
                <a:latin typeface="Arial Narrow" panose="020B0606020202030204" pitchFamily="34" charset="0"/>
              </a:rPr>
              <a:t>Obtenga evaluaciones independientes si siente la necesidad</a:t>
            </a:r>
            <a:endParaRPr lang="en-US" sz="2100" dirty="0">
              <a:latin typeface="Arial Narrow" panose="020B0606020202030204" pitchFamily="34" charset="0"/>
            </a:endParaRPr>
          </a:p>
        </p:txBody>
      </p:sp>
      <p:sp>
        <p:nvSpPr>
          <p:cNvPr id="4" name="Content Placeholder 3"/>
          <p:cNvSpPr>
            <a:spLocks noGrp="1"/>
          </p:cNvSpPr>
          <p:nvPr>
            <p:ph sz="half" idx="2"/>
          </p:nvPr>
        </p:nvSpPr>
        <p:spPr>
          <a:xfrm>
            <a:off x="7802880" y="1645921"/>
            <a:ext cx="4180114" cy="4423954"/>
          </a:xfrm>
        </p:spPr>
        <p:txBody>
          <a:bodyPr>
            <a:normAutofit fontScale="55000" lnSpcReduction="20000"/>
          </a:bodyPr>
          <a:lstStyle/>
          <a:p>
            <a:r>
              <a:rPr lang="en-US" sz="2900" dirty="0">
                <a:latin typeface="Arial Narrow" panose="020B0606020202030204" pitchFamily="34" charset="0"/>
              </a:rPr>
              <a:t>Don’t miss a meeting - Listen actively, especially to the things you do not want to hear.</a:t>
            </a:r>
          </a:p>
          <a:p>
            <a:r>
              <a:rPr lang="en-US" sz="2900" dirty="0">
                <a:latin typeface="Arial Narrow" panose="020B0606020202030204" pitchFamily="34" charset="0"/>
              </a:rPr>
              <a:t>Find and meet other parents who have “been there.” Information regarding their child’s past experiences can be useful. </a:t>
            </a:r>
          </a:p>
          <a:p>
            <a:r>
              <a:rPr lang="en-US" sz="2900" dirty="0">
                <a:latin typeface="Arial Narrow" panose="020B0606020202030204" pitchFamily="34" charset="0"/>
              </a:rPr>
              <a:t>Ask questions to the teacher and/or school psychologist when confused. Before a meeting develop your list of questions / subjects to be discussed. </a:t>
            </a:r>
          </a:p>
          <a:p>
            <a:r>
              <a:rPr lang="en-US" sz="2900" dirty="0">
                <a:latin typeface="Arial Narrow" panose="020B0606020202030204" pitchFamily="34" charset="0"/>
              </a:rPr>
              <a:t>Help the team assess your child’s needs and skills – provide detailed information (i.e., meltdowns, isolation, temper)  </a:t>
            </a:r>
          </a:p>
          <a:p>
            <a:r>
              <a:rPr lang="en-US" sz="2900" dirty="0">
                <a:latin typeface="Arial Narrow" panose="020B0606020202030204" pitchFamily="34" charset="0"/>
              </a:rPr>
              <a:t>Communicate your expectations - Learn to negotiate and be open to accommodations. </a:t>
            </a:r>
          </a:p>
          <a:p>
            <a:r>
              <a:rPr lang="en-US" sz="2900" dirty="0">
                <a:latin typeface="Arial Narrow" panose="020B0606020202030204" pitchFamily="34" charset="0"/>
              </a:rPr>
              <a:t>Document experiences, progress or setbacks observed - Get Independent Evaluations if feeling the need</a:t>
            </a:r>
          </a:p>
          <a:p>
            <a:pPr lvl="0"/>
            <a:endParaRPr lang="en-US" dirty="0"/>
          </a:p>
        </p:txBody>
      </p:sp>
    </p:spTree>
    <p:extLst>
      <p:ext uri="{BB962C8B-B14F-4D97-AF65-F5344CB8AC3E}">
        <p14:creationId xmlns:p14="http://schemas.microsoft.com/office/powerpoint/2010/main" val="2777896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382" y="69540"/>
            <a:ext cx="9404723" cy="696813"/>
          </a:xfrm>
        </p:spPr>
        <p:txBody>
          <a:bodyPr/>
          <a:lstStyle/>
          <a:p>
            <a:pPr algn="ctr"/>
            <a:r>
              <a:rPr lang="es-ES" sz="4000" b="1" u="sng" dirty="0">
                <a:latin typeface="Arial Narrow" panose="020B0606020202030204" pitchFamily="34" charset="0"/>
              </a:rPr>
              <a:t>¿Qué es un PEI? / </a:t>
            </a:r>
            <a:r>
              <a:rPr lang="en-US" sz="4000" b="1" u="sng" dirty="0">
                <a:latin typeface="Arial Narrow" panose="020B0606020202030204" pitchFamily="34" charset="0"/>
              </a:rPr>
              <a:t>What is an IEP? </a:t>
            </a:r>
          </a:p>
        </p:txBody>
      </p:sp>
      <p:sp>
        <p:nvSpPr>
          <p:cNvPr id="3" name="Content Placeholder 2"/>
          <p:cNvSpPr>
            <a:spLocks noGrp="1"/>
          </p:cNvSpPr>
          <p:nvPr>
            <p:ph sz="half" idx="1"/>
          </p:nvPr>
        </p:nvSpPr>
        <p:spPr>
          <a:xfrm>
            <a:off x="7130388" y="945878"/>
            <a:ext cx="4396339" cy="4195763"/>
          </a:xfrm>
        </p:spPr>
        <p:txBody>
          <a:bodyPr>
            <a:noAutofit/>
          </a:bodyPr>
          <a:lstStyle/>
          <a:p>
            <a:r>
              <a:rPr lang="en-US" sz="3200" dirty="0">
                <a:latin typeface="Arial Narrow" panose="020B0606020202030204" pitchFamily="34" charset="0"/>
              </a:rPr>
              <a:t>The Individualized Education Program / Plan (IEP) is a document developed by a group of professionals, together with parents, for each child in a public school that needs special education.</a:t>
            </a:r>
          </a:p>
        </p:txBody>
      </p:sp>
      <p:sp>
        <p:nvSpPr>
          <p:cNvPr id="4" name="Content Placeholder 3"/>
          <p:cNvSpPr>
            <a:spLocks noGrp="1"/>
          </p:cNvSpPr>
          <p:nvPr>
            <p:ph sz="half" idx="2"/>
          </p:nvPr>
        </p:nvSpPr>
        <p:spPr>
          <a:xfrm>
            <a:off x="707070" y="1020897"/>
            <a:ext cx="4978673" cy="4200245"/>
          </a:xfrm>
        </p:spPr>
        <p:txBody>
          <a:bodyPr>
            <a:normAutofit fontScale="85000" lnSpcReduction="10000"/>
          </a:bodyPr>
          <a:lstStyle/>
          <a:p>
            <a:r>
              <a:rPr lang="es-ES" sz="3900" dirty="0">
                <a:latin typeface="Arial Narrow" panose="020B0606020202030204" pitchFamily="34" charset="0"/>
              </a:rPr>
              <a:t>El Programa / Plan de Educación Individualizada (en Ingles IEP) es un documento que se desarrolla por un grupo de profesionales, en conjunto a padres, para cada niño de una escuela pública que necesita educación especial. </a:t>
            </a:r>
          </a:p>
          <a:p>
            <a:endParaRPr lang="en-US" dirty="0"/>
          </a:p>
        </p:txBody>
      </p:sp>
      <p:sp>
        <p:nvSpPr>
          <p:cNvPr id="5" name="Rectangle 4"/>
          <p:cNvSpPr/>
          <p:nvPr/>
        </p:nvSpPr>
        <p:spPr>
          <a:xfrm>
            <a:off x="7506788" y="5580726"/>
            <a:ext cx="4162698" cy="1200329"/>
          </a:xfrm>
          <a:prstGeom prst="rect">
            <a:avLst/>
          </a:prstGeom>
        </p:spPr>
        <p:txBody>
          <a:bodyPr wrap="square">
            <a:spAutoFit/>
          </a:bodyPr>
          <a:lstStyle/>
          <a:p>
            <a:r>
              <a:rPr lang="en-US" dirty="0">
                <a:latin typeface="Arial Narrow" panose="020B0606020202030204" pitchFamily="34" charset="0"/>
              </a:rPr>
              <a:t>The IEP is a requirement by the 2004 Individual with Disabilities Education Act  (IDEA) for every student who meets the federal and state requirements for special education. </a:t>
            </a:r>
          </a:p>
        </p:txBody>
      </p:sp>
      <p:sp>
        <p:nvSpPr>
          <p:cNvPr id="6" name="Rectangle 5"/>
          <p:cNvSpPr/>
          <p:nvPr/>
        </p:nvSpPr>
        <p:spPr>
          <a:xfrm>
            <a:off x="1070200" y="5580726"/>
            <a:ext cx="4615543" cy="1200329"/>
          </a:xfrm>
          <a:prstGeom prst="rect">
            <a:avLst/>
          </a:prstGeom>
        </p:spPr>
        <p:txBody>
          <a:bodyPr wrap="square">
            <a:spAutoFit/>
          </a:bodyPr>
          <a:lstStyle/>
          <a:p>
            <a:r>
              <a:rPr lang="es-ES" dirty="0">
                <a:latin typeface="Arial Narrow" panose="020B0606020202030204" pitchFamily="34" charset="0"/>
              </a:rPr>
              <a:t>El PEI es un requisito de la Ley de Educación para Individuos con Discapacidades de 2004 para cada estudiante que cumpla con los requisitos federales y estatales para una educación especial.</a:t>
            </a:r>
          </a:p>
        </p:txBody>
      </p:sp>
    </p:spTree>
    <p:extLst>
      <p:ext uri="{BB962C8B-B14F-4D97-AF65-F5344CB8AC3E}">
        <p14:creationId xmlns:p14="http://schemas.microsoft.com/office/powerpoint/2010/main" val="585089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625" y="1"/>
            <a:ext cx="9404723" cy="1375954"/>
          </a:xfrm>
        </p:spPr>
        <p:txBody>
          <a:bodyPr/>
          <a:lstStyle/>
          <a:p>
            <a:pPr algn="ctr"/>
            <a:r>
              <a:rPr lang="es-ES" b="1" u="sng" dirty="0">
                <a:latin typeface="Arial Narrow" panose="020B0606020202030204" pitchFamily="34" charset="0"/>
              </a:rPr>
              <a:t>Pasos del proceso de IEP</a:t>
            </a:r>
            <a:br>
              <a:rPr lang="es-ES" b="1" u="sng" dirty="0">
                <a:latin typeface="Arial Narrow" panose="020B0606020202030204" pitchFamily="34" charset="0"/>
              </a:rPr>
            </a:br>
            <a:r>
              <a:rPr lang="en-US" sz="3200" b="1" u="sng" dirty="0">
                <a:latin typeface="Arial Narrow" panose="020B0606020202030204" pitchFamily="34" charset="0"/>
              </a:rPr>
              <a:t>Steps Of The IEP Process</a:t>
            </a:r>
            <a:br>
              <a:rPr lang="en-US" sz="3200" b="1" u="sng" dirty="0">
                <a:latin typeface="Arial Narrow" panose="020B0606020202030204" pitchFamily="34" charset="0"/>
              </a:rPr>
            </a:br>
            <a:r>
              <a:rPr lang="en-US" sz="1200" b="1" u="sng" dirty="0">
                <a:latin typeface="Arial Narrow" panose="020B0606020202030204" pitchFamily="34" charset="0"/>
              </a:rPr>
              <a:t>https://specialedresource.com/resource-center/7-steps-iep-process</a:t>
            </a:r>
            <a:r>
              <a:rPr lang="en-US" b="1" dirty="0"/>
              <a:t/>
            </a:r>
            <a:br>
              <a:rPr lang="en-US" b="1" dirty="0"/>
            </a:br>
            <a:endParaRPr lang="en-US" dirty="0"/>
          </a:p>
        </p:txBody>
      </p:sp>
      <p:sp>
        <p:nvSpPr>
          <p:cNvPr id="3" name="Content Placeholder 2"/>
          <p:cNvSpPr>
            <a:spLocks noGrp="1"/>
          </p:cNvSpPr>
          <p:nvPr>
            <p:ph sz="half" idx="1"/>
          </p:nvPr>
        </p:nvSpPr>
        <p:spPr>
          <a:xfrm>
            <a:off x="1245326" y="1648044"/>
            <a:ext cx="5495108" cy="5029434"/>
          </a:xfrm>
        </p:spPr>
        <p:txBody>
          <a:bodyPr>
            <a:normAutofit fontScale="85000" lnSpcReduction="20000"/>
          </a:bodyPr>
          <a:lstStyle/>
          <a:p>
            <a:pPr>
              <a:buFont typeface="Wingdings" panose="05000000000000000000" pitchFamily="2" charset="2"/>
              <a:buChar char="Ø"/>
            </a:pPr>
            <a:r>
              <a:rPr lang="es-ES" sz="2800" dirty="0">
                <a:latin typeface="Arial Narrow" panose="020B0606020202030204" pitchFamily="34" charset="0"/>
              </a:rPr>
              <a:t>Pre-referencia: documentación inicial de necesidades e intervenciones fallidas.</a:t>
            </a:r>
            <a:br>
              <a:rPr lang="es-ES" sz="2800" dirty="0">
                <a:latin typeface="Arial Narrow" panose="020B0606020202030204" pitchFamily="34" charset="0"/>
              </a:rPr>
            </a:br>
            <a:endParaRPr lang="es-ES" sz="2800" dirty="0">
              <a:latin typeface="Arial Narrow" panose="020B0606020202030204" pitchFamily="34" charset="0"/>
            </a:endParaRPr>
          </a:p>
          <a:p>
            <a:pPr>
              <a:buFont typeface="Wingdings" panose="05000000000000000000" pitchFamily="2" charset="2"/>
              <a:buChar char="Ø"/>
            </a:pPr>
            <a:r>
              <a:rPr lang="es-ES" sz="2800" dirty="0">
                <a:latin typeface="Arial Narrow" panose="020B0606020202030204" pitchFamily="34" charset="0"/>
              </a:rPr>
              <a:t>Referencia para una evaluación integral</a:t>
            </a:r>
            <a:br>
              <a:rPr lang="es-ES" sz="2800" dirty="0">
                <a:latin typeface="Arial Narrow" panose="020B0606020202030204" pitchFamily="34" charset="0"/>
              </a:rPr>
            </a:br>
            <a:endParaRPr lang="es-ES" sz="2800" dirty="0">
              <a:latin typeface="Arial Narrow" panose="020B0606020202030204" pitchFamily="34" charset="0"/>
            </a:endParaRPr>
          </a:p>
          <a:p>
            <a:pPr>
              <a:buFont typeface="Wingdings" panose="05000000000000000000" pitchFamily="2" charset="2"/>
              <a:buChar char="Ø"/>
            </a:pPr>
            <a:r>
              <a:rPr lang="es-ES" sz="2800" dirty="0">
                <a:latin typeface="Arial Narrow" panose="020B0606020202030204" pitchFamily="34" charset="0"/>
              </a:rPr>
              <a:t>Identificación de fortalezas y necesidades.</a:t>
            </a:r>
            <a:br>
              <a:rPr lang="es-ES" sz="2800" dirty="0">
                <a:latin typeface="Arial Narrow" panose="020B0606020202030204" pitchFamily="34" charset="0"/>
              </a:rPr>
            </a:br>
            <a:endParaRPr lang="es-ES" sz="2800" dirty="0">
              <a:latin typeface="Arial Narrow" panose="020B0606020202030204" pitchFamily="34" charset="0"/>
            </a:endParaRPr>
          </a:p>
          <a:p>
            <a:pPr>
              <a:buFont typeface="Wingdings" panose="05000000000000000000" pitchFamily="2" charset="2"/>
              <a:buChar char="Ø"/>
            </a:pPr>
            <a:r>
              <a:rPr lang="es-ES" sz="2800" dirty="0">
                <a:latin typeface="Arial Narrow" panose="020B0606020202030204" pitchFamily="34" charset="0"/>
              </a:rPr>
              <a:t>Identificación de elegibilidad</a:t>
            </a:r>
            <a:br>
              <a:rPr lang="es-ES" sz="2800" dirty="0">
                <a:latin typeface="Arial Narrow" panose="020B0606020202030204" pitchFamily="34" charset="0"/>
              </a:rPr>
            </a:br>
            <a:endParaRPr lang="es-ES" sz="2800" dirty="0">
              <a:latin typeface="Arial Narrow" panose="020B0606020202030204" pitchFamily="34" charset="0"/>
            </a:endParaRPr>
          </a:p>
          <a:p>
            <a:pPr>
              <a:buFont typeface="Wingdings" panose="05000000000000000000" pitchFamily="2" charset="2"/>
              <a:buChar char="Ø"/>
            </a:pPr>
            <a:r>
              <a:rPr lang="es-ES" sz="2800" dirty="0">
                <a:latin typeface="Arial Narrow" panose="020B0606020202030204" pitchFamily="34" charset="0"/>
              </a:rPr>
              <a:t>Desarrollo del IEP</a:t>
            </a:r>
            <a:br>
              <a:rPr lang="es-ES" sz="2800" dirty="0">
                <a:latin typeface="Arial Narrow" panose="020B0606020202030204" pitchFamily="34" charset="0"/>
              </a:rPr>
            </a:br>
            <a:endParaRPr lang="es-ES" sz="2800" dirty="0">
              <a:latin typeface="Arial Narrow" panose="020B0606020202030204" pitchFamily="34" charset="0"/>
            </a:endParaRPr>
          </a:p>
          <a:p>
            <a:pPr>
              <a:buFont typeface="Wingdings" panose="05000000000000000000" pitchFamily="2" charset="2"/>
              <a:buChar char="Ø"/>
            </a:pPr>
            <a:r>
              <a:rPr lang="es-ES" sz="2800" dirty="0">
                <a:latin typeface="Arial Narrow" panose="020B0606020202030204" pitchFamily="34" charset="0"/>
              </a:rPr>
              <a:t>Implementación</a:t>
            </a:r>
            <a:br>
              <a:rPr lang="es-ES" sz="2800" dirty="0">
                <a:latin typeface="Arial Narrow" panose="020B0606020202030204" pitchFamily="34" charset="0"/>
              </a:rPr>
            </a:br>
            <a:endParaRPr lang="es-ES" sz="2800" dirty="0">
              <a:latin typeface="Arial Narrow" panose="020B0606020202030204" pitchFamily="34" charset="0"/>
            </a:endParaRPr>
          </a:p>
          <a:p>
            <a:pPr>
              <a:buFont typeface="Wingdings" panose="05000000000000000000" pitchFamily="2" charset="2"/>
              <a:buChar char="Ø"/>
            </a:pPr>
            <a:r>
              <a:rPr lang="es-ES" sz="2800" dirty="0">
                <a:latin typeface="Arial Narrow" panose="020B0606020202030204" pitchFamily="34" charset="0"/>
              </a:rPr>
              <a:t>Evaluación y revisiones</a:t>
            </a:r>
          </a:p>
          <a:p>
            <a:endParaRPr lang="en-US" dirty="0"/>
          </a:p>
        </p:txBody>
      </p:sp>
      <p:sp>
        <p:nvSpPr>
          <p:cNvPr id="4" name="Content Placeholder 3"/>
          <p:cNvSpPr>
            <a:spLocks noGrp="1"/>
          </p:cNvSpPr>
          <p:nvPr>
            <p:ph sz="half" idx="2"/>
          </p:nvPr>
        </p:nvSpPr>
        <p:spPr>
          <a:xfrm>
            <a:off x="7585165" y="2011681"/>
            <a:ext cx="3666309" cy="4402538"/>
          </a:xfrm>
        </p:spPr>
        <p:txBody>
          <a:bodyPr>
            <a:normAutofit fontScale="85000" lnSpcReduction="20000"/>
          </a:bodyPr>
          <a:lstStyle/>
          <a:p>
            <a:pPr>
              <a:buFont typeface="Wingdings" panose="05000000000000000000" pitchFamily="2" charset="2"/>
              <a:buChar char="ü"/>
            </a:pPr>
            <a:r>
              <a:rPr lang="en-US" sz="2800" dirty="0">
                <a:latin typeface="Arial Narrow" panose="020B0606020202030204" pitchFamily="34" charset="0"/>
              </a:rPr>
              <a:t>Pre-referral: initial documentation of challenges and unsuccessful interventions</a:t>
            </a:r>
          </a:p>
          <a:p>
            <a:pPr>
              <a:buFont typeface="Wingdings" panose="05000000000000000000" pitchFamily="2" charset="2"/>
              <a:buChar char="ü"/>
            </a:pPr>
            <a:r>
              <a:rPr lang="en-US" sz="2800" dirty="0">
                <a:latin typeface="Arial Narrow" panose="020B0606020202030204" pitchFamily="34" charset="0"/>
              </a:rPr>
              <a:t>Referral for a comprehensive assessment  </a:t>
            </a:r>
          </a:p>
          <a:p>
            <a:pPr>
              <a:buFont typeface="Wingdings" panose="05000000000000000000" pitchFamily="2" charset="2"/>
              <a:buChar char="ü"/>
            </a:pPr>
            <a:r>
              <a:rPr lang="en-US" sz="2800" dirty="0">
                <a:latin typeface="Arial Narrow" panose="020B0606020202030204" pitchFamily="34" charset="0"/>
              </a:rPr>
              <a:t>Identification of strengths and needs</a:t>
            </a:r>
          </a:p>
          <a:p>
            <a:pPr>
              <a:buFont typeface="Wingdings" panose="05000000000000000000" pitchFamily="2" charset="2"/>
              <a:buChar char="ü"/>
            </a:pPr>
            <a:r>
              <a:rPr lang="en-US" sz="2800" dirty="0">
                <a:latin typeface="Arial Narrow" panose="020B0606020202030204" pitchFamily="34" charset="0"/>
              </a:rPr>
              <a:t>Identification of eligibility </a:t>
            </a:r>
          </a:p>
          <a:p>
            <a:pPr>
              <a:buFont typeface="Wingdings" panose="05000000000000000000" pitchFamily="2" charset="2"/>
              <a:buChar char="ü"/>
            </a:pPr>
            <a:r>
              <a:rPr lang="en-US" sz="2800" dirty="0">
                <a:latin typeface="Arial Narrow" panose="020B0606020202030204" pitchFamily="34" charset="0"/>
              </a:rPr>
              <a:t>Development of the IEP</a:t>
            </a:r>
          </a:p>
          <a:p>
            <a:pPr>
              <a:buFont typeface="Wingdings" panose="05000000000000000000" pitchFamily="2" charset="2"/>
              <a:buChar char="ü"/>
            </a:pPr>
            <a:r>
              <a:rPr lang="en-US" sz="2800" dirty="0">
                <a:latin typeface="Arial Narrow" panose="020B0606020202030204" pitchFamily="34" charset="0"/>
              </a:rPr>
              <a:t>Implementation</a:t>
            </a:r>
          </a:p>
          <a:p>
            <a:pPr>
              <a:buFont typeface="Wingdings" panose="05000000000000000000" pitchFamily="2" charset="2"/>
              <a:buChar char="ü"/>
            </a:pPr>
            <a:r>
              <a:rPr lang="en-US" sz="2800" dirty="0">
                <a:latin typeface="Arial Narrow" panose="020B0606020202030204" pitchFamily="34" charset="0"/>
              </a:rPr>
              <a:t>Evaluation and reviews</a:t>
            </a:r>
          </a:p>
          <a:p>
            <a:endParaRPr lang="en-US" dirty="0"/>
          </a:p>
        </p:txBody>
      </p:sp>
    </p:spTree>
    <p:extLst>
      <p:ext uri="{BB962C8B-B14F-4D97-AF65-F5344CB8AC3E}">
        <p14:creationId xmlns:p14="http://schemas.microsoft.com/office/powerpoint/2010/main" val="395231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611" y="0"/>
            <a:ext cx="5879428" cy="1094786"/>
          </a:xfrm>
        </p:spPr>
        <p:txBody>
          <a:bodyPr/>
          <a:lstStyle/>
          <a:p>
            <a:pPr algn="ctr"/>
            <a:r>
              <a:rPr lang="es-ES" b="1" u="sng" dirty="0">
                <a:latin typeface="Arial Narrow" panose="020B0606020202030204" pitchFamily="34" charset="0"/>
              </a:rPr>
              <a:t>Equipo Profesional </a:t>
            </a:r>
            <a:br>
              <a:rPr lang="es-ES" b="1" u="sng" dirty="0">
                <a:latin typeface="Arial Narrow" panose="020B0606020202030204" pitchFamily="34" charset="0"/>
              </a:rPr>
            </a:br>
            <a:r>
              <a:rPr lang="es-ES" sz="3200" b="1" u="sng" dirty="0">
                <a:latin typeface="Arial Narrow" panose="020B0606020202030204" pitchFamily="34" charset="0"/>
              </a:rPr>
              <a:t>Professional Team </a:t>
            </a:r>
            <a:endParaRPr lang="en-US" sz="3200" b="1" u="sng" dirty="0">
              <a:latin typeface="Arial Narrow" panose="020B0606020202030204" pitchFamily="34" charset="0"/>
            </a:endParaRPr>
          </a:p>
        </p:txBody>
      </p:sp>
      <p:sp>
        <p:nvSpPr>
          <p:cNvPr id="4" name="Content Placeholder 3"/>
          <p:cNvSpPr>
            <a:spLocks noGrp="1"/>
          </p:cNvSpPr>
          <p:nvPr>
            <p:ph sz="half" idx="2"/>
          </p:nvPr>
        </p:nvSpPr>
        <p:spPr>
          <a:xfrm>
            <a:off x="287383" y="1314994"/>
            <a:ext cx="6461760" cy="5355771"/>
          </a:xfrm>
        </p:spPr>
        <p:txBody>
          <a:bodyPr>
            <a:noAutofit/>
          </a:bodyPr>
          <a:lstStyle/>
          <a:p>
            <a:pPr marL="0" indent="0">
              <a:buNone/>
            </a:pPr>
            <a:r>
              <a:rPr lang="es-ES" sz="2800" dirty="0">
                <a:latin typeface="Arial Narrow" panose="020B0606020202030204" pitchFamily="34" charset="0"/>
              </a:rPr>
              <a:t>El equipo incluye:  </a:t>
            </a:r>
          </a:p>
          <a:p>
            <a:pPr>
              <a:buFont typeface="Wingdings" panose="05000000000000000000" pitchFamily="2" charset="2"/>
              <a:buChar char="ü"/>
            </a:pPr>
            <a:r>
              <a:rPr lang="es-ES" sz="2000" dirty="0">
                <a:latin typeface="Arial Narrow" panose="020B0606020202030204" pitchFamily="34" charset="0"/>
              </a:rPr>
              <a:t>al padre (s) o tutor (es) legal (es); </a:t>
            </a:r>
          </a:p>
          <a:p>
            <a:pPr>
              <a:buFont typeface="Wingdings" panose="05000000000000000000" pitchFamily="2" charset="2"/>
              <a:buChar char="ü"/>
            </a:pPr>
            <a:r>
              <a:rPr lang="es-ES" sz="2000" dirty="0">
                <a:latin typeface="Arial Narrow" panose="020B0606020202030204" pitchFamily="34" charset="0"/>
              </a:rPr>
              <a:t>un maestro de educación especial, al menos un maestro de educación general; </a:t>
            </a:r>
          </a:p>
          <a:p>
            <a:pPr>
              <a:buFont typeface="Wingdings" panose="05000000000000000000" pitchFamily="2" charset="2"/>
              <a:buChar char="ü"/>
            </a:pPr>
            <a:r>
              <a:rPr lang="es-ES" sz="2000" dirty="0">
                <a:latin typeface="Arial Narrow" panose="020B0606020202030204" pitchFamily="34" charset="0"/>
              </a:rPr>
              <a:t>un representante de la escuela o del distrito escolar que tenga conocimiento sobre la disponibilidad de recursos escolares; y </a:t>
            </a:r>
          </a:p>
          <a:p>
            <a:pPr>
              <a:buFont typeface="Wingdings" panose="05000000000000000000" pitchFamily="2" charset="2"/>
              <a:buChar char="ü"/>
            </a:pPr>
            <a:r>
              <a:rPr lang="es-ES" sz="2000" dirty="0">
                <a:latin typeface="Arial Narrow" panose="020B0606020202030204" pitchFamily="34" charset="0"/>
              </a:rPr>
              <a:t>un individuo que puede interpretar las implicaciones de instrucción de los resultados de la evaluación del estudiante (como el psicólogo escolar).</a:t>
            </a:r>
          </a:p>
          <a:p>
            <a:pPr marL="0" indent="0">
              <a:buNone/>
            </a:pPr>
            <a:r>
              <a:rPr lang="es-ES" sz="2000" dirty="0">
                <a:latin typeface="Arial Narrow" panose="020B0606020202030204" pitchFamily="34" charset="0"/>
              </a:rPr>
              <a:t>El padre o la escuela también pueden traer a otras personas que tengan conocimientos o experiencia especial con respecto al niño/a (es decir, terapeutas del habla y ocupacionales). El padre puede invitar a profesionales que hayan trabajado o evaluado al niño/a, o alguien que lo ayude a abogar por las necesidades de su hijo/a, como un padre defensor o un abogado.</a:t>
            </a:r>
            <a:endParaRPr lang="en-US" sz="2000" dirty="0">
              <a:latin typeface="Arial Narrow" panose="020B0606020202030204" pitchFamily="34" charset="0"/>
            </a:endParaRPr>
          </a:p>
        </p:txBody>
      </p:sp>
      <p:sp>
        <p:nvSpPr>
          <p:cNvPr id="6" name="Content Placeholder 5"/>
          <p:cNvSpPr>
            <a:spLocks noGrp="1"/>
          </p:cNvSpPr>
          <p:nvPr>
            <p:ph sz="quarter" idx="4"/>
          </p:nvPr>
        </p:nvSpPr>
        <p:spPr>
          <a:xfrm>
            <a:off x="7297784" y="1193074"/>
            <a:ext cx="4763588" cy="5664925"/>
          </a:xfrm>
        </p:spPr>
        <p:txBody>
          <a:bodyPr>
            <a:normAutofit fontScale="32500" lnSpcReduction="20000"/>
          </a:bodyPr>
          <a:lstStyle/>
          <a:p>
            <a:pPr marL="0" indent="0">
              <a:buNone/>
            </a:pPr>
            <a:r>
              <a:rPr lang="en-US" sz="5500" dirty="0">
                <a:latin typeface="Arial Narrow" panose="020B0606020202030204" pitchFamily="34" charset="0"/>
              </a:rPr>
              <a:t>The team includes:</a:t>
            </a:r>
            <a:br>
              <a:rPr lang="en-US" sz="5500" dirty="0">
                <a:latin typeface="Arial Narrow" panose="020B0606020202030204" pitchFamily="34" charset="0"/>
              </a:rPr>
            </a:br>
            <a:endParaRPr lang="en-US" sz="5500" dirty="0">
              <a:latin typeface="Arial Narrow" panose="020B0606020202030204" pitchFamily="34" charset="0"/>
            </a:endParaRPr>
          </a:p>
          <a:p>
            <a:pPr>
              <a:buFont typeface="Wingdings" panose="05000000000000000000" pitchFamily="2" charset="2"/>
              <a:buChar char="ü"/>
            </a:pPr>
            <a:r>
              <a:rPr lang="en-US" sz="5500" dirty="0">
                <a:latin typeface="Arial Narrow" panose="020B0606020202030204" pitchFamily="34" charset="0"/>
              </a:rPr>
              <a:t>the parent (s) or legal guardian (s);</a:t>
            </a:r>
            <a:br>
              <a:rPr lang="en-US" sz="5500" dirty="0">
                <a:latin typeface="Arial Narrow" panose="020B0606020202030204" pitchFamily="34" charset="0"/>
              </a:rPr>
            </a:br>
            <a:endParaRPr lang="en-US" sz="5500" dirty="0">
              <a:latin typeface="Arial Narrow" panose="020B0606020202030204" pitchFamily="34" charset="0"/>
            </a:endParaRPr>
          </a:p>
          <a:p>
            <a:pPr>
              <a:buFont typeface="Wingdings" panose="05000000000000000000" pitchFamily="2" charset="2"/>
              <a:buChar char="ü"/>
            </a:pPr>
            <a:r>
              <a:rPr lang="en-US" sz="5500" dirty="0">
                <a:latin typeface="Arial Narrow" panose="020B0606020202030204" pitchFamily="34" charset="0"/>
              </a:rPr>
              <a:t>a special education teacher, at least one general education teacher;</a:t>
            </a:r>
            <a:br>
              <a:rPr lang="en-US" sz="5500" dirty="0">
                <a:latin typeface="Arial Narrow" panose="020B0606020202030204" pitchFamily="34" charset="0"/>
              </a:rPr>
            </a:br>
            <a:endParaRPr lang="en-US" sz="5500" dirty="0">
              <a:latin typeface="Arial Narrow" panose="020B0606020202030204" pitchFamily="34" charset="0"/>
            </a:endParaRPr>
          </a:p>
          <a:p>
            <a:pPr>
              <a:buFont typeface="Wingdings" panose="05000000000000000000" pitchFamily="2" charset="2"/>
              <a:buChar char="ü"/>
            </a:pPr>
            <a:r>
              <a:rPr lang="en-US" sz="5500" dirty="0">
                <a:latin typeface="Arial Narrow" panose="020B0606020202030204" pitchFamily="34" charset="0"/>
              </a:rPr>
              <a:t>a representative of the school or school district who is aware of the availability of school resources; and</a:t>
            </a:r>
            <a:br>
              <a:rPr lang="en-US" sz="5500" dirty="0">
                <a:latin typeface="Arial Narrow" panose="020B0606020202030204" pitchFamily="34" charset="0"/>
              </a:rPr>
            </a:br>
            <a:endParaRPr lang="en-US" sz="5500" dirty="0">
              <a:latin typeface="Arial Narrow" panose="020B0606020202030204" pitchFamily="34" charset="0"/>
            </a:endParaRPr>
          </a:p>
          <a:p>
            <a:pPr>
              <a:buFont typeface="Wingdings" panose="05000000000000000000" pitchFamily="2" charset="2"/>
              <a:buChar char="ü"/>
            </a:pPr>
            <a:r>
              <a:rPr lang="en-US" sz="5500" dirty="0">
                <a:latin typeface="Arial Narrow" panose="020B0606020202030204" pitchFamily="34" charset="0"/>
              </a:rPr>
              <a:t>an individual who can interpret the instructional implications of the student's evaluation results (such as the school psychologist).</a:t>
            </a:r>
            <a:br>
              <a:rPr lang="en-US" sz="5500" dirty="0">
                <a:latin typeface="Arial Narrow" panose="020B0606020202030204" pitchFamily="34" charset="0"/>
              </a:rPr>
            </a:br>
            <a:endParaRPr lang="en-US" sz="5500" dirty="0">
              <a:latin typeface="Arial Narrow" panose="020B0606020202030204" pitchFamily="34" charset="0"/>
            </a:endParaRPr>
          </a:p>
          <a:p>
            <a:pPr marL="0" indent="0">
              <a:buNone/>
            </a:pPr>
            <a:r>
              <a:rPr lang="en-US" sz="5500" dirty="0">
                <a:latin typeface="Arial Narrow" panose="020B0606020202030204" pitchFamily="34" charset="0"/>
              </a:rPr>
              <a:t>The parent or school may also bring other people who have knowledge or special experience with the child (i.e., speech and occupational therapists). The parent can invite professionals who have worked or evaluated the child, or someone to help him or her advocate for the needs of their child, such as a parent advocate or a lawyer.</a:t>
            </a:r>
          </a:p>
          <a:p>
            <a:endParaRPr lang="en-US" sz="3800" dirty="0">
              <a:latin typeface="Arial Narrow" panose="020B0606020202030204" pitchFamily="34" charset="0"/>
            </a:endParaRPr>
          </a:p>
          <a:p>
            <a:endParaRPr lang="en-US" dirty="0"/>
          </a:p>
        </p:txBody>
      </p:sp>
    </p:spTree>
    <p:extLst>
      <p:ext uri="{BB962C8B-B14F-4D97-AF65-F5344CB8AC3E}">
        <p14:creationId xmlns:p14="http://schemas.microsoft.com/office/powerpoint/2010/main" val="990623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226296"/>
            <a:ext cx="9292046" cy="1149658"/>
          </a:xfrm>
        </p:spPr>
        <p:txBody>
          <a:bodyPr/>
          <a:lstStyle/>
          <a:p>
            <a:pPr algn="ctr"/>
            <a:r>
              <a:rPr lang="es-ES" sz="4000" b="1" u="sng" dirty="0">
                <a:latin typeface="Arial Narrow" panose="020B0606020202030204" pitchFamily="34" charset="0"/>
              </a:rPr>
              <a:t>Propósito de una Reunión de PEI </a:t>
            </a:r>
            <a:br>
              <a:rPr lang="es-ES" sz="4000" b="1" u="sng" dirty="0">
                <a:latin typeface="Arial Narrow" panose="020B0606020202030204" pitchFamily="34" charset="0"/>
              </a:rPr>
            </a:br>
            <a:r>
              <a:rPr lang="es-ES" sz="2800" b="1" u="sng" dirty="0">
                <a:latin typeface="Arial Narrow" panose="020B0606020202030204" pitchFamily="34" charset="0"/>
              </a:rPr>
              <a:t>Purpose of a IEP Meeting </a:t>
            </a:r>
            <a:endParaRPr lang="en-US" sz="2800" b="1" u="sng" dirty="0">
              <a:latin typeface="Arial Narrow" panose="020B0606020202030204" pitchFamily="34" charset="0"/>
            </a:endParaRPr>
          </a:p>
        </p:txBody>
      </p:sp>
      <p:sp>
        <p:nvSpPr>
          <p:cNvPr id="3" name="Content Placeholder 2"/>
          <p:cNvSpPr>
            <a:spLocks noGrp="1"/>
          </p:cNvSpPr>
          <p:nvPr>
            <p:ph sz="half" idx="1"/>
          </p:nvPr>
        </p:nvSpPr>
        <p:spPr>
          <a:xfrm>
            <a:off x="7242854" y="2792097"/>
            <a:ext cx="4396339" cy="2554966"/>
          </a:xfrm>
        </p:spPr>
        <p:txBody>
          <a:bodyPr>
            <a:noAutofit/>
          </a:bodyPr>
          <a:lstStyle/>
          <a:p>
            <a:r>
              <a:rPr lang="en-US" sz="2400" dirty="0">
                <a:latin typeface="Arial Narrow" panose="020B0606020202030204" pitchFamily="34" charset="0"/>
              </a:rPr>
              <a:t>To have the team develop an educational program for the student. The plan is to support progress in the general curriculum and meet other educational and functional needs resulting from the disability.</a:t>
            </a:r>
          </a:p>
        </p:txBody>
      </p:sp>
      <p:sp>
        <p:nvSpPr>
          <p:cNvPr id="4" name="Content Placeholder 3"/>
          <p:cNvSpPr>
            <a:spLocks noGrp="1"/>
          </p:cNvSpPr>
          <p:nvPr>
            <p:ph sz="half" idx="2"/>
          </p:nvPr>
        </p:nvSpPr>
        <p:spPr>
          <a:xfrm>
            <a:off x="551269" y="1733875"/>
            <a:ext cx="5858239" cy="4501463"/>
          </a:xfrm>
        </p:spPr>
        <p:txBody>
          <a:bodyPr>
            <a:noAutofit/>
          </a:bodyPr>
          <a:lstStyle/>
          <a:p>
            <a:r>
              <a:rPr lang="es-ES" sz="3600" dirty="0">
                <a:latin typeface="Arial Narrow" panose="020B0606020202030204" pitchFamily="34" charset="0"/>
              </a:rPr>
              <a:t>Para que el equipo desarrolle un plan educativo para el estudiante. El plan es para apoyar el progreso en la educación general y satisfacer otras necesidades y funcionales educativas resultantes de la discapacidad.</a:t>
            </a:r>
          </a:p>
          <a:p>
            <a:endParaRPr lang="en-US" sz="2000" dirty="0">
              <a:latin typeface="Arial Narrow" panose="020B0606020202030204" pitchFamily="34" charset="0"/>
            </a:endParaRPr>
          </a:p>
        </p:txBody>
      </p:sp>
    </p:spTree>
    <p:extLst>
      <p:ext uri="{BB962C8B-B14F-4D97-AF65-F5344CB8AC3E}">
        <p14:creationId xmlns:p14="http://schemas.microsoft.com/office/powerpoint/2010/main" val="1292287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48548" y="483228"/>
            <a:ext cx="5843452" cy="6340197"/>
          </a:xfrm>
          <a:prstGeom prst="rect">
            <a:avLst/>
          </a:prstGeom>
        </p:spPr>
        <p:txBody>
          <a:bodyPr wrap="square">
            <a:spAutoFit/>
          </a:bodyPr>
          <a:lstStyle/>
          <a:p>
            <a:pPr marL="342900" indent="-342900">
              <a:buFont typeface="+mj-lt"/>
              <a:buAutoNum type="arabicPeriod"/>
            </a:pPr>
            <a:r>
              <a:rPr lang="en-US" sz="1400" dirty="0">
                <a:latin typeface="Arial Narrow" panose="020B0606020202030204" pitchFamily="34" charset="0"/>
              </a:rPr>
              <a:t>“A statement of the child’s </a:t>
            </a:r>
            <a:r>
              <a:rPr lang="en-US" sz="1400" b="1" dirty="0">
                <a:latin typeface="Arial Narrow" panose="020B0606020202030204" pitchFamily="34" charset="0"/>
              </a:rPr>
              <a:t>present levels of academic achievement and functional performance</a:t>
            </a:r>
            <a:r>
              <a:rPr lang="en-US" sz="1400" dirty="0">
                <a:latin typeface="Arial Narrow" panose="020B0606020202030204" pitchFamily="34" charset="0"/>
              </a:rPr>
              <a:t>, including how the child’s disability affects his or her involvement and progress in the general education curriculum;</a:t>
            </a:r>
          </a:p>
          <a:p>
            <a:pPr marL="342900" indent="-342900">
              <a:buFont typeface="+mj-lt"/>
              <a:buAutoNum type="arabicPeriod"/>
            </a:pPr>
            <a:r>
              <a:rPr lang="en-US" sz="1400" dirty="0">
                <a:latin typeface="Arial Narrow" panose="020B0606020202030204" pitchFamily="34" charset="0"/>
              </a:rPr>
              <a:t>A statement of measurable </a:t>
            </a:r>
            <a:r>
              <a:rPr lang="en-US" sz="1400" b="1" dirty="0">
                <a:latin typeface="Arial Narrow" panose="020B0606020202030204" pitchFamily="34" charset="0"/>
              </a:rPr>
              <a:t>annual goals</a:t>
            </a:r>
            <a:r>
              <a:rPr lang="en-US" sz="1400" dirty="0">
                <a:latin typeface="Arial Narrow" panose="020B0606020202030204" pitchFamily="34" charset="0"/>
              </a:rPr>
              <a:t>, including academic and functional goals;</a:t>
            </a:r>
          </a:p>
          <a:p>
            <a:pPr marL="342900" indent="-342900">
              <a:buFont typeface="+mj-lt"/>
              <a:buAutoNum type="arabicPeriod"/>
            </a:pPr>
            <a:r>
              <a:rPr lang="en-US" sz="1400" dirty="0">
                <a:latin typeface="Arial Narrow" panose="020B0606020202030204" pitchFamily="34" charset="0"/>
              </a:rPr>
              <a:t>A description of how the </a:t>
            </a:r>
            <a:r>
              <a:rPr lang="en-US" sz="1400" b="1" dirty="0">
                <a:latin typeface="Arial Narrow" panose="020B0606020202030204" pitchFamily="34" charset="0"/>
              </a:rPr>
              <a:t>child’s progress </a:t>
            </a:r>
            <a:r>
              <a:rPr lang="en-US" sz="1400" dirty="0">
                <a:latin typeface="Arial Narrow" panose="020B0606020202030204" pitchFamily="34" charset="0"/>
              </a:rPr>
              <a:t>towards meeting the annual goals will be measured, and when periodic progress reports will be provided;</a:t>
            </a:r>
          </a:p>
          <a:p>
            <a:pPr marL="342900" indent="-342900">
              <a:buFont typeface="+mj-lt"/>
              <a:buAutoNum type="arabicPeriod"/>
            </a:pPr>
            <a:r>
              <a:rPr lang="en-US" sz="1400" dirty="0">
                <a:latin typeface="Arial Narrow" panose="020B0606020202030204" pitchFamily="34" charset="0"/>
              </a:rPr>
              <a:t>A statement of the </a:t>
            </a:r>
            <a:r>
              <a:rPr lang="en-US" sz="1400" b="1" dirty="0">
                <a:latin typeface="Arial Narrow" panose="020B0606020202030204" pitchFamily="34" charset="0"/>
              </a:rPr>
              <a:t>special education and related services</a:t>
            </a:r>
            <a:r>
              <a:rPr lang="en-US" sz="1400" dirty="0">
                <a:latin typeface="Arial Narrow" panose="020B0606020202030204" pitchFamily="34" charset="0"/>
              </a:rPr>
              <a:t> and </a:t>
            </a:r>
            <a:r>
              <a:rPr lang="en-US" sz="1400" b="1" dirty="0">
                <a:latin typeface="Arial Narrow" panose="020B0606020202030204" pitchFamily="34" charset="0"/>
              </a:rPr>
              <a:t>supplementary aids and services</a:t>
            </a:r>
            <a:r>
              <a:rPr lang="en-US" sz="1400" dirty="0">
                <a:latin typeface="Arial Narrow" panose="020B0606020202030204" pitchFamily="34" charset="0"/>
              </a:rPr>
              <a:t> to be provided to the child, or on behalf of the child;</a:t>
            </a:r>
          </a:p>
          <a:p>
            <a:pPr marL="342900" indent="-342900">
              <a:buFont typeface="+mj-lt"/>
              <a:buAutoNum type="arabicPeriod"/>
            </a:pPr>
            <a:r>
              <a:rPr lang="en-US" sz="1400" dirty="0">
                <a:latin typeface="Arial Narrow" panose="020B0606020202030204" pitchFamily="34" charset="0"/>
              </a:rPr>
              <a:t>A statement of the </a:t>
            </a:r>
            <a:r>
              <a:rPr lang="en-US" sz="1400" b="1" dirty="0">
                <a:latin typeface="Arial Narrow" panose="020B0606020202030204" pitchFamily="34" charset="0"/>
              </a:rPr>
              <a:t>program modifications or supports for school personnel </a:t>
            </a:r>
            <a:r>
              <a:rPr lang="en-US" sz="1400" dirty="0">
                <a:latin typeface="Arial Narrow" panose="020B0606020202030204" pitchFamily="34" charset="0"/>
              </a:rPr>
              <a:t>that will be provided to enable the child to advance appropriately towards attaining the annual goals; to be involved in and make progress in the general education curriculum and to participate in extracurricular and other nonacademic activities; and to be educated and participate with other children with disabilities and nondisabled children;</a:t>
            </a:r>
          </a:p>
          <a:p>
            <a:pPr marL="342900" indent="-342900">
              <a:buFont typeface="+mj-lt"/>
              <a:buAutoNum type="arabicPeriod"/>
            </a:pPr>
            <a:r>
              <a:rPr lang="en-US" sz="1400" dirty="0">
                <a:latin typeface="Arial Narrow" panose="020B0606020202030204" pitchFamily="34" charset="0"/>
              </a:rPr>
              <a:t>An explanation of the </a:t>
            </a:r>
            <a:r>
              <a:rPr lang="en-US" sz="1400" b="1" dirty="0">
                <a:latin typeface="Arial Narrow" panose="020B0606020202030204" pitchFamily="34" charset="0"/>
              </a:rPr>
              <a:t>extent, if any, to which the child will not participate with nondisabled children</a:t>
            </a:r>
            <a:r>
              <a:rPr lang="en-US" sz="1400" dirty="0">
                <a:latin typeface="Arial Narrow" panose="020B0606020202030204" pitchFamily="34" charset="0"/>
              </a:rPr>
              <a:t> in the regular class and in extracurricular and nonacademic activities;</a:t>
            </a:r>
          </a:p>
          <a:p>
            <a:pPr marL="342900" indent="-342900">
              <a:buFont typeface="+mj-lt"/>
              <a:buAutoNum type="arabicPeriod"/>
            </a:pPr>
            <a:r>
              <a:rPr lang="en-US" sz="1400" dirty="0">
                <a:latin typeface="Arial Narrow" panose="020B0606020202030204" pitchFamily="34" charset="0"/>
              </a:rPr>
              <a:t>A statement of any </a:t>
            </a:r>
            <a:r>
              <a:rPr lang="en-US" sz="1400" b="1" dirty="0">
                <a:latin typeface="Arial Narrow" panose="020B0606020202030204" pitchFamily="34" charset="0"/>
              </a:rPr>
              <a:t>individual accommodations</a:t>
            </a:r>
            <a:r>
              <a:rPr lang="en-US" sz="1400" dirty="0">
                <a:latin typeface="Arial Narrow" panose="020B0606020202030204" pitchFamily="34" charset="0"/>
              </a:rPr>
              <a:t> that are necessary to measure the academic achievement and functional performance of the child on State and districtwide assessments;</a:t>
            </a:r>
          </a:p>
          <a:p>
            <a:pPr marL="342900" indent="-342900">
              <a:buFont typeface="+mj-lt"/>
              <a:buAutoNum type="arabicPeriod"/>
            </a:pPr>
            <a:r>
              <a:rPr lang="en-US" sz="1400" dirty="0">
                <a:latin typeface="Arial Narrow" panose="020B0606020202030204" pitchFamily="34" charset="0"/>
              </a:rPr>
              <a:t>(Note: If the IEP team determines that the child must take an alternate assessment instead of a particular regular State or districtwide assessment of student achievement, the IEP must include a statement of why the child cannot participate in the regular assessment and why the particular alternate assessment selected is appropriate for the child; and</a:t>
            </a:r>
          </a:p>
          <a:p>
            <a:pPr marL="342900" indent="-342900">
              <a:buFont typeface="+mj-lt"/>
              <a:buAutoNum type="arabicPeriod"/>
            </a:pPr>
            <a:r>
              <a:rPr lang="en-US" sz="1400" dirty="0">
                <a:latin typeface="Arial Narrow" panose="020B0606020202030204" pitchFamily="34" charset="0"/>
              </a:rPr>
              <a:t>The </a:t>
            </a:r>
            <a:r>
              <a:rPr lang="en-US" sz="1400" b="1" dirty="0">
                <a:latin typeface="Arial Narrow" panose="020B0606020202030204" pitchFamily="34" charset="0"/>
              </a:rPr>
              <a:t>projected date</a:t>
            </a:r>
            <a:r>
              <a:rPr lang="en-US" sz="1400" dirty="0">
                <a:latin typeface="Arial Narrow" panose="020B0606020202030204" pitchFamily="34" charset="0"/>
              </a:rPr>
              <a:t> for the beginning of the services and modifications, and the anticipated </a:t>
            </a:r>
            <a:r>
              <a:rPr lang="en-US" sz="1400" b="1" dirty="0">
                <a:latin typeface="Arial Narrow" panose="020B0606020202030204" pitchFamily="34" charset="0"/>
              </a:rPr>
              <a:t>frequency, location, and duration</a:t>
            </a:r>
            <a:r>
              <a:rPr lang="en-US" sz="1400" dirty="0">
                <a:latin typeface="Arial Narrow" panose="020B0606020202030204" pitchFamily="34" charset="0"/>
              </a:rPr>
              <a:t> of those services and modifications.”</a:t>
            </a:r>
            <a:endParaRPr lang="en-US" sz="1400" dirty="0">
              <a:effectLst/>
              <a:latin typeface="Arial Narrow" panose="020B0606020202030204" pitchFamily="34" charset="0"/>
            </a:endParaRPr>
          </a:p>
        </p:txBody>
      </p:sp>
      <p:sp>
        <p:nvSpPr>
          <p:cNvPr id="3" name="Rectangle 2"/>
          <p:cNvSpPr/>
          <p:nvPr/>
        </p:nvSpPr>
        <p:spPr>
          <a:xfrm>
            <a:off x="156754" y="560171"/>
            <a:ext cx="6191794" cy="6186309"/>
          </a:xfrm>
          <a:prstGeom prst="rect">
            <a:avLst/>
          </a:prstGeom>
        </p:spPr>
        <p:txBody>
          <a:bodyPr wrap="square">
            <a:spAutoFit/>
          </a:bodyPr>
          <a:lstStyle/>
          <a:p>
            <a:r>
              <a:rPr lang="es-ES" dirty="0">
                <a:latin typeface="Arial Narrow" panose="020B0606020202030204" pitchFamily="34" charset="0"/>
              </a:rPr>
              <a:t>1. Niveles actuales del logro escolar y rendimiento funcional de su hijo</a:t>
            </a:r>
          </a:p>
          <a:p>
            <a:r>
              <a:rPr lang="es-ES" dirty="0">
                <a:latin typeface="Arial Narrow" panose="020B0606020202030204" pitchFamily="34" charset="0"/>
              </a:rPr>
              <a:t>2. Metas anuales – académicas y de funcionamiento </a:t>
            </a:r>
          </a:p>
          <a:p>
            <a:r>
              <a:rPr lang="es-ES" dirty="0">
                <a:latin typeface="Arial Narrow" panose="020B0606020202030204" pitchFamily="34" charset="0"/>
              </a:rPr>
              <a:t>3. Cómo se medirá el progreso </a:t>
            </a:r>
          </a:p>
          <a:p>
            <a:r>
              <a:rPr lang="es-ES" dirty="0">
                <a:latin typeface="Arial Narrow" panose="020B0606020202030204" pitchFamily="34" charset="0"/>
              </a:rPr>
              <a:t>4. Servicios y apoyos</a:t>
            </a:r>
          </a:p>
          <a:p>
            <a:r>
              <a:rPr lang="es-ES" dirty="0">
                <a:latin typeface="Arial Narrow" panose="020B0606020202030204" pitchFamily="34" charset="0"/>
              </a:rPr>
              <a:t>5.Modificaciones del programa o apoyos al personal de la escuela para ayudar al niño/a</a:t>
            </a:r>
          </a:p>
          <a:p>
            <a:r>
              <a:rPr lang="es-ES" dirty="0">
                <a:latin typeface="Arial Narrow" panose="020B0606020202030204" pitchFamily="34" charset="0"/>
              </a:rPr>
              <a:t>6. Una explicación del nivel (si hay alguno) hasta el cual su hijo no participará con los niños/as sin </a:t>
            </a:r>
            <a:r>
              <a:rPr lang="en-US" dirty="0">
                <a:latin typeface="Arial Narrow" panose="020B0606020202030204" pitchFamily="34" charset="0"/>
              </a:rPr>
              <a:t>impediment.</a:t>
            </a:r>
            <a:r>
              <a:rPr lang="es-ES" dirty="0">
                <a:latin typeface="Arial Narrow" panose="020B0606020202030204" pitchFamily="34" charset="0"/>
              </a:rPr>
              <a:t> </a:t>
            </a:r>
          </a:p>
          <a:p>
            <a:r>
              <a:rPr lang="es-ES" dirty="0">
                <a:latin typeface="Arial Narrow" panose="020B0606020202030204" pitchFamily="34" charset="0"/>
              </a:rPr>
              <a:t>7. Cualquier modificación que su hijo necesite cuando participe en exámenes Estatales o del distrito. </a:t>
            </a:r>
          </a:p>
          <a:p>
            <a:r>
              <a:rPr lang="es-ES" dirty="0">
                <a:latin typeface="Arial Narrow" panose="020B0606020202030204" pitchFamily="34" charset="0"/>
              </a:rPr>
              <a:t>8. La duración y ubicación de los servicios. (las fechas en que los servicios empezarán y terminarán, la cantidad de servicios y dónde tendrán lugar)</a:t>
            </a:r>
          </a:p>
          <a:p>
            <a:r>
              <a:rPr lang="es-ES" dirty="0">
                <a:latin typeface="Arial Narrow" panose="020B0606020202030204" pitchFamily="34" charset="0"/>
              </a:rPr>
              <a:t>8. Cómo se le informará del progreso de su hijo</a:t>
            </a:r>
          </a:p>
          <a:p>
            <a:r>
              <a:rPr lang="es-ES" dirty="0">
                <a:latin typeface="Arial Narrow" panose="020B0606020202030204" pitchFamily="34" charset="0"/>
              </a:rPr>
              <a:t>9. A la edad de 16 años (o menor, si el Equipo del IEP lo decide), se hará una declaración de los servicios de transición que su hijo necesita para prepararse para la vida adulta</a:t>
            </a:r>
          </a:p>
          <a:p>
            <a:r>
              <a:rPr lang="es-ES" dirty="0">
                <a:latin typeface="Arial Narrow" panose="020B0606020202030204" pitchFamily="34" charset="0"/>
              </a:rPr>
              <a:t>10. Comenzando al menos un año antes de que su hijo alcance la edad adulta (18-21, dependiendo de la ley de su Estado), el IEP debe incluir una declaración de que su hijo ha sido informado de cualquier derecho que se transfiere a él o ella al alcanzar esta edad. Alcanzar la edad adulta se denomina “mayoría de edad” en IDEA.</a:t>
            </a:r>
            <a:endParaRPr lang="es-ES" dirty="0">
              <a:effectLst/>
              <a:latin typeface="Arial Narrow" panose="020B0606020202030204" pitchFamily="34" charset="0"/>
            </a:endParaRPr>
          </a:p>
        </p:txBody>
      </p:sp>
      <p:sp>
        <p:nvSpPr>
          <p:cNvPr id="4" name="Rectangle 3"/>
          <p:cNvSpPr/>
          <p:nvPr/>
        </p:nvSpPr>
        <p:spPr>
          <a:xfrm>
            <a:off x="8708" y="-101547"/>
            <a:ext cx="12199109" cy="584775"/>
          </a:xfrm>
          <a:prstGeom prst="rect">
            <a:avLst/>
          </a:prstGeom>
        </p:spPr>
        <p:txBody>
          <a:bodyPr wrap="none">
            <a:spAutoFit/>
          </a:bodyPr>
          <a:lstStyle/>
          <a:p>
            <a:r>
              <a:rPr lang="es-ES" sz="3200" u="sng" dirty="0">
                <a:latin typeface="Arial Narrow" panose="020B0606020202030204" pitchFamily="34" charset="0"/>
              </a:rPr>
              <a:t>Breve Lista de lo que IDEA Requiere en el PEI / </a:t>
            </a:r>
            <a:r>
              <a:rPr lang="en-US" sz="3200" u="sng" dirty="0">
                <a:latin typeface="Arial Narrow" panose="020B0606020202030204" pitchFamily="34" charset="0"/>
              </a:rPr>
              <a:t>Brief List of what IDEA Requires</a:t>
            </a:r>
            <a:endParaRPr lang="en-US" sz="3200" dirty="0">
              <a:latin typeface="Arial Narrow" panose="020B0606020202030204" pitchFamily="34" charset="0"/>
            </a:endParaRPr>
          </a:p>
        </p:txBody>
      </p:sp>
    </p:spTree>
    <p:extLst>
      <p:ext uri="{BB962C8B-B14F-4D97-AF65-F5344CB8AC3E}">
        <p14:creationId xmlns:p14="http://schemas.microsoft.com/office/powerpoint/2010/main" val="3060800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942" y="0"/>
            <a:ext cx="7481805" cy="1400530"/>
          </a:xfrm>
        </p:spPr>
        <p:txBody>
          <a:bodyPr/>
          <a:lstStyle/>
          <a:p>
            <a:pPr algn="ctr"/>
            <a:r>
              <a:rPr lang="es-ES" b="1" u="sng" dirty="0">
                <a:latin typeface="Arial Narrow" panose="020B0606020202030204" pitchFamily="34" charset="0"/>
              </a:rPr>
              <a:t>¿Cuáles son mis Derechos?</a:t>
            </a:r>
            <a:br>
              <a:rPr lang="es-ES" b="1" u="sng" dirty="0">
                <a:latin typeface="Arial Narrow" panose="020B0606020202030204" pitchFamily="34" charset="0"/>
              </a:rPr>
            </a:br>
            <a:r>
              <a:rPr lang="en-US" b="1" u="sng" dirty="0">
                <a:latin typeface="Arial Narrow" panose="020B0606020202030204" pitchFamily="34" charset="0"/>
              </a:rPr>
              <a:t>What are my Rights?</a:t>
            </a:r>
          </a:p>
        </p:txBody>
      </p:sp>
      <p:sp>
        <p:nvSpPr>
          <p:cNvPr id="3" name="Content Placeholder 2"/>
          <p:cNvSpPr>
            <a:spLocks noGrp="1"/>
          </p:cNvSpPr>
          <p:nvPr>
            <p:ph sz="half" idx="1"/>
          </p:nvPr>
        </p:nvSpPr>
        <p:spPr>
          <a:xfrm>
            <a:off x="78377" y="1400529"/>
            <a:ext cx="7602583" cy="5287653"/>
          </a:xfrm>
        </p:spPr>
        <p:txBody>
          <a:bodyPr>
            <a:noAutofit/>
          </a:bodyPr>
          <a:lstStyle/>
          <a:p>
            <a:pPr>
              <a:buFont typeface="Wingdings" panose="05000000000000000000" pitchFamily="2" charset="2"/>
              <a:buChar char="Ø"/>
            </a:pPr>
            <a:r>
              <a:rPr lang="es-ES" sz="2200" dirty="0">
                <a:latin typeface="Arial Narrow" panose="020B0606020202030204" pitchFamily="34" charset="0"/>
              </a:rPr>
              <a:t>Derecho a participar en todas las reuniones de toma de decisiones.</a:t>
            </a:r>
          </a:p>
          <a:p>
            <a:pPr>
              <a:buFont typeface="Wingdings" panose="05000000000000000000" pitchFamily="2" charset="2"/>
              <a:buChar char="Ø"/>
            </a:pPr>
            <a:r>
              <a:rPr lang="es-ES" sz="2200" dirty="0">
                <a:latin typeface="Arial Narrow" panose="020B0606020202030204" pitchFamily="34" charset="0"/>
              </a:rPr>
              <a:t>Derecho a notificación por escrito en caso de cualquier cambio en la identificación, evaluación y colocación educativa</a:t>
            </a:r>
          </a:p>
          <a:p>
            <a:pPr>
              <a:buFont typeface="Wingdings" panose="05000000000000000000" pitchFamily="2" charset="2"/>
              <a:buChar char="Ø"/>
            </a:pPr>
            <a:r>
              <a:rPr lang="es-ES" sz="2200" dirty="0">
                <a:latin typeface="Arial Narrow" panose="020B0606020202030204" pitchFamily="34" charset="0"/>
              </a:rPr>
              <a:t>Derecho al consentimiento</a:t>
            </a:r>
          </a:p>
          <a:p>
            <a:pPr>
              <a:buFont typeface="Wingdings" panose="05000000000000000000" pitchFamily="2" charset="2"/>
              <a:buChar char="Ø"/>
            </a:pPr>
            <a:r>
              <a:rPr lang="es-ES" sz="2200" dirty="0">
                <a:latin typeface="Arial Narrow" panose="020B0606020202030204" pitchFamily="34" charset="0"/>
              </a:rPr>
              <a:t>Derecho a un intérprete si su idioma nativo es diferente al inglés o si es sordo.</a:t>
            </a:r>
          </a:p>
          <a:p>
            <a:pPr>
              <a:buFont typeface="Wingdings" panose="05000000000000000000" pitchFamily="2" charset="2"/>
              <a:buChar char="Ø"/>
            </a:pPr>
            <a:r>
              <a:rPr lang="es-ES" sz="2200" dirty="0">
                <a:latin typeface="Arial Narrow" panose="020B0606020202030204" pitchFamily="34" charset="0"/>
              </a:rPr>
              <a:t>Derecho a rechazar la evaluación o colocación educativa de su hijo/a.</a:t>
            </a:r>
          </a:p>
          <a:p>
            <a:pPr>
              <a:buFont typeface="Wingdings" panose="05000000000000000000" pitchFamily="2" charset="2"/>
              <a:buChar char="Ø"/>
            </a:pPr>
            <a:r>
              <a:rPr lang="es-ES" sz="2200" dirty="0">
                <a:latin typeface="Arial Narrow" panose="020B0606020202030204" pitchFamily="34" charset="0"/>
              </a:rPr>
              <a:t>Derecho de acceso a los registros educativos.</a:t>
            </a:r>
          </a:p>
          <a:p>
            <a:pPr>
              <a:buFont typeface="Wingdings" panose="05000000000000000000" pitchFamily="2" charset="2"/>
              <a:buChar char="Ø"/>
            </a:pPr>
            <a:r>
              <a:rPr lang="es-ES" sz="2200" dirty="0">
                <a:latin typeface="Arial Narrow" panose="020B0606020202030204" pitchFamily="34" charset="0"/>
              </a:rPr>
              <a:t>Derecho a solicitar una audiencia.</a:t>
            </a:r>
          </a:p>
          <a:p>
            <a:pPr>
              <a:buFont typeface="Wingdings" panose="05000000000000000000" pitchFamily="2" charset="2"/>
              <a:buChar char="Ø"/>
            </a:pPr>
            <a:r>
              <a:rPr lang="es-ES" sz="2200" dirty="0">
                <a:latin typeface="Arial Narrow" panose="020B0606020202030204" pitchFamily="34" charset="0"/>
              </a:rPr>
              <a:t>Derecho a mantener al niño en la colocación actual.</a:t>
            </a:r>
          </a:p>
          <a:p>
            <a:pPr>
              <a:buFont typeface="Wingdings" panose="05000000000000000000" pitchFamily="2" charset="2"/>
              <a:buChar char="Ø"/>
            </a:pPr>
            <a:r>
              <a:rPr lang="es-ES" sz="2200" dirty="0">
                <a:latin typeface="Arial Narrow" panose="020B0606020202030204" pitchFamily="34" charset="0"/>
              </a:rPr>
              <a:t>Derecho a la mediación cuando surge un desacuerdo.</a:t>
            </a:r>
          </a:p>
          <a:p>
            <a:pPr>
              <a:buFont typeface="Wingdings" panose="05000000000000000000" pitchFamily="2" charset="2"/>
              <a:buChar char="Ø"/>
            </a:pPr>
            <a:r>
              <a:rPr lang="es-ES" sz="2200" dirty="0">
                <a:latin typeface="Arial Narrow" panose="020B0606020202030204" pitchFamily="34" charset="0"/>
              </a:rPr>
              <a:t>Derecho a la información sobre acciones disciplinarias.</a:t>
            </a:r>
          </a:p>
          <a:p>
            <a:endParaRPr lang="en-US" sz="2300" dirty="0"/>
          </a:p>
        </p:txBody>
      </p:sp>
      <p:sp>
        <p:nvSpPr>
          <p:cNvPr id="4" name="Content Placeholder 3"/>
          <p:cNvSpPr>
            <a:spLocks noGrp="1"/>
          </p:cNvSpPr>
          <p:nvPr>
            <p:ph sz="half" idx="2"/>
          </p:nvPr>
        </p:nvSpPr>
        <p:spPr>
          <a:xfrm>
            <a:off x="7772394" y="1812253"/>
            <a:ext cx="4382705" cy="4754010"/>
          </a:xfrm>
        </p:spPr>
        <p:txBody>
          <a:bodyPr>
            <a:noAutofit/>
          </a:bodyPr>
          <a:lstStyle/>
          <a:p>
            <a:r>
              <a:rPr lang="en-US" sz="1600" dirty="0">
                <a:latin typeface="Arial Narrow" panose="020B0606020202030204" pitchFamily="34" charset="0"/>
              </a:rPr>
              <a:t>Right to participate in all decision-making meetings </a:t>
            </a:r>
          </a:p>
          <a:p>
            <a:r>
              <a:rPr lang="en-US" sz="1600" dirty="0">
                <a:latin typeface="Arial Narrow" panose="020B0606020202030204" pitchFamily="34" charset="0"/>
              </a:rPr>
              <a:t>Right to written notice in the case of any changes in identification, evaluation and educational placement</a:t>
            </a:r>
          </a:p>
          <a:p>
            <a:r>
              <a:rPr lang="en-US" sz="1600" dirty="0">
                <a:latin typeface="Arial Narrow" panose="020B0606020202030204" pitchFamily="34" charset="0"/>
              </a:rPr>
              <a:t>Right to Consent</a:t>
            </a:r>
          </a:p>
          <a:p>
            <a:r>
              <a:rPr lang="en-US" sz="1600" dirty="0">
                <a:latin typeface="Arial Narrow" panose="020B0606020202030204" pitchFamily="34" charset="0"/>
              </a:rPr>
              <a:t>Right to an interpreter if native language is different from English or in case of deafness. </a:t>
            </a:r>
          </a:p>
          <a:p>
            <a:r>
              <a:rPr lang="en-US" sz="1600" dirty="0">
                <a:latin typeface="Arial Narrow" panose="020B0606020202030204" pitchFamily="34" charset="0"/>
              </a:rPr>
              <a:t>Right to refuse the evaluation or educational placement of your child.</a:t>
            </a:r>
          </a:p>
          <a:p>
            <a:r>
              <a:rPr lang="en-US" sz="1600" dirty="0">
                <a:latin typeface="Arial Narrow" panose="020B0606020202030204" pitchFamily="34" charset="0"/>
              </a:rPr>
              <a:t>Right to access educational records</a:t>
            </a:r>
          </a:p>
          <a:p>
            <a:r>
              <a:rPr lang="en-US" sz="1600" dirty="0">
                <a:latin typeface="Arial Narrow" panose="020B0606020202030204" pitchFamily="34" charset="0"/>
              </a:rPr>
              <a:t>Right to request a hearing</a:t>
            </a:r>
          </a:p>
          <a:p>
            <a:r>
              <a:rPr lang="en-US" sz="1600" dirty="0">
                <a:latin typeface="Arial Narrow" panose="020B0606020202030204" pitchFamily="34" charset="0"/>
              </a:rPr>
              <a:t>Right to keep child in current placement</a:t>
            </a:r>
          </a:p>
          <a:p>
            <a:r>
              <a:rPr lang="en-US" sz="1600" dirty="0">
                <a:latin typeface="Arial Narrow" panose="020B0606020202030204" pitchFamily="34" charset="0"/>
              </a:rPr>
              <a:t>Right to mediation when a disagreement arises</a:t>
            </a:r>
          </a:p>
          <a:p>
            <a:r>
              <a:rPr lang="en-US" sz="1600" dirty="0">
                <a:latin typeface="Arial Narrow" panose="020B0606020202030204" pitchFamily="34" charset="0"/>
              </a:rPr>
              <a:t>Right to information on disciplinary action</a:t>
            </a:r>
          </a:p>
        </p:txBody>
      </p:sp>
    </p:spTree>
    <p:extLst>
      <p:ext uri="{BB962C8B-B14F-4D97-AF65-F5344CB8AC3E}">
        <p14:creationId xmlns:p14="http://schemas.microsoft.com/office/powerpoint/2010/main" val="1976142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951" y="182753"/>
            <a:ext cx="9404723" cy="1400530"/>
          </a:xfrm>
        </p:spPr>
        <p:txBody>
          <a:bodyPr/>
          <a:lstStyle/>
          <a:p>
            <a:pPr algn="ctr"/>
            <a:r>
              <a:rPr lang="es-ES" sz="3600" b="1" u="sng" dirty="0">
                <a:latin typeface="Arial Narrow" panose="020B0606020202030204" pitchFamily="34" charset="0"/>
              </a:rPr>
              <a:t>Consideraciones Importantes</a:t>
            </a:r>
            <a:br>
              <a:rPr lang="es-ES" sz="3600" b="1" u="sng" dirty="0">
                <a:latin typeface="Arial Narrow" panose="020B0606020202030204" pitchFamily="34" charset="0"/>
              </a:rPr>
            </a:br>
            <a:r>
              <a:rPr lang="en-US" sz="3600" b="1" u="sng" dirty="0">
                <a:latin typeface="Arial Narrow" panose="020B0606020202030204" pitchFamily="34" charset="0"/>
              </a:rPr>
              <a:t>Important Considerations</a:t>
            </a:r>
          </a:p>
        </p:txBody>
      </p:sp>
      <p:sp>
        <p:nvSpPr>
          <p:cNvPr id="3" name="Content Placeholder 2"/>
          <p:cNvSpPr>
            <a:spLocks noGrp="1"/>
          </p:cNvSpPr>
          <p:nvPr>
            <p:ph sz="half" idx="1"/>
          </p:nvPr>
        </p:nvSpPr>
        <p:spPr>
          <a:xfrm>
            <a:off x="646111" y="1724297"/>
            <a:ext cx="5702438" cy="4833257"/>
          </a:xfrm>
        </p:spPr>
        <p:txBody>
          <a:bodyPr>
            <a:normAutofit fontScale="92500" lnSpcReduction="20000"/>
          </a:bodyPr>
          <a:lstStyle/>
          <a:p>
            <a:pPr marL="0" indent="0">
              <a:buNone/>
            </a:pPr>
            <a:r>
              <a:rPr lang="es-ES" sz="3800" dirty="0">
                <a:latin typeface="Arial Narrow" panose="020B0606020202030204" pitchFamily="34" charset="0"/>
              </a:rPr>
              <a:t>Como padre, no subestimar la importancia de tu contribución como miembro del IEP</a:t>
            </a:r>
            <a:br>
              <a:rPr lang="es-ES" sz="3800" dirty="0">
                <a:latin typeface="Arial Narrow" panose="020B0606020202030204" pitchFamily="34" charset="0"/>
              </a:rPr>
            </a:br>
            <a:endParaRPr lang="es-ES" sz="3800" dirty="0">
              <a:latin typeface="Arial Narrow" panose="020B0606020202030204" pitchFamily="34" charset="0"/>
            </a:endParaRPr>
          </a:p>
          <a:p>
            <a:pPr>
              <a:buFont typeface="Wingdings" panose="05000000000000000000" pitchFamily="2" charset="2"/>
              <a:buChar char="Ø"/>
            </a:pPr>
            <a:r>
              <a:rPr lang="es-ES" sz="3800" dirty="0">
                <a:latin typeface="Arial Narrow" panose="020B0606020202030204" pitchFamily="34" charset="0"/>
              </a:rPr>
              <a:t>Por ley, eres un miembro igual.</a:t>
            </a:r>
          </a:p>
          <a:p>
            <a:pPr marL="0" indent="0">
              <a:buNone/>
            </a:pPr>
            <a:endParaRPr lang="es-ES" sz="900" dirty="0">
              <a:latin typeface="Arial Narrow" panose="020B0606020202030204" pitchFamily="34" charset="0"/>
            </a:endParaRPr>
          </a:p>
          <a:p>
            <a:pPr>
              <a:buFont typeface="Wingdings" panose="05000000000000000000" pitchFamily="2" charset="2"/>
              <a:buChar char="Ø"/>
            </a:pPr>
            <a:r>
              <a:rPr lang="es-ES" sz="3800" dirty="0">
                <a:latin typeface="Arial Narrow" panose="020B0606020202030204" pitchFamily="34" charset="0"/>
              </a:rPr>
              <a:t>Usted tiene un conocimiento íntimo y valioso de las fortalezas y luchas de su hijo/a</a:t>
            </a:r>
          </a:p>
          <a:p>
            <a:endParaRPr lang="en-US" dirty="0"/>
          </a:p>
        </p:txBody>
      </p:sp>
      <p:sp>
        <p:nvSpPr>
          <p:cNvPr id="4" name="Content Placeholder 3"/>
          <p:cNvSpPr>
            <a:spLocks noGrp="1"/>
          </p:cNvSpPr>
          <p:nvPr>
            <p:ph sz="half" idx="2"/>
          </p:nvPr>
        </p:nvSpPr>
        <p:spPr>
          <a:xfrm>
            <a:off x="7062651" y="2357310"/>
            <a:ext cx="4990012" cy="2963628"/>
          </a:xfrm>
        </p:spPr>
        <p:txBody>
          <a:bodyPr>
            <a:normAutofit fontScale="92500" lnSpcReduction="20000"/>
          </a:bodyPr>
          <a:lstStyle/>
          <a:p>
            <a:pPr marL="0" indent="0">
              <a:buNone/>
            </a:pPr>
            <a:r>
              <a:rPr lang="en-US" sz="3000" b="1" dirty="0">
                <a:latin typeface="Arial Narrow" panose="020B0606020202030204" pitchFamily="34" charset="0"/>
              </a:rPr>
              <a:t>As a Parent, do not underestimate the importance of your contribution as a IEP member</a:t>
            </a:r>
          </a:p>
          <a:p>
            <a:r>
              <a:rPr lang="en-US" sz="3000" b="1" dirty="0">
                <a:latin typeface="Arial Narrow" panose="020B0606020202030204" pitchFamily="34" charset="0"/>
              </a:rPr>
              <a:t>by law, you are an equal partner </a:t>
            </a:r>
          </a:p>
          <a:p>
            <a:r>
              <a:rPr lang="en-US" sz="3000" b="1" dirty="0">
                <a:latin typeface="Arial Narrow" panose="020B0606020202030204" pitchFamily="34" charset="0"/>
              </a:rPr>
              <a:t>you have intimate, valuable knowledge of your child’s strengths and struggles </a:t>
            </a:r>
          </a:p>
          <a:p>
            <a:endParaRPr lang="en-US" dirty="0"/>
          </a:p>
        </p:txBody>
      </p:sp>
    </p:spTree>
    <p:extLst>
      <p:ext uri="{BB962C8B-B14F-4D97-AF65-F5344CB8AC3E}">
        <p14:creationId xmlns:p14="http://schemas.microsoft.com/office/powerpoint/2010/main" val="2858404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0213" y="121920"/>
            <a:ext cx="9404723" cy="1036320"/>
          </a:xfrm>
        </p:spPr>
        <p:txBody>
          <a:bodyPr/>
          <a:lstStyle/>
          <a:p>
            <a:pPr algn="ctr"/>
            <a:r>
              <a:rPr lang="es-ES" sz="4000" b="1" u="sng" dirty="0">
                <a:latin typeface="Arial Narrow" panose="020B0606020202030204" pitchFamily="34" charset="0"/>
              </a:rPr>
              <a:t>¿Cómo Ayudar y Abogar por mi Hijo/a?</a:t>
            </a:r>
            <a:br>
              <a:rPr lang="es-ES" sz="4000" b="1" u="sng" dirty="0">
                <a:latin typeface="Arial Narrow" panose="020B0606020202030204" pitchFamily="34" charset="0"/>
              </a:rPr>
            </a:br>
            <a:r>
              <a:rPr lang="en-US" sz="3200" b="1" u="sng" dirty="0">
                <a:latin typeface="Arial Narrow" panose="020B0606020202030204" pitchFamily="34" charset="0"/>
              </a:rPr>
              <a:t>How to Help and Advocate for my Child?</a:t>
            </a:r>
          </a:p>
        </p:txBody>
      </p:sp>
      <p:sp>
        <p:nvSpPr>
          <p:cNvPr id="3" name="Content Placeholder 2"/>
          <p:cNvSpPr>
            <a:spLocks noGrp="1"/>
          </p:cNvSpPr>
          <p:nvPr>
            <p:ph sz="half" idx="1"/>
          </p:nvPr>
        </p:nvSpPr>
        <p:spPr>
          <a:xfrm>
            <a:off x="541340" y="1531032"/>
            <a:ext cx="5737540" cy="5150928"/>
          </a:xfrm>
        </p:spPr>
        <p:txBody>
          <a:bodyPr>
            <a:normAutofit fontScale="62500" lnSpcReduction="20000"/>
          </a:bodyPr>
          <a:lstStyle/>
          <a:p>
            <a:r>
              <a:rPr lang="es-ES" sz="4000" dirty="0">
                <a:latin typeface="Arial Narrow" panose="020B0606020202030204" pitchFamily="34" charset="0"/>
              </a:rPr>
              <a:t>Infórmese: aprenda lo más que pueda sobre el desarrollo del niño/a, el impedimento, la ley, las reglas, y estrategias para trabajar con el equipo.</a:t>
            </a:r>
            <a:br>
              <a:rPr lang="es-ES" sz="4000" dirty="0">
                <a:latin typeface="Arial Narrow" panose="020B0606020202030204" pitchFamily="34" charset="0"/>
              </a:rPr>
            </a:br>
            <a:endParaRPr lang="es-ES" sz="4000" dirty="0">
              <a:latin typeface="Arial Narrow" panose="020B0606020202030204" pitchFamily="34" charset="0"/>
            </a:endParaRPr>
          </a:p>
          <a:p>
            <a:r>
              <a:rPr lang="es-ES" sz="4000" dirty="0">
                <a:latin typeface="Arial Narrow" panose="020B0606020202030204" pitchFamily="34" charset="0"/>
              </a:rPr>
              <a:t>Observe los estilos de aprendizaje de su hijo/a. Mantenga el enfoque en las necesidades de su hijo/a.</a:t>
            </a:r>
            <a:br>
              <a:rPr lang="es-ES" sz="4000" dirty="0">
                <a:latin typeface="Arial Narrow" panose="020B0606020202030204" pitchFamily="34" charset="0"/>
              </a:rPr>
            </a:br>
            <a:endParaRPr lang="es-ES" sz="4000" dirty="0">
              <a:latin typeface="Arial Narrow" panose="020B0606020202030204" pitchFamily="34" charset="0"/>
            </a:endParaRPr>
          </a:p>
          <a:p>
            <a:r>
              <a:rPr lang="es-ES" sz="4000" dirty="0">
                <a:latin typeface="Arial Narrow" panose="020B0606020202030204" pitchFamily="34" charset="0"/>
              </a:rPr>
              <a:t>Mantenga documentación clara y accesibles, incluido la información de pruebas y informes de IEP.</a:t>
            </a:r>
            <a:br>
              <a:rPr lang="es-ES" sz="4000" dirty="0">
                <a:latin typeface="Arial Narrow" panose="020B0606020202030204" pitchFamily="34" charset="0"/>
              </a:rPr>
            </a:br>
            <a:endParaRPr lang="es-ES" sz="4000" dirty="0">
              <a:latin typeface="Arial Narrow" panose="020B0606020202030204" pitchFamily="34" charset="0"/>
            </a:endParaRPr>
          </a:p>
          <a:p>
            <a:r>
              <a:rPr lang="es-ES" sz="4000" dirty="0">
                <a:latin typeface="Arial Narrow" panose="020B0606020202030204" pitchFamily="34" charset="0"/>
              </a:rPr>
              <a:t>Siempre que sea posible, corresponda por escrito a los maestros y otros profesionales.</a:t>
            </a:r>
          </a:p>
          <a:p>
            <a:endParaRPr lang="en-US" dirty="0"/>
          </a:p>
        </p:txBody>
      </p:sp>
      <p:sp>
        <p:nvSpPr>
          <p:cNvPr id="4" name="Content Placeholder 3"/>
          <p:cNvSpPr>
            <a:spLocks noGrp="1"/>
          </p:cNvSpPr>
          <p:nvPr>
            <p:ph sz="half" idx="2"/>
          </p:nvPr>
        </p:nvSpPr>
        <p:spPr>
          <a:xfrm>
            <a:off x="7030448" y="2183366"/>
            <a:ext cx="4630329" cy="3599125"/>
          </a:xfrm>
        </p:spPr>
        <p:txBody>
          <a:bodyPr>
            <a:noAutofit/>
          </a:bodyPr>
          <a:lstStyle/>
          <a:p>
            <a:pPr lvl="0"/>
            <a:r>
              <a:rPr lang="en-US" sz="2000" dirty="0">
                <a:latin typeface="Arial Narrow" panose="020B0606020202030204" pitchFamily="34" charset="0"/>
              </a:rPr>
              <a:t>Become informed - Learning as much as you can about child development, the disability, law, rules and strategies </a:t>
            </a:r>
          </a:p>
          <a:p>
            <a:pPr lvl="0"/>
            <a:r>
              <a:rPr lang="en-US" sz="2000" dirty="0">
                <a:latin typeface="Arial Narrow" panose="020B0606020202030204" pitchFamily="34" charset="0"/>
              </a:rPr>
              <a:t>Observe your child's learning styles. Keep the focus on your child's needs </a:t>
            </a:r>
          </a:p>
          <a:p>
            <a:pPr lvl="0"/>
            <a:r>
              <a:rPr lang="en-US" sz="2000" dirty="0">
                <a:latin typeface="Arial Narrow" panose="020B0606020202030204" pitchFamily="34" charset="0"/>
              </a:rPr>
              <a:t>Keep clear and accessible records of your child's education, including any testing and IEP reports. </a:t>
            </a:r>
          </a:p>
          <a:p>
            <a:pPr lvl="0"/>
            <a:r>
              <a:rPr lang="en-US" sz="2000" dirty="0">
                <a:latin typeface="Arial Narrow" panose="020B0606020202030204" pitchFamily="34" charset="0"/>
              </a:rPr>
              <a:t>Correspond with teachers and other professionals in writing whenever possible.</a:t>
            </a:r>
          </a:p>
        </p:txBody>
      </p:sp>
    </p:spTree>
    <p:extLst>
      <p:ext uri="{BB962C8B-B14F-4D97-AF65-F5344CB8AC3E}">
        <p14:creationId xmlns:p14="http://schemas.microsoft.com/office/powerpoint/2010/main" val="2204421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1818</TotalTime>
  <Words>1585</Words>
  <Application>Microsoft Office PowerPoint</Application>
  <PresentationFormat>Widescreen</PresentationFormat>
  <Paragraphs>114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Narrow</vt:lpstr>
      <vt:lpstr>Calibri</vt:lpstr>
      <vt:lpstr>Century Gothic</vt:lpstr>
      <vt:lpstr>Wingdings</vt:lpstr>
      <vt:lpstr>Wingdings 3</vt:lpstr>
      <vt:lpstr>Ion</vt:lpstr>
      <vt:lpstr>Participación en el Plan de Educación Individualizado (PEI) Participation in the Individualized Education Plan (IEP) </vt:lpstr>
      <vt:lpstr>¿Qué es un PEI? / What is an IEP? </vt:lpstr>
      <vt:lpstr>Pasos del proceso de IEP Steps Of The IEP Process https://specialedresource.com/resource-center/7-steps-iep-process </vt:lpstr>
      <vt:lpstr>Equipo Profesional  Professional Team </vt:lpstr>
      <vt:lpstr>Propósito de una Reunión de PEI  Purpose of a IEP Meeting </vt:lpstr>
      <vt:lpstr>PowerPoint Presentation</vt:lpstr>
      <vt:lpstr>¿Cuáles son mis Derechos? What are my Rights?</vt:lpstr>
      <vt:lpstr>Consideraciones Importantes Important Considerations</vt:lpstr>
      <vt:lpstr>¿Cómo Ayudar y Abogar por mi Hijo/a? How to Help and Advocate for my Child?</vt:lpstr>
      <vt:lpstr>¿Cómo Ayudar y Abogar por mi Hijo/a? How to Help and Advocate for my Child?</vt:lpstr>
    </vt:vector>
  </TitlesOfParts>
  <Company>CSU, Sacramento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Krishna Guadalupe</dc:creator>
  <cp:lastModifiedBy>Helen Thomas</cp:lastModifiedBy>
  <cp:revision>36</cp:revision>
  <cp:lastPrinted>2019-08-23T18:09:04Z</cp:lastPrinted>
  <dcterms:created xsi:type="dcterms:W3CDTF">2019-07-08T21:54:48Z</dcterms:created>
  <dcterms:modified xsi:type="dcterms:W3CDTF">2019-08-23T22:41:37Z</dcterms:modified>
</cp:coreProperties>
</file>