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9" r:id="rId3"/>
    <p:sldId id="266" r:id="rId4"/>
    <p:sldId id="260" r:id="rId5"/>
    <p:sldId id="271" r:id="rId6"/>
    <p:sldId id="270" r:id="rId7"/>
    <p:sldId id="272" r:id="rId8"/>
    <p:sldId id="261" r:id="rId9"/>
    <p:sldId id="264" r:id="rId10"/>
    <p:sldId id="269" r:id="rId11"/>
    <p:sldId id="25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655" autoAdjust="0"/>
    <p:restoredTop sz="88593" autoAdjust="0"/>
  </p:normalViewPr>
  <p:slideViewPr>
    <p:cSldViewPr snapToGrid="0">
      <p:cViewPr varScale="1">
        <p:scale>
          <a:sx n="90" d="100"/>
          <a:sy n="90" d="100"/>
        </p:scale>
        <p:origin x="114" y="90"/>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AAF9F6-2ED9-45A0-BAD3-E19EBD795981}" type="datetimeFigureOut">
              <a:rPr lang="en-US" smtClean="0"/>
              <a:t>3/27/2023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F80BA4-E8A4-4CD4-A4D5-315F918F4020}" type="slidenum">
              <a:rPr lang="en-US" smtClean="0"/>
              <a:t>‹#›</a:t>
            </a:fld>
            <a:endParaRPr lang="en-US" dirty="0"/>
          </a:p>
        </p:txBody>
      </p:sp>
    </p:spTree>
    <p:extLst>
      <p:ext uri="{BB962C8B-B14F-4D97-AF65-F5344CB8AC3E}">
        <p14:creationId xmlns:p14="http://schemas.microsoft.com/office/powerpoint/2010/main" val="2761032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dirty="0">
                <a:solidFill>
                  <a:schemeClr val="accent1">
                    <a:lumMod val="75000"/>
                  </a:schemeClr>
                </a:solidFill>
                <a:latin typeface="Arial" panose="020B0604020202020204" pitchFamily="34" charset="0"/>
                <a:cs typeface="Arial" panose="020B0604020202020204" pitchFamily="34" charset="0"/>
              </a:rPr>
              <a:t>El ACRC se está involucrando en un proyecto de diversidad y equidad centrado en el acceso a las actividades sociales y recreativas para las personas con discapacidades de desarrollo. La recreación desempeña un papel importante en la vida de todas las personas. Las personas con discapacidades de desarrollo pueden enfrentarse a barreras para desarrollar relaciones en entornos sociales y recreativos. El ACRC promueve el acceso a actividades apropiadas para la edad de los niños y los adultos, para que las personas puedan participar plena y activamente en todos los aspectos de la vida. Reconocemos y valoramos la importancia de la familia, los amigos y la comunidad, y nos comprometemos a promover la plena inclusión en nuestra comunidad.  </a:t>
            </a:r>
          </a:p>
          <a:p>
            <a:endParaRPr lang="es-US" dirty="0"/>
          </a:p>
        </p:txBody>
      </p:sp>
      <p:sp>
        <p:nvSpPr>
          <p:cNvPr id="4" name="Slide Number Placeholder 3"/>
          <p:cNvSpPr>
            <a:spLocks noGrp="1"/>
          </p:cNvSpPr>
          <p:nvPr>
            <p:ph type="sldNum" sz="quarter" idx="5"/>
          </p:nvPr>
        </p:nvSpPr>
        <p:spPr/>
        <p:txBody>
          <a:bodyPr/>
          <a:lstStyle/>
          <a:p>
            <a:fld id="{00F80BA4-E8A4-4CD4-A4D5-315F918F4020}" type="slidenum">
              <a:rPr lang="en-US" smtClean="0"/>
              <a:t>1</a:t>
            </a:fld>
            <a:endParaRPr lang="es-US" dirty="0"/>
          </a:p>
        </p:txBody>
      </p:sp>
    </p:spTree>
    <p:extLst>
      <p:ext uri="{BB962C8B-B14F-4D97-AF65-F5344CB8AC3E}">
        <p14:creationId xmlns:p14="http://schemas.microsoft.com/office/powerpoint/2010/main" val="1657746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dirty="0"/>
              <a:t>Proporcionar un ejemplo - (Katina) historia de éxito (beneficios, hacer que la gente salga, integración, acceso a la comunidad y comprometer a la ciudad de Sacramento en su recuerdo sobre el impacto positivo que la recreación tiene para las personas.</a:t>
            </a:r>
          </a:p>
        </p:txBody>
      </p:sp>
      <p:sp>
        <p:nvSpPr>
          <p:cNvPr id="4" name="Slide Number Placeholder 3"/>
          <p:cNvSpPr>
            <a:spLocks noGrp="1"/>
          </p:cNvSpPr>
          <p:nvPr>
            <p:ph type="sldNum" sz="quarter" idx="5"/>
          </p:nvPr>
        </p:nvSpPr>
        <p:spPr/>
        <p:txBody>
          <a:bodyPr/>
          <a:lstStyle/>
          <a:p>
            <a:fld id="{00F80BA4-E8A4-4CD4-A4D5-315F918F4020}" type="slidenum">
              <a:rPr lang="en-US" smtClean="0"/>
              <a:t>3</a:t>
            </a:fld>
            <a:endParaRPr lang="es-US" dirty="0"/>
          </a:p>
        </p:txBody>
      </p:sp>
    </p:spTree>
    <p:extLst>
      <p:ext uri="{BB962C8B-B14F-4D97-AF65-F5344CB8AC3E}">
        <p14:creationId xmlns:p14="http://schemas.microsoft.com/office/powerpoint/2010/main" val="2191804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80BA4-E8A4-4CD4-A4D5-315F918F4020}" type="slidenum">
              <a:rPr lang="en-US" smtClean="0"/>
              <a:t>6</a:t>
            </a:fld>
            <a:endParaRPr lang="en-US" dirty="0"/>
          </a:p>
        </p:txBody>
      </p:sp>
    </p:spTree>
    <p:extLst>
      <p:ext uri="{BB962C8B-B14F-4D97-AF65-F5344CB8AC3E}">
        <p14:creationId xmlns:p14="http://schemas.microsoft.com/office/powerpoint/2010/main" val="4202948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80BA4-E8A4-4CD4-A4D5-315F918F4020}" type="slidenum">
              <a:rPr lang="en-US" smtClean="0"/>
              <a:t>9</a:t>
            </a:fld>
            <a:endParaRPr lang="en-US" dirty="0"/>
          </a:p>
        </p:txBody>
      </p:sp>
    </p:spTree>
    <p:extLst>
      <p:ext uri="{BB962C8B-B14F-4D97-AF65-F5344CB8AC3E}">
        <p14:creationId xmlns:p14="http://schemas.microsoft.com/office/powerpoint/2010/main" val="835366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80BA4-E8A4-4CD4-A4D5-315F918F4020}" type="slidenum">
              <a:rPr lang="en-US" smtClean="0"/>
              <a:t>11</a:t>
            </a:fld>
            <a:endParaRPr lang="en-US" dirty="0"/>
          </a:p>
        </p:txBody>
      </p:sp>
    </p:spTree>
    <p:extLst>
      <p:ext uri="{BB962C8B-B14F-4D97-AF65-F5344CB8AC3E}">
        <p14:creationId xmlns:p14="http://schemas.microsoft.com/office/powerpoint/2010/main" val="2063681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A5CC-E640-4B4E-A621-B99B5046E7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CF4E39-AB88-4896-84C6-0B28BDC457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8B590-9F60-443F-903C-CB525DD285FE}"/>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5" name="Footer Placeholder 4">
            <a:extLst>
              <a:ext uri="{FF2B5EF4-FFF2-40B4-BE49-F238E27FC236}">
                <a16:creationId xmlns:a16="http://schemas.microsoft.com/office/drawing/2014/main" id="{F5BC22EF-2856-4C48-8852-06478FAED05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8E5D37-BF36-4590-B849-D316252F8EAA}"/>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2936165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B2EE6-9BFA-4044-8365-5F134225A5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73CD42-098F-4767-9B4E-97BA0C800D9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349E2B-8E9A-4362-B15D-1E198E3A7996}"/>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5" name="Footer Placeholder 4">
            <a:extLst>
              <a:ext uri="{FF2B5EF4-FFF2-40B4-BE49-F238E27FC236}">
                <a16:creationId xmlns:a16="http://schemas.microsoft.com/office/drawing/2014/main" id="{DFF0F464-AAAC-4978-91CC-685468CF564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970A92-A1ED-4864-92C2-9D5512F33880}"/>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3885119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DA33B3-ADF5-44DB-9E8F-4970F626E7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D98B5E-AB29-4815-A92D-8A1284BCCD7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5E740-0380-4B47-BD75-57E599F40FB5}"/>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5" name="Footer Placeholder 4">
            <a:extLst>
              <a:ext uri="{FF2B5EF4-FFF2-40B4-BE49-F238E27FC236}">
                <a16:creationId xmlns:a16="http://schemas.microsoft.com/office/drawing/2014/main" id="{C3E3D864-2AF2-44AE-A031-0983F1D19B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34A777-782B-4536-AD71-F63BE5D03BCB}"/>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771347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3D8D8-A7CD-46F2-ABDB-3F816F119D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B215F8-CA68-4D2B-B532-F14E382209E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E9B24-4C2F-4B1D-83B8-7AB72818EE27}"/>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5" name="Footer Placeholder 4">
            <a:extLst>
              <a:ext uri="{FF2B5EF4-FFF2-40B4-BE49-F238E27FC236}">
                <a16:creationId xmlns:a16="http://schemas.microsoft.com/office/drawing/2014/main" id="{35A756BC-67B7-4D86-9CAC-D1B11023F6C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E86A72-670E-4E50-B1CE-10C51E863BEE}"/>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768577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2E96C-EE46-4B40-8FF9-ACD92560A2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FB28BD-8620-4EA5-BE32-715FF685D3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DC52AC1-CBE3-4B1E-A5CE-ADEDEC9734C5}"/>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5" name="Footer Placeholder 4">
            <a:extLst>
              <a:ext uri="{FF2B5EF4-FFF2-40B4-BE49-F238E27FC236}">
                <a16:creationId xmlns:a16="http://schemas.microsoft.com/office/drawing/2014/main" id="{070D0FE6-D600-4EDA-B3CD-EFEE13D0A4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AAB39F-CA6C-46AD-A23A-9ADDB9624ED1}"/>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3885664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4683B-F5F7-4BED-BB27-75591D2E88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E20EBB-DFD0-4795-A49F-1D99A8219C4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AFB072-FDFD-47A1-A8FB-AE4A920B79C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C8DAD2-094C-4BA4-BCE1-B743FD13D5BF}"/>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6" name="Footer Placeholder 5">
            <a:extLst>
              <a:ext uri="{FF2B5EF4-FFF2-40B4-BE49-F238E27FC236}">
                <a16:creationId xmlns:a16="http://schemas.microsoft.com/office/drawing/2014/main" id="{0459C7CE-960E-4081-988A-F1D76A74FD5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2D001E-69B4-4E06-A93B-60AEF2ADDFCC}"/>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3649230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7DEBC-8C4B-491C-93CD-9F1052A108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E3D2D2-E7A6-4277-9993-2C0693B789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175A57A-7934-4084-B73F-660093A20B3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87D028-4765-4BD1-BF9E-7855475D88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9D23044-9850-4CC0-AA73-1857C39A46F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AD4CEB-6183-487E-BA75-75171EED336D}"/>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8" name="Footer Placeholder 7">
            <a:extLst>
              <a:ext uri="{FF2B5EF4-FFF2-40B4-BE49-F238E27FC236}">
                <a16:creationId xmlns:a16="http://schemas.microsoft.com/office/drawing/2014/main" id="{D64F3062-DAC8-4497-AC75-ACF4C7606F3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7D2FFC6-08B7-4F8A-B34E-62F3B91F70C9}"/>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1570284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C54A5-4A21-484B-9507-F194A3DF43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451379-A1D4-4045-B2F6-9ACACB1C8048}"/>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4" name="Footer Placeholder 3">
            <a:extLst>
              <a:ext uri="{FF2B5EF4-FFF2-40B4-BE49-F238E27FC236}">
                <a16:creationId xmlns:a16="http://schemas.microsoft.com/office/drawing/2014/main" id="{97F35FAC-2374-47AB-8F21-9A1EF4F8F17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16E1999-A5C3-40B5-9F04-6EDA1371BE19}"/>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1187331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15430F-E607-42C5-8C0D-5E1A6CB505F2}"/>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3" name="Footer Placeholder 2">
            <a:extLst>
              <a:ext uri="{FF2B5EF4-FFF2-40B4-BE49-F238E27FC236}">
                <a16:creationId xmlns:a16="http://schemas.microsoft.com/office/drawing/2014/main" id="{AAF167DE-81D9-4E13-999C-56E4A3E8BF9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C42B753-D444-40C7-96C2-1F9C1FA9FCE0}"/>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2924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E426D-BD68-4B61-B33C-A71FF2004F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DBF5F8-7BF5-4B25-A0D5-691193D23F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CCD77E-8462-40FC-9E65-2BC7870A9E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85D042-A91C-43D0-AFA9-BCC0550CB98D}"/>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6" name="Footer Placeholder 5">
            <a:extLst>
              <a:ext uri="{FF2B5EF4-FFF2-40B4-BE49-F238E27FC236}">
                <a16:creationId xmlns:a16="http://schemas.microsoft.com/office/drawing/2014/main" id="{A1B7347C-F2FE-4203-A8CE-0CA6D966587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8AF6913-FBEB-4D1C-A473-1321F658E0B3}"/>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3090031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8F792-6424-458A-9FD8-42592217FC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0847A5-3C1F-4245-AE63-6C99A4BE11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BD9FEDA-8C89-4552-88AC-14C5908E34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992E8BD-2575-4E02-8BFC-8DA0B9D9EF42}"/>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6" name="Footer Placeholder 5">
            <a:extLst>
              <a:ext uri="{FF2B5EF4-FFF2-40B4-BE49-F238E27FC236}">
                <a16:creationId xmlns:a16="http://schemas.microsoft.com/office/drawing/2014/main" id="{23807410-F2AA-49B5-8E85-32666FCE614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5ABC790-B900-4E11-8B3C-CE672CAA8219}"/>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255936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D9EFE5-E782-4F4C-AC8D-53557A95F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D1D1EB-F2BF-411C-B9AE-9F6A8C7F18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67B024-578B-4494-9513-2E3836734B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52F4DB-FD88-4843-8E26-73B12B3F746E}" type="datetimeFigureOut">
              <a:rPr lang="en-US" smtClean="0"/>
              <a:t>3/27/2023</a:t>
            </a:fld>
            <a:endParaRPr lang="en-US" dirty="0"/>
          </a:p>
        </p:txBody>
      </p:sp>
      <p:sp>
        <p:nvSpPr>
          <p:cNvPr id="5" name="Footer Placeholder 4">
            <a:extLst>
              <a:ext uri="{FF2B5EF4-FFF2-40B4-BE49-F238E27FC236}">
                <a16:creationId xmlns:a16="http://schemas.microsoft.com/office/drawing/2014/main" id="{444BEEF3-CD8E-44AA-825E-EF806DA84A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19F4E8F-B907-4743-9D77-9C27E319EC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F43716-E73C-4502-A0FB-1BD18E02C2C5}" type="slidenum">
              <a:rPr lang="en-US" smtClean="0"/>
              <a:t>‹#›</a:t>
            </a:fld>
            <a:endParaRPr lang="en-US" dirty="0"/>
          </a:p>
        </p:txBody>
      </p:sp>
    </p:spTree>
    <p:extLst>
      <p:ext uri="{BB962C8B-B14F-4D97-AF65-F5344CB8AC3E}">
        <p14:creationId xmlns:p14="http://schemas.microsoft.com/office/powerpoint/2010/main" val="41283013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png"/><Relationship Id="rId5" Type="http://schemas.openxmlformats.org/officeDocument/2006/relationships/hyperlink" Target="http://www.altaregional.org/"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3.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3.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3.png"/><Relationship Id="rId4" Type="http://schemas.openxmlformats.org/officeDocument/2006/relationships/hyperlink" Target="https://cdss.ca.gov/inforesources/letters-regulations/legislation-and-regulations/community-care-licensing-regulations/residential"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3.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E15131-A0AF-45B5-A884-D4D368800896}"/>
              </a:ext>
            </a:extLst>
          </p:cNvPr>
          <p:cNvSpPr>
            <a:spLocks noGrp="1"/>
          </p:cNvSpPr>
          <p:nvPr>
            <p:ph type="title"/>
          </p:nvPr>
        </p:nvSpPr>
        <p:spPr>
          <a:xfrm>
            <a:off x="838200" y="104932"/>
            <a:ext cx="10515600" cy="2112231"/>
          </a:xfrm>
        </p:spPr>
        <p:txBody>
          <a:bodyPr>
            <a:noAutofit/>
          </a:bodyPr>
          <a:lstStyle/>
          <a:p>
            <a:pPr algn="ctr"/>
            <a:br>
              <a:rPr lang="es-US" sz="3600" b="1" dirty="0">
                <a:solidFill>
                  <a:srgbClr val="0070C0"/>
                </a:solidFill>
                <a:latin typeface="Arial" panose="020B0604020202020204" pitchFamily="34" charset="0"/>
                <a:cs typeface="Arial" panose="020B0604020202020204" pitchFamily="34" charset="0"/>
              </a:rPr>
            </a:br>
            <a:r>
              <a:rPr lang="es-US" sz="3600" b="1" dirty="0">
                <a:solidFill>
                  <a:srgbClr val="0070C0"/>
                </a:solidFill>
                <a:latin typeface="Arial" panose="020B0604020202020204" pitchFamily="34" charset="0"/>
                <a:cs typeface="Arial" panose="020B0604020202020204" pitchFamily="34" charset="0"/>
              </a:rPr>
              <a:t>Centro Regional de Alta California (ACRC)</a:t>
            </a:r>
            <a:br>
              <a:rPr lang="es-US" sz="1400" b="1" dirty="0">
                <a:solidFill>
                  <a:srgbClr val="0070C0"/>
                </a:solidFill>
                <a:latin typeface="Arial" panose="020B0604020202020204" pitchFamily="34" charset="0"/>
                <a:cs typeface="Arial" panose="020B0604020202020204" pitchFamily="34" charset="0"/>
              </a:rPr>
            </a:br>
            <a:br>
              <a:rPr lang="en-US" sz="3600" b="1" dirty="0">
                <a:solidFill>
                  <a:srgbClr val="0070C0"/>
                </a:solidFill>
                <a:latin typeface="Arial" panose="020B0604020202020204" pitchFamily="34" charset="0"/>
                <a:cs typeface="Arial" panose="020B0604020202020204" pitchFamily="34" charset="0"/>
              </a:rPr>
            </a:br>
            <a:r>
              <a:rPr lang="es-US" sz="3600" b="1" dirty="0">
                <a:solidFill>
                  <a:srgbClr val="0070C0"/>
                </a:solidFill>
                <a:latin typeface="Arial" panose="020B0604020202020204" pitchFamily="34" charset="0"/>
                <a:cs typeface="Arial" panose="020B0604020202020204" pitchFamily="34" charset="0"/>
              </a:rPr>
              <a:t>~Recreación Social, Campamentos </a:t>
            </a:r>
            <a:br>
              <a:rPr lang="es-US" sz="3600" b="1" dirty="0">
                <a:solidFill>
                  <a:srgbClr val="0070C0"/>
                </a:solidFill>
                <a:latin typeface="Arial" panose="020B0604020202020204" pitchFamily="34" charset="0"/>
                <a:cs typeface="Arial" panose="020B0604020202020204" pitchFamily="34" charset="0"/>
              </a:rPr>
            </a:br>
            <a:r>
              <a:rPr lang="es-US" sz="3600" b="1" dirty="0">
                <a:solidFill>
                  <a:srgbClr val="0070C0"/>
                </a:solidFill>
                <a:latin typeface="Arial" panose="020B0604020202020204" pitchFamily="34" charset="0"/>
                <a:cs typeface="Arial" panose="020B0604020202020204" pitchFamily="34" charset="0"/>
              </a:rPr>
              <a:t>y Terapias No Médicas~</a:t>
            </a:r>
            <a:br>
              <a:rPr lang="es-US" sz="3600" b="1" dirty="0">
                <a:solidFill>
                  <a:srgbClr val="0070C0"/>
                </a:solidFill>
                <a:latin typeface="Arial" panose="020B0604020202020204" pitchFamily="34" charset="0"/>
                <a:cs typeface="Arial" panose="020B0604020202020204" pitchFamily="34" charset="0"/>
              </a:rPr>
            </a:br>
            <a:endParaRPr lang="es-US" sz="3600" b="1" dirty="0">
              <a:solidFill>
                <a:srgbClr val="0070C0"/>
              </a:solidFill>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BE890ED9-E7CF-486F-B579-7BA33EE5646A}"/>
              </a:ext>
            </a:extLst>
          </p:cNvPr>
          <p:cNvSpPr>
            <a:spLocks noGrp="1"/>
          </p:cNvSpPr>
          <p:nvPr>
            <p:ph idx="1"/>
          </p:nvPr>
        </p:nvSpPr>
        <p:spPr>
          <a:xfrm>
            <a:off x="628338" y="2452255"/>
            <a:ext cx="10515600" cy="4130692"/>
          </a:xfrm>
        </p:spPr>
        <p:txBody>
          <a:bodyPr>
            <a:normAutofit/>
          </a:bodyPr>
          <a:lstStyle/>
          <a:p>
            <a:pPr marL="0" indent="0" algn="just">
              <a:buNone/>
            </a:pPr>
            <a:endParaRPr lang="it-IT" sz="2000" dirty="0">
              <a:solidFill>
                <a:schemeClr val="accent1">
                  <a:lumMod val="75000"/>
                </a:schemeClr>
              </a:solidFill>
              <a:latin typeface="Arial" panose="020B0604020202020204" pitchFamily="34" charset="0"/>
              <a:cs typeface="Arial" panose="020B0604020202020204" pitchFamily="34" charset="0"/>
            </a:endParaRPr>
          </a:p>
          <a:p>
            <a:pPr marL="0" indent="0" algn="just">
              <a:buNone/>
            </a:pPr>
            <a:r>
              <a:rPr lang="it-IT" sz="2000" dirty="0">
                <a:solidFill>
                  <a:schemeClr val="accent1">
                    <a:lumMod val="75000"/>
                  </a:schemeClr>
                </a:solidFill>
                <a:latin typeface="Arial" panose="020B0604020202020204" pitchFamily="34" charset="0"/>
                <a:cs typeface="Arial" panose="020B0604020202020204" pitchFamily="34" charset="0"/>
              </a:rPr>
              <a:t>Visite nuestro sitio web: </a:t>
            </a:r>
            <a:r>
              <a:rPr lang="it-IT" sz="2000" dirty="0">
                <a:latin typeface="Arial" panose="020B0604020202020204" pitchFamily="34" charset="0"/>
                <a:cs typeface="Arial" panose="020B0604020202020204" pitchFamily="34" charset="0"/>
                <a:hlinkClick r:id="rId5"/>
              </a:rPr>
              <a:t>www.altaregional.org</a:t>
            </a:r>
            <a:endParaRPr lang="it-IT" sz="2000" dirty="0">
              <a:latin typeface="Arial" panose="020B0604020202020204" pitchFamily="34" charset="0"/>
              <a:cs typeface="Arial" panose="020B0604020202020204" pitchFamily="34" charset="0"/>
            </a:endParaRPr>
          </a:p>
          <a:p>
            <a:pPr marL="0" indent="0" algn="just">
              <a:buNone/>
            </a:pPr>
            <a:r>
              <a:rPr lang="it-IT" sz="2000" dirty="0">
                <a:solidFill>
                  <a:schemeClr val="accent1">
                    <a:lumMod val="75000"/>
                  </a:schemeClr>
                </a:solidFill>
                <a:latin typeface="Arial" panose="020B0604020202020204" pitchFamily="34" charset="0"/>
                <a:cs typeface="Arial" panose="020B0604020202020204" pitchFamily="34" charset="0"/>
              </a:rPr>
              <a:t>Presentado por: </a:t>
            </a:r>
            <a:r>
              <a:rPr lang="it-IT" sz="2000" b="1" dirty="0">
                <a:solidFill>
                  <a:schemeClr val="accent1">
                    <a:lumMod val="75000"/>
                  </a:schemeClr>
                </a:solidFill>
                <a:latin typeface="Arial" panose="020B0604020202020204" pitchFamily="34" charset="0"/>
                <a:cs typeface="Arial" panose="020B0604020202020204" pitchFamily="34" charset="0"/>
              </a:rPr>
              <a:t>Johnny Xiong, Director Asociado de Servicios al Cliente</a:t>
            </a:r>
          </a:p>
          <a:p>
            <a:pPr marL="0" indent="0" algn="just">
              <a:buNone/>
            </a:pPr>
            <a:endParaRPr lang="it-IT" sz="2000" b="1" dirty="0">
              <a:solidFill>
                <a:schemeClr val="accent1">
                  <a:lumMod val="75000"/>
                </a:schemeClr>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B75C3CB-6560-4B39-8961-1E60FBCC1903}"/>
              </a:ext>
            </a:extLst>
          </p:cNvPr>
          <p:cNvPicPr>
            <a:picLocks noChangeAspect="1"/>
          </p:cNvPicPr>
          <p:nvPr/>
        </p:nvPicPr>
        <p:blipFill>
          <a:blip r:embed="rId6"/>
          <a:stretch>
            <a:fillRect/>
          </a:stretch>
        </p:blipFill>
        <p:spPr>
          <a:xfrm>
            <a:off x="3248903" y="3599021"/>
            <a:ext cx="5274469" cy="2506885"/>
          </a:xfrm>
          <a:prstGeom prst="rect">
            <a:avLst/>
          </a:prstGeom>
        </p:spPr>
      </p:pic>
      <p:pic>
        <p:nvPicPr>
          <p:cNvPr id="2" name="DIAPOSITIVA 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96140" y="6162140"/>
            <a:ext cx="609600" cy="609600"/>
          </a:xfrm>
          <a:prstGeom prst="rect">
            <a:avLst/>
          </a:prstGeom>
        </p:spPr>
      </p:pic>
    </p:spTree>
    <p:extLst>
      <p:ext uri="{BB962C8B-B14F-4D97-AF65-F5344CB8AC3E}">
        <p14:creationId xmlns:p14="http://schemas.microsoft.com/office/powerpoint/2010/main" val="322706942"/>
      </p:ext>
    </p:extLst>
  </p:cSld>
  <p:clrMapOvr>
    <a:masterClrMapping/>
  </p:clrMapOvr>
  <mc:AlternateContent xmlns:mc="http://schemas.openxmlformats.org/markup-compatibility/2006" xmlns:p14="http://schemas.microsoft.com/office/powerpoint/2010/main">
    <mc:Choice Requires="p14">
      <p:transition spd="slow" p14:dur="2000" advTm="23476"/>
    </mc:Choice>
    <mc:Fallback xmlns="">
      <p:transition spd="slow" advTm="23476"/>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72844-A7F3-41B9-99D4-C9073136656C}"/>
              </a:ext>
            </a:extLst>
          </p:cNvPr>
          <p:cNvSpPr>
            <a:spLocks noGrp="1"/>
          </p:cNvSpPr>
          <p:nvPr>
            <p:ph type="title"/>
          </p:nvPr>
        </p:nvSpPr>
        <p:spPr/>
        <p:txBody>
          <a:bodyPr/>
          <a:lstStyle/>
          <a:p>
            <a:r>
              <a:rPr lang="es-US" dirty="0">
                <a:solidFill>
                  <a:srgbClr val="0070C0"/>
                </a:solidFill>
                <a:latin typeface="Arial" panose="020B0604020202020204" pitchFamily="34" charset="0"/>
                <a:cs typeface="Arial" panose="020B0604020202020204" pitchFamily="34" charset="0"/>
              </a:rPr>
              <a:t>El ACRC se compromete a:</a:t>
            </a:r>
            <a:br>
              <a:rPr lang="en-US" dirty="0">
                <a:solidFill>
                  <a:srgbClr val="0070C0"/>
                </a:solidFill>
                <a:latin typeface="Arial" panose="020B0604020202020204" pitchFamily="34" charset="0"/>
                <a:cs typeface="Arial" panose="020B0604020202020204" pitchFamily="34" charset="0"/>
              </a:rPr>
            </a:br>
            <a:endParaRPr lang="es-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619B75F-F80D-4C0E-AE9C-1C0627CA8050}"/>
              </a:ext>
            </a:extLst>
          </p:cNvPr>
          <p:cNvSpPr>
            <a:spLocks noGrp="1"/>
          </p:cNvSpPr>
          <p:nvPr>
            <p:ph idx="1"/>
          </p:nvPr>
        </p:nvSpPr>
        <p:spPr>
          <a:xfrm>
            <a:off x="838200" y="1274164"/>
            <a:ext cx="10515600" cy="4902799"/>
          </a:xfrm>
        </p:spPr>
        <p:txBody>
          <a:bodyPr>
            <a:normAutofit/>
          </a:bodyPr>
          <a:lstStyle/>
          <a:p>
            <a:endParaRPr lang="es-US" sz="2000" dirty="0">
              <a:solidFill>
                <a:schemeClr val="accent1">
                  <a:lumMod val="75000"/>
                </a:schemeClr>
              </a:solidFill>
              <a:latin typeface="Arial" panose="020B0604020202020204" pitchFamily="34" charset="0"/>
              <a:cs typeface="Arial" panose="020B0604020202020204" pitchFamily="34" charset="0"/>
            </a:endParaRPr>
          </a:p>
          <a:p>
            <a:r>
              <a:rPr lang="es-US" sz="2000" dirty="0">
                <a:solidFill>
                  <a:schemeClr val="accent1">
                    <a:lumMod val="75000"/>
                  </a:schemeClr>
                </a:solidFill>
                <a:latin typeface="Arial" panose="020B0604020202020204" pitchFamily="34" charset="0"/>
                <a:cs typeface="Arial" panose="020B0604020202020204" pitchFamily="34" charset="0"/>
              </a:rPr>
              <a:t>Promover esta iniciativa.</a:t>
            </a:r>
          </a:p>
          <a:p>
            <a:r>
              <a:rPr lang="es-US" sz="2000" dirty="0">
                <a:solidFill>
                  <a:schemeClr val="accent1">
                    <a:lumMod val="75000"/>
                  </a:schemeClr>
                </a:solidFill>
                <a:latin typeface="Arial" panose="020B0604020202020204" pitchFamily="34" charset="0"/>
                <a:cs typeface="Arial" panose="020B0604020202020204" pitchFamily="34" charset="0"/>
              </a:rPr>
              <a:t>Asegurar una variedad de proveedores para satisfacer sus necesidades de recreación social y campamentos.</a:t>
            </a:r>
          </a:p>
          <a:p>
            <a:r>
              <a:rPr lang="es-US" sz="2000" dirty="0">
                <a:solidFill>
                  <a:schemeClr val="accent1">
                    <a:lumMod val="75000"/>
                  </a:schemeClr>
                </a:solidFill>
                <a:latin typeface="Arial" panose="020B0604020202020204" pitchFamily="34" charset="0"/>
                <a:cs typeface="Arial" panose="020B0604020202020204" pitchFamily="34" charset="0"/>
              </a:rPr>
              <a:t>Compartir información sobre las oportunidades de recreación social y campamentos disponibles.</a:t>
            </a:r>
          </a:p>
          <a:p>
            <a:r>
              <a:rPr lang="es-US" sz="2000" dirty="0">
                <a:solidFill>
                  <a:schemeClr val="accent1">
                    <a:lumMod val="75000"/>
                  </a:schemeClr>
                </a:solidFill>
                <a:latin typeface="Arial" panose="020B0604020202020204" pitchFamily="34" charset="0"/>
                <a:cs typeface="Arial" panose="020B0604020202020204" pitchFamily="34" charset="0"/>
              </a:rPr>
              <a:t>Divulgación para dar a conocer estas oportunidades.</a:t>
            </a:r>
          </a:p>
          <a:p>
            <a:r>
              <a:rPr lang="es-US" sz="2000" dirty="0">
                <a:solidFill>
                  <a:schemeClr val="accent1">
                    <a:lumMod val="75000"/>
                  </a:schemeClr>
                </a:solidFill>
                <a:latin typeface="Arial" panose="020B0604020202020204" pitchFamily="34" charset="0"/>
                <a:cs typeface="Arial" panose="020B0604020202020204" pitchFamily="34" charset="0"/>
              </a:rPr>
              <a:t>Presentación a las partes interesadas mediante reuniones públicas.</a:t>
            </a:r>
          </a:p>
          <a:p>
            <a:endParaRPr lang="es-US" sz="2000" dirty="0">
              <a:solidFill>
                <a:schemeClr val="accent1">
                  <a:lumMod val="75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7212392-8953-4E19-ABD0-7B8C4D51363F}"/>
              </a:ext>
            </a:extLst>
          </p:cNvPr>
          <p:cNvPicPr>
            <a:picLocks noChangeAspect="1"/>
          </p:cNvPicPr>
          <p:nvPr/>
        </p:nvPicPr>
        <p:blipFill>
          <a:blip r:embed="rId4"/>
          <a:stretch>
            <a:fillRect/>
          </a:stretch>
        </p:blipFill>
        <p:spPr>
          <a:xfrm>
            <a:off x="2616688" y="4317431"/>
            <a:ext cx="6003851" cy="2055787"/>
          </a:xfrm>
          <a:prstGeom prst="rect">
            <a:avLst/>
          </a:prstGeom>
        </p:spPr>
      </p:pic>
      <p:pic>
        <p:nvPicPr>
          <p:cNvPr id="6" name="DIAPOSITIVA 1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6140" y="6162140"/>
            <a:ext cx="609600" cy="609600"/>
          </a:xfrm>
          <a:prstGeom prst="rect">
            <a:avLst/>
          </a:prstGeom>
        </p:spPr>
      </p:pic>
    </p:spTree>
    <p:extLst>
      <p:ext uri="{BB962C8B-B14F-4D97-AF65-F5344CB8AC3E}">
        <p14:creationId xmlns:p14="http://schemas.microsoft.com/office/powerpoint/2010/main" val="3581996459"/>
      </p:ext>
    </p:extLst>
  </p:cSld>
  <p:clrMapOvr>
    <a:masterClrMapping/>
  </p:clrMapOvr>
  <mc:AlternateContent xmlns:mc="http://schemas.openxmlformats.org/markup-compatibility/2006" xmlns:p14="http://schemas.microsoft.com/office/powerpoint/2010/main">
    <mc:Choice Requires="p14">
      <p:transition spd="slow" p14:dur="2000" advTm="36811"/>
    </mc:Choice>
    <mc:Fallback xmlns="">
      <p:transition spd="slow" advTm="3681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0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89B71-A841-4959-872A-94F3E5116D3E}"/>
              </a:ext>
            </a:extLst>
          </p:cNvPr>
          <p:cNvSpPr>
            <a:spLocks noGrp="1"/>
          </p:cNvSpPr>
          <p:nvPr>
            <p:ph type="title"/>
          </p:nvPr>
        </p:nvSpPr>
        <p:spPr/>
        <p:txBody>
          <a:bodyPr>
            <a:normAutofit/>
          </a:bodyPr>
          <a:lstStyle/>
          <a:p>
            <a:pPr algn="ctr"/>
            <a:r>
              <a:rPr lang="es-US" sz="8800" dirty="0">
                <a:solidFill>
                  <a:srgbClr val="0070C0"/>
                </a:solidFill>
                <a:latin typeface="Bell MT" panose="02020503060305020303" pitchFamily="18" charset="0"/>
              </a:rPr>
              <a:t> </a:t>
            </a:r>
          </a:p>
        </p:txBody>
      </p:sp>
      <p:pic>
        <p:nvPicPr>
          <p:cNvPr id="4" name="Picture 4" descr="https://miro.medium.com/max/1400/1*Wjjtyg1Y7YOik1pagHYhiA.png">
            <a:extLst>
              <a:ext uri="{FF2B5EF4-FFF2-40B4-BE49-F238E27FC236}">
                <a16:creationId xmlns:a16="http://schemas.microsoft.com/office/drawing/2014/main" id="{D0D2DD0F-1E08-457C-AB0B-A86E946159B1}"/>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956391" y="3235694"/>
            <a:ext cx="7886700" cy="30003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B9BF5E3-C45D-425A-899E-790A6B09F644}"/>
              </a:ext>
            </a:extLst>
          </p:cNvPr>
          <p:cNvSpPr txBox="1"/>
          <p:nvPr/>
        </p:nvSpPr>
        <p:spPr>
          <a:xfrm>
            <a:off x="1956391" y="838499"/>
            <a:ext cx="7995683" cy="2123658"/>
          </a:xfrm>
          <a:prstGeom prst="rect">
            <a:avLst/>
          </a:prstGeom>
          <a:noFill/>
        </p:spPr>
        <p:txBody>
          <a:bodyPr wrap="square" rtlCol="0">
            <a:spAutoFit/>
          </a:bodyPr>
          <a:lstStyle/>
          <a:p>
            <a:pPr algn="ctr"/>
            <a:r>
              <a:rPr lang="es-US" sz="6000" dirty="0">
                <a:solidFill>
                  <a:srgbClr val="0070C0"/>
                </a:solidFill>
                <a:latin typeface="Bell MT" panose="02020503060305020303" pitchFamily="18" charset="0"/>
              </a:rPr>
              <a:t> </a:t>
            </a:r>
            <a:r>
              <a:rPr lang="es-US" sz="3600" dirty="0">
                <a:solidFill>
                  <a:srgbClr val="0070C0"/>
                </a:solidFill>
                <a:latin typeface="Bell MT" panose="02020503060305020303" pitchFamily="18" charset="0"/>
              </a:rPr>
              <a:t>Si tiene otras preguntas, póngase en contacto con su coordinador(a) de servicios.</a:t>
            </a:r>
          </a:p>
        </p:txBody>
      </p:sp>
      <p:pic>
        <p:nvPicPr>
          <p:cNvPr id="6" name="DIAPOSITIVA 1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32651" y="6183706"/>
            <a:ext cx="609600" cy="609600"/>
          </a:xfrm>
          <a:prstGeom prst="rect">
            <a:avLst/>
          </a:prstGeom>
        </p:spPr>
      </p:pic>
    </p:spTree>
    <p:extLst>
      <p:ext uri="{BB962C8B-B14F-4D97-AF65-F5344CB8AC3E}">
        <p14:creationId xmlns:p14="http://schemas.microsoft.com/office/powerpoint/2010/main" val="48804034"/>
      </p:ext>
    </p:extLst>
  </p:cSld>
  <p:clrMapOvr>
    <a:masterClrMapping/>
  </p:clrMapOvr>
  <mc:AlternateContent xmlns:mc="http://schemas.openxmlformats.org/markup-compatibility/2006" xmlns:p14="http://schemas.microsoft.com/office/powerpoint/2010/main">
    <mc:Choice Requires="p14">
      <p:transition spd="slow" p14:dur="2000" advTm="27538"/>
    </mc:Choice>
    <mc:Fallback xmlns="">
      <p:transition spd="slow" advTm="2753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3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81C13-6704-4FFA-B492-34796ED486DB}"/>
              </a:ext>
            </a:extLst>
          </p:cNvPr>
          <p:cNvSpPr>
            <a:spLocks noGrp="1"/>
          </p:cNvSpPr>
          <p:nvPr>
            <p:ph type="title"/>
          </p:nvPr>
        </p:nvSpPr>
        <p:spPr/>
        <p:txBody>
          <a:bodyPr>
            <a:normAutofit/>
          </a:bodyPr>
          <a:lstStyle/>
          <a:p>
            <a:pPr algn="ctr"/>
            <a:r>
              <a:rPr lang="es-US" sz="5400" u="sng" dirty="0">
                <a:solidFill>
                  <a:srgbClr val="0070C0"/>
                </a:solidFill>
                <a:latin typeface="Arial" panose="020B0604020202020204" pitchFamily="34" charset="0"/>
                <a:cs typeface="Arial" panose="020B0604020202020204" pitchFamily="34" charset="0"/>
              </a:rPr>
              <a:t>Servicios Restablecidos</a:t>
            </a:r>
          </a:p>
        </p:txBody>
      </p:sp>
      <p:sp>
        <p:nvSpPr>
          <p:cNvPr id="4" name="Content Placeholder 3">
            <a:extLst>
              <a:ext uri="{FF2B5EF4-FFF2-40B4-BE49-F238E27FC236}">
                <a16:creationId xmlns:a16="http://schemas.microsoft.com/office/drawing/2014/main" id="{F6CC1B65-8E38-4779-A090-5592DE00F9EA}"/>
              </a:ext>
            </a:extLst>
          </p:cNvPr>
          <p:cNvSpPr>
            <a:spLocks noGrp="1"/>
          </p:cNvSpPr>
          <p:nvPr>
            <p:ph sz="half" idx="2"/>
          </p:nvPr>
        </p:nvSpPr>
        <p:spPr>
          <a:xfrm>
            <a:off x="838200" y="1690688"/>
            <a:ext cx="10515600" cy="4593733"/>
          </a:xfrm>
        </p:spPr>
        <p:txBody>
          <a:bodyPr>
            <a:normAutofit fontScale="92500" lnSpcReduction="10000"/>
          </a:bodyPr>
          <a:lstStyle/>
          <a:p>
            <a:pPr eaLnBrk="0" fontAlgn="base" hangingPunct="0">
              <a:lnSpc>
                <a:spcPct val="100000"/>
              </a:lnSpc>
              <a:spcBef>
                <a:spcPct val="0"/>
              </a:spcBef>
              <a:spcAft>
                <a:spcPct val="0"/>
              </a:spcAft>
            </a:pPr>
            <a:r>
              <a:rPr lang="es-US" sz="2200" dirty="0">
                <a:solidFill>
                  <a:schemeClr val="accent1">
                    <a:lumMod val="75000"/>
                  </a:schemeClr>
                </a:solidFill>
                <a:latin typeface="Arial" panose="020B0604020202020204" pitchFamily="34" charset="0"/>
                <a:cs typeface="Arial" panose="020B0604020202020204" pitchFamily="34" charset="0"/>
              </a:rPr>
              <a:t>Desde el 1.º de julio de 2009 hasta el 30 de junio de 2021, los centros regionales tenían prohibido, de conformidad con el artículo 4648.5 del Código de Bienestar e Instituciones, adquirir acampadas (o gastos relacionados), actividades de recreación social o terapias no médicas para cualquier cliente, a menos que éste cumpliera con los criterios de una exención. </a:t>
            </a:r>
            <a:endParaRPr lang="es-US" altLang="en-US" sz="22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a:p>
            <a:pPr eaLnBrk="0" fontAlgn="base" hangingPunct="0">
              <a:lnSpc>
                <a:spcPct val="100000"/>
              </a:lnSpc>
              <a:spcBef>
                <a:spcPct val="0"/>
              </a:spcBef>
              <a:spcAft>
                <a:spcPct val="0"/>
              </a:spcAft>
            </a:pPr>
            <a:endParaRPr lang="es-US" altLang="en-US" sz="22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a:p>
            <a:pPr eaLnBrk="0" fontAlgn="base" hangingPunct="0">
              <a:lnSpc>
                <a:spcPct val="100000"/>
              </a:lnSpc>
              <a:spcBef>
                <a:spcPct val="0"/>
              </a:spcBef>
              <a:spcAft>
                <a:spcPct val="0"/>
              </a:spcAft>
            </a:pPr>
            <a:r>
              <a:rPr lang="es-US" sz="2200" dirty="0">
                <a:solidFill>
                  <a:schemeClr val="accent1">
                    <a:lumMod val="75000"/>
                  </a:schemeClr>
                </a:solidFill>
                <a:latin typeface="Arial" panose="020B0604020202020204" pitchFamily="34" charset="0"/>
                <a:cs typeface="Arial" panose="020B0604020202020204" pitchFamily="34" charset="0"/>
              </a:rPr>
              <a:t>A partir del 1.º de julio de 2021, se restauró la autoridad de los centros regionales para adquirir estos servicios; los c</a:t>
            </a:r>
            <a:r>
              <a:rPr lang="es-US" altLang="en-US" sz="22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ambios en la sección 4648.5 del Código de Bienestar e Instituciones (Welfare and Institutions, W&amp;I) restauraron la facultad de los centros regionales para financiar los servicios de acampadas y los gastos de viaje asociados; </a:t>
            </a:r>
            <a:br>
              <a:rPr lang="es-US" altLang="en-US" sz="22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br>
            <a:r>
              <a:rPr lang="es-US" altLang="en-US" sz="22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las actividades de recreación social; los servicios educativos para niños de tres a </a:t>
            </a:r>
            <a:br>
              <a:rPr lang="es-US" altLang="en-US" sz="22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br>
            <a:r>
              <a:rPr lang="es-US" altLang="en-US" sz="22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17 años, inclusive; y las terapias no médicas, incluidas entre otras, la recreación especializada, el arte, la danza y la música.</a:t>
            </a:r>
            <a:r>
              <a:rPr lang="es-US" altLang="en-US" sz="2200" dirty="0">
                <a:solidFill>
                  <a:schemeClr val="accent1">
                    <a:lumMod val="75000"/>
                  </a:schemeClr>
                </a:solidFill>
                <a:latin typeface="Arial" panose="020B0604020202020204" pitchFamily="34" charset="0"/>
                <a:cs typeface="Arial" panose="020B0604020202020204" pitchFamily="34" charset="0"/>
              </a:rPr>
              <a:t> </a:t>
            </a:r>
          </a:p>
          <a:p>
            <a:pPr marL="0" indent="0" eaLnBrk="0" fontAlgn="base" hangingPunct="0">
              <a:lnSpc>
                <a:spcPct val="100000"/>
              </a:lnSpc>
              <a:spcBef>
                <a:spcPct val="0"/>
              </a:spcBef>
              <a:spcAft>
                <a:spcPct val="0"/>
              </a:spcAft>
              <a:buNone/>
            </a:pPr>
            <a:endParaRPr lang="es-US" altLang="en-US" sz="2200" dirty="0">
              <a:solidFill>
                <a:schemeClr val="accent1">
                  <a:lumMod val="75000"/>
                </a:schemeClr>
              </a:solidFill>
              <a:latin typeface="Arial" panose="020B0604020202020204" pitchFamily="34" charset="0"/>
              <a:cs typeface="Arial" panose="020B0604020202020204" pitchFamily="34" charset="0"/>
            </a:endParaRPr>
          </a:p>
          <a:p>
            <a:pPr eaLnBrk="0" fontAlgn="base" hangingPunct="0">
              <a:lnSpc>
                <a:spcPct val="100000"/>
              </a:lnSpc>
              <a:spcBef>
                <a:spcPct val="0"/>
              </a:spcBef>
              <a:spcAft>
                <a:spcPct val="0"/>
              </a:spcAft>
            </a:pPr>
            <a:r>
              <a:rPr lang="es-US" altLang="en-US" sz="2200" dirty="0">
                <a:solidFill>
                  <a:schemeClr val="accent1">
                    <a:lumMod val="75000"/>
                  </a:schemeClr>
                </a:solidFill>
                <a:latin typeface="Arial" panose="020B0604020202020204" pitchFamily="34" charset="0"/>
                <a:cs typeface="Arial" panose="020B0604020202020204" pitchFamily="34" charset="0"/>
              </a:rPr>
              <a:t>Alta California Regional Center se compromete a difundir y compartir información con nuestros clientes y familias sobre estos servicios. </a:t>
            </a:r>
          </a:p>
          <a:p>
            <a:pPr eaLnBrk="0" fontAlgn="base" hangingPunct="0">
              <a:lnSpc>
                <a:spcPct val="100000"/>
              </a:lnSpc>
              <a:spcBef>
                <a:spcPct val="0"/>
              </a:spcBef>
              <a:spcAft>
                <a:spcPct val="0"/>
              </a:spcAft>
            </a:pPr>
            <a:endParaRPr lang="es-US" altLang="en-US" sz="2400" dirty="0">
              <a:latin typeface="Bell MT" panose="02020503060305020303" pitchFamily="18" charset="0"/>
            </a:endParaRPr>
          </a:p>
          <a:p>
            <a:pPr eaLnBrk="0" fontAlgn="base" hangingPunct="0">
              <a:lnSpc>
                <a:spcPct val="100000"/>
              </a:lnSpc>
              <a:spcBef>
                <a:spcPct val="0"/>
              </a:spcBef>
              <a:spcAft>
                <a:spcPct val="0"/>
              </a:spcAft>
            </a:pPr>
            <a:endParaRPr lang="es-US" altLang="en-US" sz="2400" dirty="0">
              <a:latin typeface="Bell MT" panose="02020503060305020303" pitchFamily="18" charset="0"/>
            </a:endParaRPr>
          </a:p>
          <a:p>
            <a:pPr eaLnBrk="0" fontAlgn="base" hangingPunct="0">
              <a:lnSpc>
                <a:spcPct val="100000"/>
              </a:lnSpc>
              <a:spcBef>
                <a:spcPct val="0"/>
              </a:spcBef>
              <a:spcAft>
                <a:spcPct val="0"/>
              </a:spcAft>
            </a:pPr>
            <a:endParaRPr lang="es-US" altLang="en-US" sz="2400" dirty="0">
              <a:latin typeface="Arial" panose="020B0604020202020204" pitchFamily="34" charset="0"/>
            </a:endParaRPr>
          </a:p>
          <a:p>
            <a:endParaRPr lang="es-US" dirty="0"/>
          </a:p>
        </p:txBody>
      </p:sp>
      <p:pic>
        <p:nvPicPr>
          <p:cNvPr id="5" name="DIAPOSITIVA 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96140" y="6162140"/>
            <a:ext cx="609600" cy="609600"/>
          </a:xfrm>
          <a:prstGeom prst="rect">
            <a:avLst/>
          </a:prstGeom>
        </p:spPr>
      </p:pic>
    </p:spTree>
    <p:extLst>
      <p:ext uri="{BB962C8B-B14F-4D97-AF65-F5344CB8AC3E}">
        <p14:creationId xmlns:p14="http://schemas.microsoft.com/office/powerpoint/2010/main" val="3183733344"/>
      </p:ext>
    </p:extLst>
  </p:cSld>
  <p:clrMapOvr>
    <a:masterClrMapping/>
  </p:clrMapOvr>
  <mc:AlternateContent xmlns:mc="http://schemas.openxmlformats.org/markup-compatibility/2006" xmlns:p14="http://schemas.microsoft.com/office/powerpoint/2010/main">
    <mc:Choice Requires="p14">
      <p:transition spd="slow" p14:dur="2000" advTm="59533"/>
    </mc:Choice>
    <mc:Fallback xmlns="">
      <p:transition spd="slow" advTm="5953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14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F976A-EEE6-44B6-9598-FCF43CC41FC2}"/>
              </a:ext>
            </a:extLst>
          </p:cNvPr>
          <p:cNvSpPr>
            <a:spLocks noGrp="1"/>
          </p:cNvSpPr>
          <p:nvPr>
            <p:ph type="title"/>
          </p:nvPr>
        </p:nvSpPr>
        <p:spPr>
          <a:xfrm>
            <a:off x="838200" y="365125"/>
            <a:ext cx="10515600" cy="1325563"/>
          </a:xfrm>
        </p:spPr>
        <p:txBody>
          <a:bodyPr>
            <a:normAutofit fontScale="90000"/>
          </a:bodyPr>
          <a:lstStyle/>
          <a:p>
            <a:pPr algn="ctr"/>
            <a:r>
              <a:rPr lang="es-US" dirty="0"/>
              <a:t> </a:t>
            </a:r>
            <a:r>
              <a:rPr lang="es-US" sz="4900" u="sng" dirty="0">
                <a:solidFill>
                  <a:srgbClr val="0070C0"/>
                </a:solidFill>
                <a:latin typeface="Arial" panose="020B0604020202020204" pitchFamily="34" charset="0"/>
                <a:cs typeface="Arial" panose="020B0604020202020204" pitchFamily="34" charset="0"/>
              </a:rPr>
              <a:t>Oportunidades Sociales y Recreativas</a:t>
            </a:r>
          </a:p>
        </p:txBody>
      </p:sp>
      <p:sp>
        <p:nvSpPr>
          <p:cNvPr id="3" name="Content Placeholder 2">
            <a:extLst>
              <a:ext uri="{FF2B5EF4-FFF2-40B4-BE49-F238E27FC236}">
                <a16:creationId xmlns:a16="http://schemas.microsoft.com/office/drawing/2014/main" id="{3D03D875-EDB1-42A3-A49B-26FD908D0531}"/>
              </a:ext>
            </a:extLst>
          </p:cNvPr>
          <p:cNvSpPr>
            <a:spLocks noGrp="1"/>
          </p:cNvSpPr>
          <p:nvPr>
            <p:ph idx="1"/>
          </p:nvPr>
        </p:nvSpPr>
        <p:spPr>
          <a:xfrm>
            <a:off x="721242" y="2328529"/>
            <a:ext cx="10515600" cy="4401879"/>
          </a:xfrm>
        </p:spPr>
        <p:txBody>
          <a:bodyPr>
            <a:normAutofit/>
          </a:bodyPr>
          <a:lstStyle/>
          <a:p>
            <a:endParaRPr lang="es-US" sz="2000" dirty="0">
              <a:latin typeface="Bell MT" panose="02020503060305020303" pitchFamily="18" charset="0"/>
            </a:endParaRPr>
          </a:p>
          <a:p>
            <a:r>
              <a:rPr lang="es-US" sz="1800" dirty="0">
                <a:solidFill>
                  <a:schemeClr val="accent1">
                    <a:lumMod val="75000"/>
                  </a:schemeClr>
                </a:solidFill>
                <a:latin typeface="Arial" panose="020B0604020202020204" pitchFamily="34" charset="0"/>
                <a:cs typeface="Arial" panose="020B0604020202020204" pitchFamily="34" charset="0"/>
              </a:rPr>
              <a:t>Las oportunidades de socialización, descanso y recreación se reconocen como esenciales para la salud y el bienestar de todos los individuos. El Centro Regional de Alta California (ACRC por sus siglas in Inglés) promueve la participación en actividades adecuadas para la edad. Se fomenta la participación en actividades comunitarias y con organizaciones como grupos deportivos y de aficiones, clubes y otras organizaciones de servicio a la comunidad. </a:t>
            </a:r>
          </a:p>
          <a:p>
            <a:pPr marL="0" indent="0">
              <a:buNone/>
            </a:pPr>
            <a:endParaRPr lang="es-US" sz="1800" dirty="0">
              <a:solidFill>
                <a:schemeClr val="accent1">
                  <a:lumMod val="75000"/>
                </a:schemeClr>
              </a:solidFill>
              <a:latin typeface="Arial" panose="020B0604020202020204" pitchFamily="34" charset="0"/>
              <a:cs typeface="Arial" panose="020B0604020202020204" pitchFamily="34" charset="0"/>
            </a:endParaRPr>
          </a:p>
          <a:p>
            <a:r>
              <a:rPr lang="es-US" sz="1800" dirty="0">
                <a:solidFill>
                  <a:schemeClr val="accent1">
                    <a:lumMod val="75000"/>
                  </a:schemeClr>
                </a:solidFill>
                <a:latin typeface="Arial" panose="020B0604020202020204" pitchFamily="34" charset="0"/>
                <a:cs typeface="Arial" panose="020B0604020202020204" pitchFamily="34" charset="0"/>
              </a:rPr>
              <a:t>El ACRC ve el valor de que los niños y adultos participen en actividades sociales y recreativas.  Nos comprometemos a promover la salud mental positiva, el crecimiento y el desarrollo, la creación de relaciones y a fomentar estas oportunidades de inclusión.</a:t>
            </a:r>
            <a:endParaRPr lang="es-US" sz="1800" dirty="0">
              <a:solidFill>
                <a:schemeClr val="accent1">
                  <a:lumMod val="75000"/>
                </a:schemeClr>
              </a:solidFill>
              <a:highlight>
                <a:srgbClr val="FFFF00"/>
              </a:highlight>
              <a:latin typeface="Arial" panose="020B0604020202020204" pitchFamily="34" charset="0"/>
              <a:cs typeface="Arial" panose="020B0604020202020204" pitchFamily="34" charset="0"/>
            </a:endParaRPr>
          </a:p>
        </p:txBody>
      </p:sp>
      <p:pic>
        <p:nvPicPr>
          <p:cNvPr id="3074" name="Picture 2" descr="Image result for activities Clip Art">
            <a:extLst>
              <a:ext uri="{FF2B5EF4-FFF2-40B4-BE49-F238E27FC236}">
                <a16:creationId xmlns:a16="http://schemas.microsoft.com/office/drawing/2014/main" id="{9656D6FA-34AA-47CC-9190-C0821BA54C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8474" y="1350334"/>
            <a:ext cx="3551275" cy="1446029"/>
          </a:xfrm>
          <a:prstGeom prst="rect">
            <a:avLst/>
          </a:prstGeom>
          <a:noFill/>
          <a:extLst>
            <a:ext uri="{909E8E84-426E-40DD-AFC4-6F175D3DCCD1}">
              <a14:hiddenFill xmlns:a14="http://schemas.microsoft.com/office/drawing/2010/main">
                <a:solidFill>
                  <a:srgbClr val="FFFFFF"/>
                </a:solidFill>
              </a14:hiddenFill>
            </a:ext>
          </a:extLst>
        </p:spPr>
      </p:pic>
      <p:pic>
        <p:nvPicPr>
          <p:cNvPr id="5" name="DIAPOSITIVA 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96140" y="6162140"/>
            <a:ext cx="609600" cy="609600"/>
          </a:xfrm>
          <a:prstGeom prst="rect">
            <a:avLst/>
          </a:prstGeom>
        </p:spPr>
      </p:pic>
    </p:spTree>
    <p:extLst>
      <p:ext uri="{BB962C8B-B14F-4D97-AF65-F5344CB8AC3E}">
        <p14:creationId xmlns:p14="http://schemas.microsoft.com/office/powerpoint/2010/main" val="1804271608"/>
      </p:ext>
    </p:extLst>
  </p:cSld>
  <p:clrMapOvr>
    <a:masterClrMapping/>
  </p:clrMapOvr>
  <mc:AlternateContent xmlns:mc="http://schemas.openxmlformats.org/markup-compatibility/2006" xmlns:p14="http://schemas.microsoft.com/office/powerpoint/2010/main">
    <mc:Choice Requires="p14">
      <p:transition spd="slow" p14:dur="2000" advTm="46556"/>
    </mc:Choice>
    <mc:Fallback xmlns="">
      <p:transition spd="slow" advTm="46556"/>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4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42C42-3718-4EFC-AB6D-58F9956BD144}"/>
              </a:ext>
            </a:extLst>
          </p:cNvPr>
          <p:cNvSpPr>
            <a:spLocks noGrp="1"/>
          </p:cNvSpPr>
          <p:nvPr>
            <p:ph type="title"/>
          </p:nvPr>
        </p:nvSpPr>
        <p:spPr>
          <a:xfrm>
            <a:off x="838200" y="1"/>
            <a:ext cx="10515600" cy="1350334"/>
          </a:xfrm>
        </p:spPr>
        <p:txBody>
          <a:bodyPr>
            <a:normAutofit/>
          </a:bodyPr>
          <a:lstStyle/>
          <a:p>
            <a:pPr algn="ctr"/>
            <a:r>
              <a:rPr lang="es-US" u="sng" dirty="0">
                <a:solidFill>
                  <a:srgbClr val="0070C0"/>
                </a:solidFill>
                <a:latin typeface="Arial" panose="020B0604020202020204" pitchFamily="34" charset="0"/>
                <a:cs typeface="Arial" panose="020B0604020202020204" pitchFamily="34" charset="0"/>
              </a:rPr>
              <a:t>Ajustes y Definiciones de los Servicios</a:t>
            </a:r>
          </a:p>
        </p:txBody>
      </p:sp>
      <p:sp>
        <p:nvSpPr>
          <p:cNvPr id="3" name="Content Placeholder 2">
            <a:extLst>
              <a:ext uri="{FF2B5EF4-FFF2-40B4-BE49-F238E27FC236}">
                <a16:creationId xmlns:a16="http://schemas.microsoft.com/office/drawing/2014/main" id="{8D2F5920-86E5-48EB-A860-0DC796E39E6C}"/>
              </a:ext>
            </a:extLst>
          </p:cNvPr>
          <p:cNvSpPr>
            <a:spLocks noGrp="1"/>
          </p:cNvSpPr>
          <p:nvPr>
            <p:ph idx="1"/>
          </p:nvPr>
        </p:nvSpPr>
        <p:spPr>
          <a:xfrm>
            <a:off x="756458" y="1154243"/>
            <a:ext cx="10673542" cy="5455272"/>
          </a:xfrm>
        </p:spPr>
        <p:txBody>
          <a:bodyPr>
            <a:normAutofit/>
          </a:bodyPr>
          <a:lstStyle/>
          <a:p>
            <a:endParaRPr lang="es-US" sz="1800" b="1" dirty="0">
              <a:solidFill>
                <a:schemeClr val="accent1">
                  <a:lumMod val="75000"/>
                </a:schemeClr>
              </a:solidFill>
              <a:latin typeface="Arial" panose="020B0604020202020204" pitchFamily="34" charset="0"/>
              <a:cs typeface="Arial" panose="020B0604020202020204" pitchFamily="34" charset="0"/>
            </a:endParaRPr>
          </a:p>
          <a:p>
            <a:r>
              <a:rPr lang="es-US" sz="1800" b="1" dirty="0">
                <a:solidFill>
                  <a:schemeClr val="accent1">
                    <a:lumMod val="75000"/>
                  </a:schemeClr>
                </a:solidFill>
                <a:latin typeface="Arial" panose="020B0604020202020204" pitchFamily="34" charset="0"/>
                <a:cs typeface="Arial" panose="020B0604020202020204" pitchFamily="34" charset="0"/>
              </a:rPr>
              <a:t>Actividades de recreación social:</a:t>
            </a:r>
            <a:r>
              <a:rPr lang="es-US" sz="1800" dirty="0">
                <a:solidFill>
                  <a:schemeClr val="accent1">
                    <a:lumMod val="75000"/>
                  </a:schemeClr>
                </a:solidFill>
                <a:latin typeface="Arial" panose="020B0604020202020204" pitchFamily="34" charset="0"/>
                <a:cs typeface="Arial" panose="020B0604020202020204" pitchFamily="34" charset="0"/>
              </a:rPr>
              <a:t>  Actividades de descanso compartidas con otras personas con el fin de promover el disfrute personal, estilos de vida saludables, interacción social, autoestima e integración en la comunidad. Los ejemplos de actividades de recreación social pueden incluir la participación con otras personas en: Parques y Recreación, YMCA, Boys and Girls Clubs of America, Olimpiadas Especiales, etc. </a:t>
            </a:r>
          </a:p>
          <a:p>
            <a:pPr marL="0" indent="0">
              <a:buNone/>
            </a:pPr>
            <a:endParaRPr lang="es-US" sz="1800" dirty="0">
              <a:solidFill>
                <a:schemeClr val="accent1">
                  <a:lumMod val="75000"/>
                </a:schemeClr>
              </a:solidFill>
              <a:latin typeface="Arial" panose="020B0604020202020204" pitchFamily="34" charset="0"/>
              <a:cs typeface="Arial" panose="020B0604020202020204" pitchFamily="34" charset="0"/>
            </a:endParaRPr>
          </a:p>
          <a:p>
            <a:r>
              <a:rPr lang="es-US" sz="1800" b="1" dirty="0">
                <a:solidFill>
                  <a:schemeClr val="accent1">
                    <a:lumMod val="75000"/>
                  </a:schemeClr>
                </a:solidFill>
                <a:latin typeface="Arial" panose="020B0604020202020204" pitchFamily="34" charset="0"/>
                <a:cs typeface="Arial" panose="020B0604020202020204" pitchFamily="34" charset="0"/>
              </a:rPr>
              <a:t>Ajustes del servicio:</a:t>
            </a:r>
          </a:p>
          <a:p>
            <a:pPr lvl="1"/>
            <a:r>
              <a:rPr lang="es-US" sz="1800" b="1" spc="-20" dirty="0">
                <a:solidFill>
                  <a:schemeClr val="accent1">
                    <a:lumMod val="75000"/>
                  </a:schemeClr>
                </a:solidFill>
                <a:latin typeface="Arial" panose="020B0604020202020204" pitchFamily="34" charset="0"/>
                <a:cs typeface="Arial" panose="020B0604020202020204" pitchFamily="34" charset="0"/>
              </a:rPr>
              <a:t>Inclusión total: </a:t>
            </a:r>
            <a:r>
              <a:rPr lang="es-US" sz="1800" spc="-20" dirty="0">
                <a:solidFill>
                  <a:schemeClr val="accent1">
                    <a:lumMod val="75000"/>
                  </a:schemeClr>
                </a:solidFill>
                <a:latin typeface="Arial" panose="020B0604020202020204" pitchFamily="34" charset="0"/>
                <a:cs typeface="Arial" panose="020B0604020202020204" pitchFamily="34" charset="0"/>
              </a:rPr>
              <a:t>El entorno está integrado en la comunidad y apoya el pleno acceso de las personas que lo reciben: participan en la vida de la comunidad, reciben servicios en la comunidad.</a:t>
            </a:r>
          </a:p>
          <a:p>
            <a:pPr lvl="1"/>
            <a:r>
              <a:rPr lang="es-US" sz="1800" b="1" dirty="0">
                <a:solidFill>
                  <a:schemeClr val="accent1">
                    <a:lumMod val="75000"/>
                  </a:schemeClr>
                </a:solidFill>
                <a:latin typeface="Arial" panose="020B0604020202020204" pitchFamily="34" charset="0"/>
                <a:cs typeface="Arial" panose="020B0604020202020204" pitchFamily="34" charset="0"/>
              </a:rPr>
              <a:t>Actividad segregada o terapia no médica</a:t>
            </a:r>
            <a:r>
              <a:rPr lang="es-US" sz="1800" dirty="0">
                <a:solidFill>
                  <a:schemeClr val="accent1">
                    <a:lumMod val="75000"/>
                  </a:schemeClr>
                </a:solidFill>
                <a:latin typeface="Arial" panose="020B0604020202020204" pitchFamily="34" charset="0"/>
                <a:cs typeface="Arial" panose="020B0604020202020204" pitchFamily="34" charset="0"/>
              </a:rPr>
              <a:t>: Servicios y apoyos proporcionados exclusivamente en un entorno con compañeros discapacitados.</a:t>
            </a:r>
          </a:p>
          <a:p>
            <a:endParaRPr lang="es-US" sz="2000" u="sng" dirty="0">
              <a:solidFill>
                <a:srgbClr val="0070C0"/>
              </a:solidFill>
              <a:latin typeface="Bell MT" panose="02020503060305020303" pitchFamily="18" charset="0"/>
            </a:endParaRPr>
          </a:p>
          <a:p>
            <a:endParaRPr lang="es-US" sz="2000" dirty="0">
              <a:latin typeface="Bell MT" panose="02020503060305020303" pitchFamily="18" charset="0"/>
            </a:endParaRPr>
          </a:p>
          <a:p>
            <a:endParaRPr lang="es-US" sz="2000" dirty="0">
              <a:latin typeface="Bell MT" panose="02020503060305020303" pitchFamily="18" charset="0"/>
            </a:endParaRPr>
          </a:p>
          <a:p>
            <a:pPr marL="0" indent="0">
              <a:buNone/>
            </a:pPr>
            <a:r>
              <a:rPr lang="es-US" sz="2000" dirty="0">
                <a:latin typeface="Bell MT" panose="02020503060305020303" pitchFamily="18" charset="0"/>
              </a:rPr>
              <a:t>   </a:t>
            </a:r>
          </a:p>
          <a:p>
            <a:endParaRPr lang="es-US" sz="1800" dirty="0">
              <a:latin typeface="Bell MT" panose="02020503060305020303" pitchFamily="18" charset="0"/>
            </a:endParaRPr>
          </a:p>
          <a:p>
            <a:endParaRPr lang="es-US" dirty="0"/>
          </a:p>
        </p:txBody>
      </p:sp>
      <p:pic>
        <p:nvPicPr>
          <p:cNvPr id="5" name="Picture 4">
            <a:extLst>
              <a:ext uri="{FF2B5EF4-FFF2-40B4-BE49-F238E27FC236}">
                <a16:creationId xmlns:a16="http://schemas.microsoft.com/office/drawing/2014/main" id="{F2BD4A04-5D93-4332-A349-CC064DCFE433}"/>
              </a:ext>
            </a:extLst>
          </p:cNvPr>
          <p:cNvPicPr>
            <a:picLocks noChangeAspect="1"/>
          </p:cNvPicPr>
          <p:nvPr/>
        </p:nvPicPr>
        <p:blipFill>
          <a:blip r:embed="rId4"/>
          <a:stretch>
            <a:fillRect/>
          </a:stretch>
        </p:blipFill>
        <p:spPr>
          <a:xfrm>
            <a:off x="3247630" y="4676931"/>
            <a:ext cx="4974767" cy="1803552"/>
          </a:xfrm>
          <a:prstGeom prst="rect">
            <a:avLst/>
          </a:prstGeom>
        </p:spPr>
      </p:pic>
      <p:pic>
        <p:nvPicPr>
          <p:cNvPr id="4" name="DIAPOSITIVA 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6140" y="6162140"/>
            <a:ext cx="609600" cy="609600"/>
          </a:xfrm>
          <a:prstGeom prst="rect">
            <a:avLst/>
          </a:prstGeom>
        </p:spPr>
      </p:pic>
    </p:spTree>
    <p:extLst>
      <p:ext uri="{BB962C8B-B14F-4D97-AF65-F5344CB8AC3E}">
        <p14:creationId xmlns:p14="http://schemas.microsoft.com/office/powerpoint/2010/main" val="607317445"/>
      </p:ext>
    </p:extLst>
  </p:cSld>
  <p:clrMapOvr>
    <a:masterClrMapping/>
  </p:clrMapOvr>
  <mc:AlternateContent xmlns:mc="http://schemas.openxmlformats.org/markup-compatibility/2006" xmlns:p14="http://schemas.microsoft.com/office/powerpoint/2010/main">
    <mc:Choice Requires="p14">
      <p:transition spd="slow" p14:dur="2000" advTm="67026"/>
    </mc:Choice>
    <mc:Fallback xmlns="">
      <p:transition spd="slow" advTm="67026"/>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69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FBC847-6125-460B-BBCE-2A99BABAB05F}"/>
              </a:ext>
            </a:extLst>
          </p:cNvPr>
          <p:cNvSpPr>
            <a:spLocks noGrp="1"/>
          </p:cNvSpPr>
          <p:nvPr>
            <p:ph idx="1"/>
          </p:nvPr>
        </p:nvSpPr>
        <p:spPr>
          <a:xfrm>
            <a:off x="838200" y="2358189"/>
            <a:ext cx="10515600" cy="2787970"/>
          </a:xfrm>
        </p:spPr>
        <p:txBody>
          <a:bodyPr>
            <a:noAutofit/>
          </a:bodyPr>
          <a:lstStyle/>
          <a:p>
            <a:pPr marL="0" indent="0">
              <a:buNone/>
            </a:pPr>
            <a:endParaRPr lang="es-US" sz="1800" dirty="0">
              <a:latin typeface="Bell MT" panose="02020503060305020303" pitchFamily="18" charset="0"/>
            </a:endParaRPr>
          </a:p>
          <a:p>
            <a:r>
              <a:rPr lang="es-US" sz="2000" dirty="0">
                <a:solidFill>
                  <a:schemeClr val="accent1">
                    <a:lumMod val="75000"/>
                  </a:schemeClr>
                </a:solidFill>
                <a:latin typeface="Arial" panose="020B0604020202020204" pitchFamily="34" charset="0"/>
                <a:cs typeface="Arial" panose="020B0604020202020204" pitchFamily="34" charset="0"/>
              </a:rPr>
              <a:t>Los servicios de </a:t>
            </a:r>
            <a:r>
              <a:rPr lang="es-US" sz="2000" b="1" dirty="0">
                <a:solidFill>
                  <a:schemeClr val="accent1">
                    <a:lumMod val="75000"/>
                  </a:schemeClr>
                </a:solidFill>
                <a:latin typeface="Arial" panose="020B0604020202020204" pitchFamily="34" charset="0"/>
                <a:cs typeface="Arial" panose="020B0604020202020204" pitchFamily="34" charset="0"/>
              </a:rPr>
              <a:t>campamento de día</a:t>
            </a:r>
            <a:r>
              <a:rPr lang="es-US" sz="2000" dirty="0">
                <a:solidFill>
                  <a:schemeClr val="accent1">
                    <a:lumMod val="75000"/>
                  </a:schemeClr>
                </a:solidFill>
                <a:latin typeface="Arial" panose="020B0604020202020204" pitchFamily="34" charset="0"/>
                <a:cs typeface="Arial" panose="020B0604020202020204" pitchFamily="34" charset="0"/>
              </a:rPr>
              <a:t> proporcionan una experiencia creativa e interactiva durante un periodo limitado de horas al día y días al año. Estos servicios contribuyen al desarrollo mental, físico y social del individuo al facilitar el acceso a las actividades preferidas. </a:t>
            </a:r>
          </a:p>
          <a:p>
            <a:r>
              <a:rPr lang="es-US" sz="2000" dirty="0">
                <a:solidFill>
                  <a:schemeClr val="accent1">
                    <a:lumMod val="75000"/>
                  </a:schemeClr>
                </a:solidFill>
                <a:latin typeface="Arial" panose="020B0604020202020204" pitchFamily="34" charset="0"/>
                <a:cs typeface="Arial" panose="020B0604020202020204" pitchFamily="34" charset="0"/>
              </a:rPr>
              <a:t>El </a:t>
            </a:r>
            <a:r>
              <a:rPr lang="es-US" sz="2000" b="1" dirty="0">
                <a:solidFill>
                  <a:schemeClr val="accent1">
                    <a:lumMod val="75000"/>
                  </a:schemeClr>
                </a:solidFill>
                <a:latin typeface="Arial" panose="020B0604020202020204" pitchFamily="34" charset="0"/>
                <a:cs typeface="Arial" panose="020B0604020202020204" pitchFamily="34" charset="0"/>
              </a:rPr>
              <a:t>campamento de noche </a:t>
            </a:r>
            <a:r>
              <a:rPr lang="es-US" sz="2000" dirty="0">
                <a:solidFill>
                  <a:schemeClr val="accent1">
                    <a:lumMod val="75000"/>
                  </a:schemeClr>
                </a:solidFill>
                <a:latin typeface="Arial" panose="020B0604020202020204" pitchFamily="34" charset="0"/>
                <a:cs typeface="Arial" panose="020B0604020202020204" pitchFamily="34" charset="0"/>
              </a:rPr>
              <a:t>proporciona una experiencia creativa de 24 horas al día durante un periodo de tiempo limitado y contribuye al desarrollo mental, físico y social del individuo. Los servicios y los gastos de viaje asociados deben demostrar que se trata de una medida financieramente efectiva satisfacer las necesidades de la persona.   </a:t>
            </a:r>
          </a:p>
        </p:txBody>
      </p:sp>
      <p:pic>
        <p:nvPicPr>
          <p:cNvPr id="5" name="Picture 6" descr="See the source image">
            <a:extLst>
              <a:ext uri="{FF2B5EF4-FFF2-40B4-BE49-F238E27FC236}">
                <a16:creationId xmlns:a16="http://schemas.microsoft.com/office/drawing/2014/main" id="{377AB14E-163E-4855-974E-89FAE0EF44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117" y="658379"/>
            <a:ext cx="9824574" cy="1759968"/>
          </a:xfrm>
          <a:prstGeom prst="rect">
            <a:avLst/>
          </a:prstGeom>
          <a:noFill/>
          <a:extLst>
            <a:ext uri="{909E8E84-426E-40DD-AFC4-6F175D3DCCD1}">
              <a14:hiddenFill xmlns:a14="http://schemas.microsoft.com/office/drawing/2010/main">
                <a:solidFill>
                  <a:srgbClr val="FFFFFF"/>
                </a:solidFill>
              </a14:hiddenFill>
            </a:ext>
          </a:extLst>
        </p:spPr>
      </p:pic>
      <p:pic>
        <p:nvPicPr>
          <p:cNvPr id="4" name="DIAPOSITIVA 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6140" y="6162140"/>
            <a:ext cx="609600" cy="609600"/>
          </a:xfrm>
          <a:prstGeom prst="rect">
            <a:avLst/>
          </a:prstGeom>
        </p:spPr>
      </p:pic>
    </p:spTree>
    <p:extLst>
      <p:ext uri="{BB962C8B-B14F-4D97-AF65-F5344CB8AC3E}">
        <p14:creationId xmlns:p14="http://schemas.microsoft.com/office/powerpoint/2010/main" val="671648396"/>
      </p:ext>
    </p:extLst>
  </p:cSld>
  <p:clrMapOvr>
    <a:masterClrMapping/>
  </p:clrMapOvr>
  <mc:AlternateContent xmlns:mc="http://schemas.openxmlformats.org/markup-compatibility/2006" xmlns:p14="http://schemas.microsoft.com/office/powerpoint/2010/main">
    <mc:Choice Requires="p14">
      <p:transition spd="slow" p14:dur="2000" advTm="49601"/>
    </mc:Choice>
    <mc:Fallback xmlns="">
      <p:transition spd="slow" advTm="4960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7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B17B0-680C-4DFB-98ED-74B9CD894257}"/>
              </a:ext>
            </a:extLst>
          </p:cNvPr>
          <p:cNvSpPr>
            <a:spLocks noGrp="1"/>
          </p:cNvSpPr>
          <p:nvPr>
            <p:ph type="title"/>
          </p:nvPr>
        </p:nvSpPr>
        <p:spPr>
          <a:xfrm>
            <a:off x="838200" y="315248"/>
            <a:ext cx="10515600" cy="1042570"/>
          </a:xfrm>
        </p:spPr>
        <p:txBody>
          <a:bodyPr>
            <a:normAutofit fontScale="90000"/>
          </a:bodyPr>
          <a:lstStyle/>
          <a:p>
            <a:pPr algn="ctr"/>
            <a:r>
              <a:rPr lang="es-US" b="1" u="sng" dirty="0">
                <a:solidFill>
                  <a:schemeClr val="accent1">
                    <a:lumMod val="75000"/>
                  </a:schemeClr>
                </a:solidFill>
                <a:latin typeface="Arial" panose="020B0604020202020204" pitchFamily="34" charset="0"/>
                <a:cs typeface="Arial" panose="020B0604020202020204" pitchFamily="34" charset="0"/>
              </a:rPr>
              <a:t>CAMPAMENTO y Proveedores de Servicios Residenciales</a:t>
            </a:r>
          </a:p>
        </p:txBody>
      </p:sp>
      <p:sp>
        <p:nvSpPr>
          <p:cNvPr id="3" name="Content Placeholder 2">
            <a:extLst>
              <a:ext uri="{FF2B5EF4-FFF2-40B4-BE49-F238E27FC236}">
                <a16:creationId xmlns:a16="http://schemas.microsoft.com/office/drawing/2014/main" id="{E6545E5B-A108-4974-B202-D2CB86556526}"/>
              </a:ext>
            </a:extLst>
          </p:cNvPr>
          <p:cNvSpPr>
            <a:spLocks noGrp="1"/>
          </p:cNvSpPr>
          <p:nvPr>
            <p:ph idx="1"/>
          </p:nvPr>
        </p:nvSpPr>
        <p:spPr>
          <a:xfrm>
            <a:off x="640079" y="1651051"/>
            <a:ext cx="11006051" cy="4755649"/>
          </a:xfrm>
        </p:spPr>
        <p:txBody>
          <a:bodyPr/>
          <a:lstStyle/>
          <a:p>
            <a:pPr marL="0" indent="0" algn="ctr">
              <a:buNone/>
            </a:pPr>
            <a:r>
              <a:rPr lang="es-US" sz="2200" b="1" dirty="0">
                <a:solidFill>
                  <a:schemeClr val="accent1">
                    <a:lumMod val="75000"/>
                  </a:schemeClr>
                </a:solidFill>
                <a:latin typeface="Arial" panose="020B0604020202020204" pitchFamily="34" charset="0"/>
                <a:cs typeface="Arial" panose="020B0604020202020204" pitchFamily="34" charset="0"/>
              </a:rPr>
              <a:t>He aquí 3 posibles vías para que un cliente de un Centro de Atención Comunitaria (Community Care Facility [CCF por sus siglas en Ingl</a:t>
            </a:r>
            <a:r>
              <a:rPr lang="es-US" sz="2400" b="1" dirty="0">
                <a:solidFill>
                  <a:schemeClr val="accent1">
                    <a:lumMod val="75000"/>
                  </a:schemeClr>
                </a:solidFill>
                <a:latin typeface="Arial" panose="020B0604020202020204" pitchFamily="34" charset="0"/>
                <a:cs typeface="Arial" panose="020B0604020202020204" pitchFamily="34" charset="0"/>
              </a:rPr>
              <a:t>é</a:t>
            </a:r>
            <a:r>
              <a:rPr lang="es-US" sz="2200" b="1" dirty="0">
                <a:solidFill>
                  <a:schemeClr val="accent1">
                    <a:lumMod val="75000"/>
                  </a:schemeClr>
                </a:solidFill>
                <a:latin typeface="Arial" panose="020B0604020202020204" pitchFamily="34" charset="0"/>
                <a:cs typeface="Arial" panose="020B0604020202020204" pitchFamily="34" charset="0"/>
              </a:rPr>
              <a:t>s]) asista a un campamento de día o de noche:</a:t>
            </a:r>
          </a:p>
          <a:p>
            <a:pPr marL="457200" lvl="0" indent="-457200">
              <a:buAutoNum type="arabicPeriod"/>
            </a:pPr>
            <a:r>
              <a:rPr lang="es-US" sz="2000" dirty="0">
                <a:solidFill>
                  <a:schemeClr val="accent1">
                    <a:lumMod val="75000"/>
                  </a:schemeClr>
                </a:solidFill>
                <a:latin typeface="Arial" panose="020B0604020202020204" pitchFamily="34" charset="0"/>
                <a:cs typeface="Arial" panose="020B0604020202020204" pitchFamily="34" charset="0"/>
              </a:rPr>
              <a:t>El cliente asiste a un campamento de día o de noche financiado por el CCF. El ACRC considerará la financiación de los costos que superen el costo de la colocación del cliente. </a:t>
            </a:r>
          </a:p>
          <a:p>
            <a:pPr marL="457200" lvl="0" indent="-457200">
              <a:buAutoNum type="arabicPeriod"/>
            </a:pPr>
            <a:r>
              <a:rPr lang="es-US" sz="2000" dirty="0">
                <a:solidFill>
                  <a:schemeClr val="accent1">
                    <a:lumMod val="75000"/>
                  </a:schemeClr>
                </a:solidFill>
                <a:latin typeface="Arial" panose="020B0604020202020204" pitchFamily="34" charset="0"/>
                <a:cs typeface="Arial" panose="020B0604020202020204" pitchFamily="34" charset="0"/>
              </a:rPr>
              <a:t>El ACRC financia el campamento de día o de día y noche; el CCF no cobrar</a:t>
            </a:r>
            <a:r>
              <a:rPr lang="es-US" sz="2000" spc="-20" dirty="0">
                <a:solidFill>
                  <a:schemeClr val="accent1">
                    <a:lumMod val="75000"/>
                  </a:schemeClr>
                </a:solidFill>
                <a:latin typeface="Arial" panose="020B0604020202020204" pitchFamily="34" charset="0"/>
                <a:cs typeface="Arial" panose="020B0604020202020204" pitchFamily="34" charset="0"/>
              </a:rPr>
              <a:t>á</a:t>
            </a:r>
            <a:r>
              <a:rPr lang="es-US" sz="2000" dirty="0">
                <a:solidFill>
                  <a:schemeClr val="accent1">
                    <a:lumMod val="75000"/>
                  </a:schemeClr>
                </a:solidFill>
                <a:latin typeface="Arial" panose="020B0604020202020204" pitchFamily="34" charset="0"/>
                <a:cs typeface="Arial" panose="020B0604020202020204" pitchFamily="34" charset="0"/>
              </a:rPr>
              <a:t> por servicios residenciales durante este tiempo.</a:t>
            </a:r>
          </a:p>
          <a:p>
            <a:pPr marL="457200" lvl="0" indent="-457200">
              <a:buAutoNum type="arabicPeriod"/>
            </a:pPr>
            <a:r>
              <a:rPr lang="es-US" sz="2000" dirty="0">
                <a:solidFill>
                  <a:schemeClr val="accent1">
                    <a:lumMod val="75000"/>
                  </a:schemeClr>
                </a:solidFill>
                <a:latin typeface="Arial" panose="020B0604020202020204" pitchFamily="34" charset="0"/>
                <a:cs typeface="Arial" panose="020B0604020202020204" pitchFamily="34" charset="0"/>
              </a:rPr>
              <a:t>El cliente y el CCF trabajan juntos para mutuamente crear una experiencia de campamento. </a:t>
            </a:r>
          </a:p>
          <a:p>
            <a:pPr marL="0" lvl="0" indent="0">
              <a:buNone/>
            </a:pPr>
            <a:r>
              <a:rPr lang="es-US" sz="2000" dirty="0">
                <a:solidFill>
                  <a:schemeClr val="accent1">
                    <a:lumMod val="75000"/>
                  </a:schemeClr>
                </a:solidFill>
                <a:latin typeface="Arial" panose="020B0604020202020204" pitchFamily="34" charset="0"/>
                <a:cs typeface="Arial" panose="020B0604020202020204" pitchFamily="34" charset="0"/>
              </a:rPr>
              <a:t>       Ejemplo: acampada de fin de semana, viaje de pesca, viajes de día, excursiones, etc.</a:t>
            </a:r>
          </a:p>
          <a:p>
            <a:pPr marL="0" lvl="0" indent="0">
              <a:buNone/>
            </a:pPr>
            <a:endParaRPr lang="es-US" sz="2000" dirty="0">
              <a:solidFill>
                <a:schemeClr val="accent1">
                  <a:lumMod val="75000"/>
                </a:schemeClr>
              </a:solidFill>
              <a:latin typeface="Arial" panose="020B0604020202020204" pitchFamily="34" charset="0"/>
              <a:cs typeface="Arial" panose="020B0604020202020204" pitchFamily="34" charset="0"/>
            </a:endParaRPr>
          </a:p>
          <a:p>
            <a:pPr marL="0" lvl="0" indent="0">
              <a:buNone/>
            </a:pPr>
            <a:endParaRPr lang="es-US" sz="2000" dirty="0">
              <a:solidFill>
                <a:schemeClr val="accent1">
                  <a:lumMod val="75000"/>
                </a:schemeClr>
              </a:solidFill>
              <a:latin typeface="Arial" panose="020B0604020202020204" pitchFamily="34" charset="0"/>
              <a:cs typeface="Arial" panose="020B0604020202020204" pitchFamily="34" charset="0"/>
            </a:endParaRPr>
          </a:p>
          <a:p>
            <a:pPr marL="0" lvl="0" indent="0">
              <a:buNone/>
            </a:pPr>
            <a:endParaRPr lang="es-US" dirty="0">
              <a:solidFill>
                <a:schemeClr val="accent1">
                  <a:lumMod val="75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6C75FE4-00D4-409E-A968-9BEE57BF7A50}"/>
              </a:ext>
            </a:extLst>
          </p:cNvPr>
          <p:cNvPicPr>
            <a:picLocks noChangeAspect="1"/>
          </p:cNvPicPr>
          <p:nvPr/>
        </p:nvPicPr>
        <p:blipFill>
          <a:blip r:embed="rId5"/>
          <a:stretch>
            <a:fillRect/>
          </a:stretch>
        </p:blipFill>
        <p:spPr>
          <a:xfrm>
            <a:off x="1406691" y="4925929"/>
            <a:ext cx="2672013" cy="1787692"/>
          </a:xfrm>
          <a:prstGeom prst="rect">
            <a:avLst/>
          </a:prstGeom>
        </p:spPr>
      </p:pic>
      <p:pic>
        <p:nvPicPr>
          <p:cNvPr id="5" name="Picture 4">
            <a:extLst>
              <a:ext uri="{FF2B5EF4-FFF2-40B4-BE49-F238E27FC236}">
                <a16:creationId xmlns:a16="http://schemas.microsoft.com/office/drawing/2014/main" id="{9F339564-074F-42E2-9265-DA4F8B8EC28E}"/>
              </a:ext>
            </a:extLst>
          </p:cNvPr>
          <p:cNvPicPr>
            <a:picLocks noChangeAspect="1"/>
          </p:cNvPicPr>
          <p:nvPr/>
        </p:nvPicPr>
        <p:blipFill>
          <a:blip r:embed="rId6"/>
          <a:stretch>
            <a:fillRect/>
          </a:stretch>
        </p:blipFill>
        <p:spPr>
          <a:xfrm>
            <a:off x="9964882" y="4780263"/>
            <a:ext cx="1891237" cy="1993502"/>
          </a:xfrm>
          <a:prstGeom prst="rect">
            <a:avLst/>
          </a:prstGeom>
        </p:spPr>
      </p:pic>
      <p:pic>
        <p:nvPicPr>
          <p:cNvPr id="6" name="Picture 5">
            <a:extLst>
              <a:ext uri="{FF2B5EF4-FFF2-40B4-BE49-F238E27FC236}">
                <a16:creationId xmlns:a16="http://schemas.microsoft.com/office/drawing/2014/main" id="{1CC09EC1-7B8A-4F71-A1DD-3BFB6AF53B3C}"/>
              </a:ext>
            </a:extLst>
          </p:cNvPr>
          <p:cNvPicPr>
            <a:picLocks noChangeAspect="1"/>
          </p:cNvPicPr>
          <p:nvPr/>
        </p:nvPicPr>
        <p:blipFill>
          <a:blip r:embed="rId7"/>
          <a:stretch>
            <a:fillRect/>
          </a:stretch>
        </p:blipFill>
        <p:spPr>
          <a:xfrm>
            <a:off x="5447024" y="5023533"/>
            <a:ext cx="3272590" cy="1676400"/>
          </a:xfrm>
          <a:prstGeom prst="rect">
            <a:avLst/>
          </a:prstGeom>
        </p:spPr>
      </p:pic>
      <p:pic>
        <p:nvPicPr>
          <p:cNvPr id="8" name="DIAPOSITIVA 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65059" y="6162140"/>
            <a:ext cx="609600" cy="609600"/>
          </a:xfrm>
          <a:prstGeom prst="rect">
            <a:avLst/>
          </a:prstGeom>
        </p:spPr>
      </p:pic>
    </p:spTree>
    <p:extLst>
      <p:ext uri="{BB962C8B-B14F-4D97-AF65-F5344CB8AC3E}">
        <p14:creationId xmlns:p14="http://schemas.microsoft.com/office/powerpoint/2010/main" val="4145808022"/>
      </p:ext>
    </p:extLst>
  </p:cSld>
  <p:clrMapOvr>
    <a:masterClrMapping/>
  </p:clrMapOvr>
  <mc:AlternateContent xmlns:mc="http://schemas.openxmlformats.org/markup-compatibility/2006" xmlns:p14="http://schemas.microsoft.com/office/powerpoint/2010/main">
    <mc:Choice Requires="p14">
      <p:transition spd="slow" p14:dur="2000" advTm="57580"/>
    </mc:Choice>
    <mc:Fallback xmlns="">
      <p:transition spd="slow" advTm="5758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45"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AA88B-4587-4917-8D43-088C15D197B2}"/>
              </a:ext>
            </a:extLst>
          </p:cNvPr>
          <p:cNvSpPr>
            <a:spLocks noGrp="1"/>
          </p:cNvSpPr>
          <p:nvPr>
            <p:ph type="title"/>
          </p:nvPr>
        </p:nvSpPr>
        <p:spPr/>
        <p:txBody>
          <a:bodyPr>
            <a:normAutofit fontScale="90000"/>
          </a:bodyPr>
          <a:lstStyle/>
          <a:p>
            <a:pPr algn="ctr"/>
            <a:r>
              <a:rPr lang="es-US" b="1" dirty="0">
                <a:solidFill>
                  <a:schemeClr val="accent1">
                    <a:lumMod val="75000"/>
                  </a:schemeClr>
                </a:solidFill>
                <a:latin typeface="Arial" panose="020B0604020202020204" pitchFamily="34" charset="0"/>
                <a:cs typeface="Arial" panose="020B0604020202020204" pitchFamily="34" charset="0"/>
              </a:rPr>
              <a:t>Actividades de Recreación Social y Proveedores de Servicios Residenciales</a:t>
            </a:r>
            <a:endParaRPr lang="es-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8F42843-BF84-4C6C-8C15-F3C973DEE83A}"/>
              </a:ext>
            </a:extLst>
          </p:cNvPr>
          <p:cNvSpPr>
            <a:spLocks noGrp="1"/>
          </p:cNvSpPr>
          <p:nvPr>
            <p:ph idx="1"/>
          </p:nvPr>
        </p:nvSpPr>
        <p:spPr>
          <a:xfrm>
            <a:off x="598515" y="1825625"/>
            <a:ext cx="11030989" cy="4658302"/>
          </a:xfrm>
        </p:spPr>
        <p:txBody>
          <a:bodyPr>
            <a:normAutofit/>
          </a:bodyPr>
          <a:lstStyle/>
          <a:p>
            <a:r>
              <a:rPr lang="es-US" sz="2500" dirty="0">
                <a:solidFill>
                  <a:srgbClr val="002060"/>
                </a:solidFill>
                <a:latin typeface="Arial" panose="020B0604020202020204" pitchFamily="34" charset="0"/>
                <a:cs typeface="Arial" panose="020B0604020202020204" pitchFamily="34" charset="0"/>
              </a:rPr>
              <a:t>Los proveedores de servicios residenciales son responsables de proporcionar actividades de recreación social.</a:t>
            </a:r>
          </a:p>
          <a:p>
            <a:pPr lvl="0"/>
            <a:r>
              <a:rPr lang="es-US" sz="2500" dirty="0">
                <a:solidFill>
                  <a:srgbClr val="002060"/>
                </a:solidFill>
                <a:latin typeface="Arial" panose="020B0604020202020204" pitchFamily="34" charset="0"/>
                <a:cs typeface="Arial" panose="020B0604020202020204" pitchFamily="34" charset="0"/>
              </a:rPr>
              <a:t>De conformidad con el </a:t>
            </a:r>
            <a:r>
              <a:rPr lang="es-US" sz="2500" dirty="0">
                <a:solidFill>
                  <a:srgbClr val="00206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Título 22 del Código de Regulaciones de California</a:t>
            </a:r>
            <a:r>
              <a:rPr lang="es-US" sz="2500" dirty="0">
                <a:solidFill>
                  <a:srgbClr val="002060"/>
                </a:solidFill>
                <a:latin typeface="Arial" panose="020B0604020202020204" pitchFamily="34" charset="0"/>
                <a:cs typeface="Arial" panose="020B0604020202020204" pitchFamily="34" charset="0"/>
              </a:rPr>
              <a:t>, secciones: 85079 (Adulto) 83079 (Hogar familiar pequeño) 87219 (RCFE) Los </a:t>
            </a:r>
            <a:r>
              <a:rPr lang="es-US" sz="2500" b="1" dirty="0">
                <a:solidFill>
                  <a:srgbClr val="002060"/>
                </a:solidFill>
                <a:latin typeface="Arial" panose="020B0604020202020204" pitchFamily="34" charset="0"/>
                <a:cs typeface="Arial" panose="020B0604020202020204" pitchFamily="34" charset="0"/>
              </a:rPr>
              <a:t>licenciatarios de CCL deben asegurar que se proporcionen actividades recreativas planificadas para los clientes.  </a:t>
            </a:r>
            <a:r>
              <a:rPr lang="es-US" sz="2500" dirty="0">
                <a:solidFill>
                  <a:srgbClr val="002060"/>
                </a:solidFill>
                <a:latin typeface="Arial" panose="020B0604020202020204" pitchFamily="34" charset="0"/>
                <a:cs typeface="Arial" panose="020B0604020202020204" pitchFamily="34" charset="0"/>
              </a:rPr>
              <a:t>Los Coordinadores de Servicios facilitarán la discusión sobre los servicios de recreación social a nivel del equipo de planificación para asegurar que se satisfagan los intereses y necesidades de los clientes.</a:t>
            </a:r>
          </a:p>
          <a:p>
            <a:r>
              <a:rPr lang="es-US" sz="2500" dirty="0">
                <a:solidFill>
                  <a:srgbClr val="002060"/>
                </a:solidFill>
                <a:latin typeface="Arial" panose="020B0604020202020204" pitchFamily="34" charset="0"/>
                <a:cs typeface="Arial" panose="020B0604020202020204" pitchFamily="34" charset="0"/>
              </a:rPr>
              <a:t>El ACRC considerará las solicitudes del cliente o del CCF para la terapia no médica. Estas pueden incluir oportunidades en la comunidad tales como: recreación especializada, arte, danza y música, etc.</a:t>
            </a:r>
          </a:p>
          <a:p>
            <a:endParaRPr lang="es-US" dirty="0"/>
          </a:p>
        </p:txBody>
      </p:sp>
      <p:pic>
        <p:nvPicPr>
          <p:cNvPr id="5" name="DIAPOSITIVA 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6140" y="6162140"/>
            <a:ext cx="609600" cy="609600"/>
          </a:xfrm>
          <a:prstGeom prst="rect">
            <a:avLst/>
          </a:prstGeom>
        </p:spPr>
      </p:pic>
    </p:spTree>
    <p:extLst>
      <p:ext uri="{BB962C8B-B14F-4D97-AF65-F5344CB8AC3E}">
        <p14:creationId xmlns:p14="http://schemas.microsoft.com/office/powerpoint/2010/main" val="411387735"/>
      </p:ext>
    </p:extLst>
  </p:cSld>
  <p:clrMapOvr>
    <a:masterClrMapping/>
  </p:clrMapOvr>
  <mc:AlternateContent xmlns:mc="http://schemas.openxmlformats.org/markup-compatibility/2006" xmlns:p14="http://schemas.microsoft.com/office/powerpoint/2010/main">
    <mc:Choice Requires="p14">
      <p:transition spd="slow" p14:dur="2000" advTm="32696"/>
    </mc:Choice>
    <mc:Fallback xmlns="">
      <p:transition spd="slow" advTm="32696"/>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9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3A88C-BE60-4C47-B035-ACCCDBC4A51D}"/>
              </a:ext>
            </a:extLst>
          </p:cNvPr>
          <p:cNvSpPr>
            <a:spLocks noGrp="1"/>
          </p:cNvSpPr>
          <p:nvPr>
            <p:ph type="title"/>
          </p:nvPr>
        </p:nvSpPr>
        <p:spPr>
          <a:xfrm>
            <a:off x="838200" y="365126"/>
            <a:ext cx="10515600" cy="751294"/>
          </a:xfrm>
        </p:spPr>
        <p:txBody>
          <a:bodyPr/>
          <a:lstStyle/>
          <a:p>
            <a:pPr algn="ctr"/>
            <a:r>
              <a:rPr lang="es-US" dirty="0">
                <a:solidFill>
                  <a:schemeClr val="accent1">
                    <a:lumMod val="75000"/>
                  </a:schemeClr>
                </a:solidFill>
                <a:latin typeface="Arial" panose="020B0604020202020204" pitchFamily="34" charset="0"/>
                <a:cs typeface="Arial" panose="020B0604020202020204" pitchFamily="34" charset="0"/>
              </a:rPr>
              <a:t>Más Oportunidades...</a:t>
            </a:r>
          </a:p>
        </p:txBody>
      </p:sp>
      <p:sp>
        <p:nvSpPr>
          <p:cNvPr id="3" name="Content Placeholder 2">
            <a:extLst>
              <a:ext uri="{FF2B5EF4-FFF2-40B4-BE49-F238E27FC236}">
                <a16:creationId xmlns:a16="http://schemas.microsoft.com/office/drawing/2014/main" id="{66FBC847-6125-460B-BBCE-2A99BABAB05F}"/>
              </a:ext>
            </a:extLst>
          </p:cNvPr>
          <p:cNvSpPr>
            <a:spLocks noGrp="1"/>
          </p:cNvSpPr>
          <p:nvPr>
            <p:ph idx="1"/>
          </p:nvPr>
        </p:nvSpPr>
        <p:spPr>
          <a:xfrm>
            <a:off x="838200" y="1116421"/>
            <a:ext cx="10591800" cy="3760379"/>
          </a:xfrm>
        </p:spPr>
        <p:txBody>
          <a:bodyPr>
            <a:noAutofit/>
          </a:bodyPr>
          <a:lstStyle/>
          <a:p>
            <a:r>
              <a:rPr lang="es-US" sz="1800" b="1" dirty="0">
                <a:solidFill>
                  <a:schemeClr val="accent1">
                    <a:lumMod val="75000"/>
                  </a:schemeClr>
                </a:solidFill>
                <a:latin typeface="Arial" panose="020B0604020202020204" pitchFamily="34" charset="0"/>
                <a:cs typeface="Arial" panose="020B0604020202020204" pitchFamily="34" charset="0"/>
              </a:rPr>
              <a:t>Capacitación en socialización</a:t>
            </a:r>
            <a:r>
              <a:rPr lang="es-US" sz="1800" dirty="0">
                <a:solidFill>
                  <a:schemeClr val="accent1">
                    <a:lumMod val="75000"/>
                  </a:schemeClr>
                </a:solidFill>
                <a:latin typeface="Arial" panose="020B0604020202020204" pitchFamily="34" charset="0"/>
                <a:cs typeface="Arial" panose="020B0604020202020204" pitchFamily="34" charset="0"/>
              </a:rPr>
              <a:t>: Servicios que abordan el desarrollo en las áreas sociales y de comportamiento con el objetivo de mejorar el funcionamiento social apropiado para la edad, según el potencial del individuo. Estos servicios pueden adquirirse para los individuos de hasta 21 años de edad. Piense en las oportunidades de recreación social dentro del hogar, juegos de mesa, actividades, carnes asadas, etc.</a:t>
            </a:r>
          </a:p>
          <a:p>
            <a:r>
              <a:rPr lang="es-US" sz="1800" b="1" dirty="0">
                <a:solidFill>
                  <a:schemeClr val="accent1">
                    <a:lumMod val="75000"/>
                  </a:schemeClr>
                </a:solidFill>
                <a:latin typeface="Arial" panose="020B0604020202020204" pitchFamily="34" charset="0"/>
                <a:cs typeface="Arial" panose="020B0604020202020204" pitchFamily="34" charset="0"/>
              </a:rPr>
              <a:t>Terapias no médicas</a:t>
            </a:r>
            <a:r>
              <a:rPr lang="es-US" sz="1800" dirty="0">
                <a:solidFill>
                  <a:schemeClr val="accent1">
                    <a:lumMod val="75000"/>
                  </a:schemeClr>
                </a:solidFill>
                <a:latin typeface="Arial" panose="020B0604020202020204" pitchFamily="34" charset="0"/>
                <a:cs typeface="Arial" panose="020B0604020202020204" pitchFamily="34" charset="0"/>
              </a:rPr>
              <a:t>: Asistencia proporcionada por personal no médico para beneficiar la mente y el cuerpo de un cliente. Los ejemplos de terapias no médicas pueden incluir, entre otros, programas de recreación especializados, o arte, música y danza, proporcionados para el beneficio terapéutico. </a:t>
            </a:r>
          </a:p>
          <a:p>
            <a:endParaRPr lang="es-US" sz="1800" dirty="0">
              <a:latin typeface="Bell MT" panose="02020503060305020303" pitchFamily="18" charset="0"/>
            </a:endParaRPr>
          </a:p>
        </p:txBody>
      </p:sp>
      <p:pic>
        <p:nvPicPr>
          <p:cNvPr id="6" name="Picture 4" descr="See the source image">
            <a:extLst>
              <a:ext uri="{FF2B5EF4-FFF2-40B4-BE49-F238E27FC236}">
                <a16:creationId xmlns:a16="http://schemas.microsoft.com/office/drawing/2014/main" id="{054E7E3D-4AD1-44F7-BE6B-6F01818DF1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8177" y="3527004"/>
            <a:ext cx="6889898" cy="2791325"/>
          </a:xfrm>
          <a:prstGeom prst="rect">
            <a:avLst/>
          </a:prstGeom>
          <a:noFill/>
          <a:extLst>
            <a:ext uri="{909E8E84-426E-40DD-AFC4-6F175D3DCCD1}">
              <a14:hiddenFill xmlns:a14="http://schemas.microsoft.com/office/drawing/2010/main">
                <a:solidFill>
                  <a:srgbClr val="FFFFFF"/>
                </a:solidFill>
              </a14:hiddenFill>
            </a:ext>
          </a:extLst>
        </p:spPr>
      </p:pic>
      <p:pic>
        <p:nvPicPr>
          <p:cNvPr id="5" name="DIAPOSITIVA 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6140" y="6162140"/>
            <a:ext cx="609600" cy="609600"/>
          </a:xfrm>
          <a:prstGeom prst="rect">
            <a:avLst/>
          </a:prstGeom>
        </p:spPr>
      </p:pic>
    </p:spTree>
    <p:extLst>
      <p:ext uri="{BB962C8B-B14F-4D97-AF65-F5344CB8AC3E}">
        <p14:creationId xmlns:p14="http://schemas.microsoft.com/office/powerpoint/2010/main" val="1930892473"/>
      </p:ext>
    </p:extLst>
  </p:cSld>
  <p:clrMapOvr>
    <a:masterClrMapping/>
  </p:clrMapOvr>
  <mc:AlternateContent xmlns:mc="http://schemas.openxmlformats.org/markup-compatibility/2006" xmlns:p14="http://schemas.microsoft.com/office/powerpoint/2010/main">
    <mc:Choice Requires="p14">
      <p:transition spd="slow" p14:dur="2000" advTm="59949"/>
    </mc:Choice>
    <mc:Fallback xmlns="">
      <p:transition spd="slow" advTm="5994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0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7A577-61A9-4BC5-B862-A9381DF84972}"/>
              </a:ext>
            </a:extLst>
          </p:cNvPr>
          <p:cNvSpPr>
            <a:spLocks noGrp="1"/>
          </p:cNvSpPr>
          <p:nvPr>
            <p:ph type="title"/>
          </p:nvPr>
        </p:nvSpPr>
        <p:spPr>
          <a:xfrm>
            <a:off x="838200" y="1409075"/>
            <a:ext cx="10515600" cy="696451"/>
          </a:xfrm>
        </p:spPr>
        <p:txBody>
          <a:bodyPr>
            <a:normAutofit fontScale="90000"/>
          </a:bodyPr>
          <a:lstStyle/>
          <a:p>
            <a:pPr algn="ctr"/>
            <a:br>
              <a:rPr lang="en-US" sz="5400" u="sng" dirty="0">
                <a:solidFill>
                  <a:srgbClr val="0070C0"/>
                </a:solidFill>
                <a:latin typeface="Arial" panose="020B0604020202020204" pitchFamily="34" charset="0"/>
                <a:cs typeface="Arial" panose="020B0604020202020204" pitchFamily="34" charset="0"/>
              </a:rPr>
            </a:br>
            <a:br>
              <a:rPr lang="en-US" sz="5400" u="sng" dirty="0">
                <a:solidFill>
                  <a:srgbClr val="0070C0"/>
                </a:solidFill>
                <a:latin typeface="Arial" panose="020B0604020202020204" pitchFamily="34" charset="0"/>
                <a:cs typeface="Arial" panose="020B0604020202020204" pitchFamily="34" charset="0"/>
              </a:rPr>
            </a:br>
            <a:r>
              <a:rPr lang="es-US" sz="5300" u="sng" dirty="0">
                <a:solidFill>
                  <a:srgbClr val="0070C0"/>
                </a:solidFill>
                <a:latin typeface="Arial" panose="020B0604020202020204" pitchFamily="34" charset="0"/>
                <a:cs typeface="Arial" panose="020B0604020202020204" pitchFamily="34" charset="0"/>
              </a:rPr>
              <a:t>Resultados Deseados</a:t>
            </a:r>
            <a:br>
              <a:rPr lang="en-US" sz="5400" u="sng" dirty="0">
                <a:solidFill>
                  <a:srgbClr val="0070C0"/>
                </a:solidFill>
                <a:latin typeface="Arial" panose="020B0604020202020204" pitchFamily="34" charset="0"/>
                <a:cs typeface="Arial" panose="020B0604020202020204" pitchFamily="34" charset="0"/>
              </a:rPr>
            </a:br>
            <a:br>
              <a:rPr lang="en-US" sz="5400" u="sng" dirty="0">
                <a:solidFill>
                  <a:srgbClr val="0070C0"/>
                </a:solidFill>
                <a:latin typeface="Arial" panose="020B0604020202020204" pitchFamily="34" charset="0"/>
                <a:cs typeface="Arial" panose="020B0604020202020204" pitchFamily="34" charset="0"/>
              </a:rPr>
            </a:br>
            <a:r>
              <a:rPr lang="es-US" sz="2800" dirty="0">
                <a:solidFill>
                  <a:srgbClr val="0070C0"/>
                </a:solidFill>
                <a:latin typeface="Arial" panose="020B0604020202020204" pitchFamily="34" charset="0"/>
                <a:cs typeface="Arial" panose="020B0604020202020204" pitchFamily="34" charset="0"/>
              </a:rPr>
              <a:t>~</a:t>
            </a:r>
            <a:r>
              <a:rPr lang="es-US" sz="2700" dirty="0">
                <a:solidFill>
                  <a:schemeClr val="accent1">
                    <a:lumMod val="75000"/>
                  </a:schemeClr>
                </a:solidFill>
                <a:latin typeface="Arial" panose="020B0604020202020204" pitchFamily="34" charset="0"/>
                <a:cs typeface="Arial" panose="020B0604020202020204" pitchFamily="34" charset="0"/>
              </a:rPr>
              <a:t>Aumento en el uso y acceso a los servicios de recreación social. </a:t>
            </a:r>
            <a:br>
              <a:rPr lang="en-US" sz="2700" dirty="0">
                <a:solidFill>
                  <a:schemeClr val="accent1">
                    <a:lumMod val="75000"/>
                  </a:schemeClr>
                </a:solidFill>
                <a:latin typeface="Arial" panose="020B0604020202020204" pitchFamily="34" charset="0"/>
                <a:cs typeface="Arial" panose="020B0604020202020204" pitchFamily="34" charset="0"/>
              </a:rPr>
            </a:br>
            <a:br>
              <a:rPr lang="en-US" sz="2700" dirty="0">
                <a:solidFill>
                  <a:schemeClr val="accent1">
                    <a:lumMod val="75000"/>
                  </a:schemeClr>
                </a:solidFill>
                <a:latin typeface="Arial" panose="020B0604020202020204" pitchFamily="34" charset="0"/>
                <a:cs typeface="Arial" panose="020B0604020202020204" pitchFamily="34" charset="0"/>
              </a:rPr>
            </a:br>
            <a:r>
              <a:rPr lang="es-US" sz="2700" dirty="0">
                <a:solidFill>
                  <a:schemeClr val="accent1">
                    <a:lumMod val="75000"/>
                  </a:schemeClr>
                </a:solidFill>
                <a:latin typeface="Arial" panose="020B0604020202020204" pitchFamily="34" charset="0"/>
                <a:cs typeface="Arial" panose="020B0604020202020204" pitchFamily="34" charset="0"/>
              </a:rPr>
              <a:t>~Apoyo y capacitación a las personas que facilitan y prestan los servicios.</a:t>
            </a:r>
            <a:br>
              <a:rPr lang="en-US" sz="2700" dirty="0">
                <a:solidFill>
                  <a:schemeClr val="accent1">
                    <a:lumMod val="75000"/>
                  </a:schemeClr>
                </a:solidFill>
                <a:latin typeface="Arial" panose="020B0604020202020204" pitchFamily="34" charset="0"/>
                <a:cs typeface="Arial" panose="020B0604020202020204" pitchFamily="34" charset="0"/>
              </a:rPr>
            </a:br>
            <a:br>
              <a:rPr lang="en-US" sz="2700" dirty="0">
                <a:solidFill>
                  <a:schemeClr val="accent1">
                    <a:lumMod val="75000"/>
                  </a:schemeClr>
                </a:solidFill>
                <a:latin typeface="Arial" panose="020B0604020202020204" pitchFamily="34" charset="0"/>
                <a:cs typeface="Arial" panose="020B0604020202020204" pitchFamily="34" charset="0"/>
              </a:rPr>
            </a:br>
            <a:r>
              <a:rPr lang="es-US" sz="2700" dirty="0">
                <a:solidFill>
                  <a:schemeClr val="accent1">
                    <a:lumMod val="75000"/>
                  </a:schemeClr>
                </a:solidFill>
                <a:latin typeface="Arial" panose="020B0604020202020204" pitchFamily="34" charset="0"/>
                <a:cs typeface="Arial" panose="020B0604020202020204" pitchFamily="34" charset="0"/>
              </a:rPr>
              <a:t>~Accesibilidad e integración en la comunidad.</a:t>
            </a:r>
            <a:br>
              <a:rPr lang="en-US" sz="2700" dirty="0">
                <a:solidFill>
                  <a:schemeClr val="accent1">
                    <a:lumMod val="75000"/>
                  </a:schemeClr>
                </a:solidFill>
                <a:latin typeface="Arial" panose="020B0604020202020204" pitchFamily="34" charset="0"/>
                <a:cs typeface="Arial" panose="020B0604020202020204" pitchFamily="34" charset="0"/>
              </a:rPr>
            </a:br>
            <a:br>
              <a:rPr lang="en-US" sz="2700" dirty="0">
                <a:solidFill>
                  <a:schemeClr val="accent1">
                    <a:lumMod val="75000"/>
                  </a:schemeClr>
                </a:solidFill>
                <a:latin typeface="Arial" panose="020B0604020202020204" pitchFamily="34" charset="0"/>
                <a:cs typeface="Arial" panose="020B0604020202020204" pitchFamily="34" charset="0"/>
              </a:rPr>
            </a:br>
            <a:r>
              <a:rPr lang="es-US" sz="2700" dirty="0">
                <a:solidFill>
                  <a:schemeClr val="accent1">
                    <a:lumMod val="75000"/>
                  </a:schemeClr>
                </a:solidFill>
                <a:latin typeface="Arial" panose="020B0604020202020204" pitchFamily="34" charset="0"/>
                <a:cs typeface="Arial" panose="020B0604020202020204" pitchFamily="34" charset="0"/>
              </a:rPr>
              <a:t>~Apoyo a personas con necesidades diversas.</a:t>
            </a:r>
            <a:br>
              <a:rPr lang="en-US" sz="2700" dirty="0">
                <a:solidFill>
                  <a:schemeClr val="accent1">
                    <a:lumMod val="75000"/>
                  </a:schemeClr>
                </a:solidFill>
                <a:latin typeface="Arial" panose="020B0604020202020204" pitchFamily="34" charset="0"/>
                <a:cs typeface="Arial" panose="020B0604020202020204" pitchFamily="34" charset="0"/>
              </a:rPr>
            </a:br>
            <a:br>
              <a:rPr lang="en-US" sz="2700" dirty="0">
                <a:solidFill>
                  <a:schemeClr val="accent1">
                    <a:lumMod val="75000"/>
                  </a:schemeClr>
                </a:solidFill>
                <a:latin typeface="Arial" panose="020B0604020202020204" pitchFamily="34" charset="0"/>
                <a:cs typeface="Arial" panose="020B0604020202020204" pitchFamily="34" charset="0"/>
              </a:rPr>
            </a:br>
            <a:r>
              <a:rPr lang="es-US" sz="2700" dirty="0">
                <a:solidFill>
                  <a:schemeClr val="accent1">
                    <a:lumMod val="75000"/>
                  </a:schemeClr>
                </a:solidFill>
                <a:latin typeface="Arial" panose="020B0604020202020204" pitchFamily="34" charset="0"/>
                <a:cs typeface="Arial" panose="020B0604020202020204" pitchFamily="34" charset="0"/>
              </a:rPr>
              <a:t>~Fuertes asociaciones con organizaciones comunitarias. </a:t>
            </a:r>
            <a:br>
              <a:rPr lang="en-US" sz="3600" dirty="0">
                <a:solidFill>
                  <a:schemeClr val="accent1">
                    <a:lumMod val="75000"/>
                  </a:schemeClr>
                </a:solidFill>
                <a:latin typeface="Arial" panose="020B0604020202020204" pitchFamily="34" charset="0"/>
                <a:cs typeface="Arial" panose="020B0604020202020204" pitchFamily="34" charset="0"/>
              </a:rPr>
            </a:br>
            <a:r>
              <a:rPr lang="es-US" sz="3600" dirty="0">
                <a:solidFill>
                  <a:schemeClr val="accent1">
                    <a:lumMod val="75000"/>
                  </a:schemeClr>
                </a:solidFill>
                <a:latin typeface="Arial" panose="020B0604020202020204" pitchFamily="34" charset="0"/>
                <a:cs typeface="Arial" panose="020B0604020202020204" pitchFamily="34" charset="0"/>
              </a:rPr>
              <a:t> </a:t>
            </a:r>
          </a:p>
        </p:txBody>
      </p:sp>
      <p:pic>
        <p:nvPicPr>
          <p:cNvPr id="1026" name="Picture 2" descr="Outcome-driven Innovation - Outcomes vs Problems - Aktia Solutions">
            <a:extLst>
              <a:ext uri="{FF2B5EF4-FFF2-40B4-BE49-F238E27FC236}">
                <a16:creationId xmlns:a16="http://schemas.microsoft.com/office/drawing/2014/main" id="{C9D793FF-E4C0-4D66-BB85-7C9C8E82F30B}"/>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887579" y="4704347"/>
            <a:ext cx="5943600" cy="1866015"/>
          </a:xfrm>
          <a:prstGeom prst="rect">
            <a:avLst/>
          </a:prstGeom>
          <a:noFill/>
          <a:extLst>
            <a:ext uri="{909E8E84-426E-40DD-AFC4-6F175D3DCCD1}">
              <a14:hiddenFill xmlns:a14="http://schemas.microsoft.com/office/drawing/2010/main">
                <a:solidFill>
                  <a:srgbClr val="FFFFFF"/>
                </a:solidFill>
              </a14:hiddenFill>
            </a:ext>
          </a:extLst>
        </p:spPr>
      </p:pic>
      <p:pic>
        <p:nvPicPr>
          <p:cNvPr id="4" name="DIAPOSITIVA 1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96140" y="6162140"/>
            <a:ext cx="609600" cy="609600"/>
          </a:xfrm>
          <a:prstGeom prst="rect">
            <a:avLst/>
          </a:prstGeom>
        </p:spPr>
      </p:pic>
    </p:spTree>
    <p:extLst>
      <p:ext uri="{BB962C8B-B14F-4D97-AF65-F5344CB8AC3E}">
        <p14:creationId xmlns:p14="http://schemas.microsoft.com/office/powerpoint/2010/main" val="289113130"/>
      </p:ext>
    </p:extLst>
  </p:cSld>
  <p:clrMapOvr>
    <a:masterClrMapping/>
  </p:clrMapOvr>
  <mc:AlternateContent xmlns:mc="http://schemas.openxmlformats.org/markup-compatibility/2006" xmlns:p14="http://schemas.microsoft.com/office/powerpoint/2010/main">
    <mc:Choice Requires="p14">
      <p:transition spd="slow" p14:dur="2000" advTm="35533"/>
    </mc:Choice>
    <mc:Fallback xmlns="">
      <p:transition spd="slow" advTm="3553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1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10726</TotalTime>
  <Words>1322</Words>
  <Application>Microsoft Office PowerPoint</Application>
  <PresentationFormat>Widescreen</PresentationFormat>
  <Paragraphs>62</Paragraphs>
  <Slides>11</Slides>
  <Notes>5</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Bell MT</vt:lpstr>
      <vt:lpstr>Calibri</vt:lpstr>
      <vt:lpstr>Calibri Light</vt:lpstr>
      <vt:lpstr>Office Theme</vt:lpstr>
      <vt:lpstr> Centro Regional de Alta California (ACRC)  ~Recreación Social, Campamentos  y Terapias No Médicas~ </vt:lpstr>
      <vt:lpstr>Servicios Restablecidos</vt:lpstr>
      <vt:lpstr> Oportunidades Sociales y Recreativas</vt:lpstr>
      <vt:lpstr>Ajustes y Definiciones de los Servicios</vt:lpstr>
      <vt:lpstr>PowerPoint Presentation</vt:lpstr>
      <vt:lpstr>CAMPAMENTO y Proveedores de Servicios Residenciales</vt:lpstr>
      <vt:lpstr>Actividades de Recreación Social y Proveedores de Servicios Residenciales</vt:lpstr>
      <vt:lpstr>Más Oportunidades...</vt:lpstr>
      <vt:lpstr>  Resultados Deseados  ~Aumento en el uso y acceso a los servicios de recreación social.   ~Apoyo y capacitación a las personas que facilitan y prestan los servicios.  ~Accesibilidad e integración en la comunidad.  ~Apoyo a personas con necesidades diversas.  ~Fuertes asociaciones con organizaciones comunitarias.   </vt:lpstr>
      <vt:lpstr>El ACRC se compromete a: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Actividades de recreación social y terapias no médicas</dc:title>
  <dc:creator>LocalIT</dc:creator>
  <cp:lastModifiedBy>Herman Kothe</cp:lastModifiedBy>
  <cp:revision>96</cp:revision>
  <dcterms:created xsi:type="dcterms:W3CDTF">2022-01-28T00:46:46Z</dcterms:created>
  <dcterms:modified xsi:type="dcterms:W3CDTF">2023-03-27T20:03:48Z</dcterms:modified>
</cp:coreProperties>
</file>