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59" r:id="rId3"/>
    <p:sldId id="266" r:id="rId4"/>
    <p:sldId id="260" r:id="rId5"/>
    <p:sldId id="271" r:id="rId6"/>
    <p:sldId id="270" r:id="rId7"/>
    <p:sldId id="272" r:id="rId8"/>
    <p:sldId id="261" r:id="rId9"/>
    <p:sldId id="264" r:id="rId10"/>
    <p:sldId id="269" r:id="rId11"/>
    <p:sldId id="25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4" autoAdjust="0"/>
    <p:restoredTop sz="88593" autoAdjust="0"/>
  </p:normalViewPr>
  <p:slideViewPr>
    <p:cSldViewPr snapToGrid="0">
      <p:cViewPr varScale="1">
        <p:scale>
          <a:sx n="80" d="100"/>
          <a:sy n="80" d="100"/>
        </p:scale>
        <p:origin x="97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AAF9F6-2ED9-45A0-BAD3-E19EBD795981}" type="datetimeFigureOut">
              <a:rPr lang="en-US" smtClean="0"/>
              <a:t>3/27/2023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F80BA4-E8A4-4CD4-A4D5-315F918F4020}" type="slidenum">
              <a:rPr lang="en-US" smtClean="0"/>
              <a:t>‹#›</a:t>
            </a:fld>
            <a:endParaRPr lang="en-US" dirty="0"/>
          </a:p>
        </p:txBody>
      </p:sp>
    </p:spTree>
    <p:extLst>
      <p:ext uri="{BB962C8B-B14F-4D97-AF65-F5344CB8AC3E}">
        <p14:creationId xmlns:p14="http://schemas.microsoft.com/office/powerpoint/2010/main" val="2761032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1">
                    <a:lumMod val="75000"/>
                  </a:schemeClr>
                </a:solidFill>
                <a:latin typeface="Arial" panose="020B0604020202020204" pitchFamily="34" charset="0"/>
                <a:cs typeface="Arial" panose="020B0604020202020204" pitchFamily="34" charset="0"/>
              </a:rPr>
              <a:t>ACRC is embarking on a diversity and equity project focusing on access of social recreational activities for people with developmental disabilities. Recreation plays an important role in the lives of all people. People with developmental disabilities may face barriers to developing relationships in social and recreational settings. ACRC promotes access to age appropriate activities for children and adults so that individuals can fully and actively participate in all aspects of life. We recognize and value the importance of family, friends and community, and commit to promoting full inclusion within our community.  </a:t>
            </a:r>
          </a:p>
          <a:p>
            <a:endParaRPr lang="en-US" dirty="0"/>
          </a:p>
        </p:txBody>
      </p:sp>
      <p:sp>
        <p:nvSpPr>
          <p:cNvPr id="4" name="Slide Number Placeholder 3"/>
          <p:cNvSpPr>
            <a:spLocks noGrp="1"/>
          </p:cNvSpPr>
          <p:nvPr>
            <p:ph type="sldNum" sz="quarter" idx="5"/>
          </p:nvPr>
        </p:nvSpPr>
        <p:spPr/>
        <p:txBody>
          <a:bodyPr/>
          <a:lstStyle/>
          <a:p>
            <a:fld id="{00F80BA4-E8A4-4CD4-A4D5-315F918F4020}" type="slidenum">
              <a:rPr lang="en-US" smtClean="0"/>
              <a:t>1</a:t>
            </a:fld>
            <a:endParaRPr lang="en-US" dirty="0"/>
          </a:p>
        </p:txBody>
      </p:sp>
    </p:spTree>
    <p:extLst>
      <p:ext uri="{BB962C8B-B14F-4D97-AF65-F5344CB8AC3E}">
        <p14:creationId xmlns:p14="http://schemas.microsoft.com/office/powerpoint/2010/main" val="1657746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example – (Katina) success story (benefits, getting people out, integrated, access to community and engage City of Sacramento in their recollection of the positive impact recreation has for individuals</a:t>
            </a:r>
          </a:p>
        </p:txBody>
      </p:sp>
      <p:sp>
        <p:nvSpPr>
          <p:cNvPr id="4" name="Slide Number Placeholder 3"/>
          <p:cNvSpPr>
            <a:spLocks noGrp="1"/>
          </p:cNvSpPr>
          <p:nvPr>
            <p:ph type="sldNum" sz="quarter" idx="5"/>
          </p:nvPr>
        </p:nvSpPr>
        <p:spPr/>
        <p:txBody>
          <a:bodyPr/>
          <a:lstStyle/>
          <a:p>
            <a:fld id="{00F80BA4-E8A4-4CD4-A4D5-315F918F4020}" type="slidenum">
              <a:rPr lang="en-US" smtClean="0"/>
              <a:t>3</a:t>
            </a:fld>
            <a:endParaRPr lang="en-US" dirty="0"/>
          </a:p>
        </p:txBody>
      </p:sp>
    </p:spTree>
    <p:extLst>
      <p:ext uri="{BB962C8B-B14F-4D97-AF65-F5344CB8AC3E}">
        <p14:creationId xmlns:p14="http://schemas.microsoft.com/office/powerpoint/2010/main" val="2191804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F80BA4-E8A4-4CD4-A4D5-315F918F4020}" type="slidenum">
              <a:rPr lang="en-US" smtClean="0"/>
              <a:t>6</a:t>
            </a:fld>
            <a:endParaRPr lang="en-US" dirty="0"/>
          </a:p>
        </p:txBody>
      </p:sp>
    </p:spTree>
    <p:extLst>
      <p:ext uri="{BB962C8B-B14F-4D97-AF65-F5344CB8AC3E}">
        <p14:creationId xmlns:p14="http://schemas.microsoft.com/office/powerpoint/2010/main" val="4202948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F80BA4-E8A4-4CD4-A4D5-315F918F4020}" type="slidenum">
              <a:rPr lang="en-US" smtClean="0"/>
              <a:t>9</a:t>
            </a:fld>
            <a:endParaRPr lang="en-US" dirty="0"/>
          </a:p>
        </p:txBody>
      </p:sp>
    </p:spTree>
    <p:extLst>
      <p:ext uri="{BB962C8B-B14F-4D97-AF65-F5344CB8AC3E}">
        <p14:creationId xmlns:p14="http://schemas.microsoft.com/office/powerpoint/2010/main" val="835366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F80BA4-E8A4-4CD4-A4D5-315F918F4020}" type="slidenum">
              <a:rPr lang="en-US" smtClean="0"/>
              <a:t>11</a:t>
            </a:fld>
            <a:endParaRPr lang="en-US" dirty="0"/>
          </a:p>
        </p:txBody>
      </p:sp>
    </p:spTree>
    <p:extLst>
      <p:ext uri="{BB962C8B-B14F-4D97-AF65-F5344CB8AC3E}">
        <p14:creationId xmlns:p14="http://schemas.microsoft.com/office/powerpoint/2010/main" val="2063681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7A5CC-E640-4B4E-A621-B99B5046E7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CCF4E39-AB88-4896-84C6-0B28BDC457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B8B590-9F60-443F-903C-CB525DD285FE}"/>
              </a:ext>
            </a:extLst>
          </p:cNvPr>
          <p:cNvSpPr>
            <a:spLocks noGrp="1"/>
          </p:cNvSpPr>
          <p:nvPr>
            <p:ph type="dt" sz="half" idx="10"/>
          </p:nvPr>
        </p:nvSpPr>
        <p:spPr/>
        <p:txBody>
          <a:bodyPr/>
          <a:lstStyle/>
          <a:p>
            <a:fld id="{1152F4DB-FD88-4843-8E26-73B12B3F746E}" type="datetimeFigureOut">
              <a:rPr lang="en-US" smtClean="0"/>
              <a:t>3/27/2023</a:t>
            </a:fld>
            <a:endParaRPr lang="en-US" dirty="0"/>
          </a:p>
        </p:txBody>
      </p:sp>
      <p:sp>
        <p:nvSpPr>
          <p:cNvPr id="5" name="Footer Placeholder 4">
            <a:extLst>
              <a:ext uri="{FF2B5EF4-FFF2-40B4-BE49-F238E27FC236}">
                <a16:creationId xmlns:a16="http://schemas.microsoft.com/office/drawing/2014/main" id="{F5BC22EF-2856-4C48-8852-06478FAED05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88E5D37-BF36-4590-B849-D316252F8EAA}"/>
              </a:ext>
            </a:extLst>
          </p:cNvPr>
          <p:cNvSpPr>
            <a:spLocks noGrp="1"/>
          </p:cNvSpPr>
          <p:nvPr>
            <p:ph type="sldNum" sz="quarter" idx="12"/>
          </p:nvPr>
        </p:nvSpPr>
        <p:spPr/>
        <p:txBody>
          <a:bodyPr/>
          <a:lstStyle/>
          <a:p>
            <a:fld id="{F6F43716-E73C-4502-A0FB-1BD18E02C2C5}" type="slidenum">
              <a:rPr lang="en-US" smtClean="0"/>
              <a:t>‹#›</a:t>
            </a:fld>
            <a:endParaRPr lang="en-US" dirty="0"/>
          </a:p>
        </p:txBody>
      </p:sp>
    </p:spTree>
    <p:extLst>
      <p:ext uri="{BB962C8B-B14F-4D97-AF65-F5344CB8AC3E}">
        <p14:creationId xmlns:p14="http://schemas.microsoft.com/office/powerpoint/2010/main" val="2936165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B2EE6-9BFA-4044-8365-5F134225A5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73CD42-098F-4767-9B4E-97BA0C800D9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349E2B-8E9A-4362-B15D-1E198E3A7996}"/>
              </a:ext>
            </a:extLst>
          </p:cNvPr>
          <p:cNvSpPr>
            <a:spLocks noGrp="1"/>
          </p:cNvSpPr>
          <p:nvPr>
            <p:ph type="dt" sz="half" idx="10"/>
          </p:nvPr>
        </p:nvSpPr>
        <p:spPr/>
        <p:txBody>
          <a:bodyPr/>
          <a:lstStyle/>
          <a:p>
            <a:fld id="{1152F4DB-FD88-4843-8E26-73B12B3F746E}" type="datetimeFigureOut">
              <a:rPr lang="en-US" smtClean="0"/>
              <a:t>3/27/2023</a:t>
            </a:fld>
            <a:endParaRPr lang="en-US" dirty="0"/>
          </a:p>
        </p:txBody>
      </p:sp>
      <p:sp>
        <p:nvSpPr>
          <p:cNvPr id="5" name="Footer Placeholder 4">
            <a:extLst>
              <a:ext uri="{FF2B5EF4-FFF2-40B4-BE49-F238E27FC236}">
                <a16:creationId xmlns:a16="http://schemas.microsoft.com/office/drawing/2014/main" id="{DFF0F464-AAAC-4978-91CC-685468CF564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6970A92-A1ED-4864-92C2-9D5512F33880}"/>
              </a:ext>
            </a:extLst>
          </p:cNvPr>
          <p:cNvSpPr>
            <a:spLocks noGrp="1"/>
          </p:cNvSpPr>
          <p:nvPr>
            <p:ph type="sldNum" sz="quarter" idx="12"/>
          </p:nvPr>
        </p:nvSpPr>
        <p:spPr/>
        <p:txBody>
          <a:bodyPr/>
          <a:lstStyle/>
          <a:p>
            <a:fld id="{F6F43716-E73C-4502-A0FB-1BD18E02C2C5}" type="slidenum">
              <a:rPr lang="en-US" smtClean="0"/>
              <a:t>‹#›</a:t>
            </a:fld>
            <a:endParaRPr lang="en-US" dirty="0"/>
          </a:p>
        </p:txBody>
      </p:sp>
    </p:spTree>
    <p:extLst>
      <p:ext uri="{BB962C8B-B14F-4D97-AF65-F5344CB8AC3E}">
        <p14:creationId xmlns:p14="http://schemas.microsoft.com/office/powerpoint/2010/main" val="3885119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DA33B3-ADF5-44DB-9E8F-4970F626E76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D98B5E-AB29-4815-A92D-8A1284BCCD7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65E740-0380-4B47-BD75-57E599F40FB5}"/>
              </a:ext>
            </a:extLst>
          </p:cNvPr>
          <p:cNvSpPr>
            <a:spLocks noGrp="1"/>
          </p:cNvSpPr>
          <p:nvPr>
            <p:ph type="dt" sz="half" idx="10"/>
          </p:nvPr>
        </p:nvSpPr>
        <p:spPr/>
        <p:txBody>
          <a:bodyPr/>
          <a:lstStyle/>
          <a:p>
            <a:fld id="{1152F4DB-FD88-4843-8E26-73B12B3F746E}" type="datetimeFigureOut">
              <a:rPr lang="en-US" smtClean="0"/>
              <a:t>3/27/2023</a:t>
            </a:fld>
            <a:endParaRPr lang="en-US" dirty="0"/>
          </a:p>
        </p:txBody>
      </p:sp>
      <p:sp>
        <p:nvSpPr>
          <p:cNvPr id="5" name="Footer Placeholder 4">
            <a:extLst>
              <a:ext uri="{FF2B5EF4-FFF2-40B4-BE49-F238E27FC236}">
                <a16:creationId xmlns:a16="http://schemas.microsoft.com/office/drawing/2014/main" id="{C3E3D864-2AF2-44AE-A031-0983F1D19B7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134A777-782B-4536-AD71-F63BE5D03BCB}"/>
              </a:ext>
            </a:extLst>
          </p:cNvPr>
          <p:cNvSpPr>
            <a:spLocks noGrp="1"/>
          </p:cNvSpPr>
          <p:nvPr>
            <p:ph type="sldNum" sz="quarter" idx="12"/>
          </p:nvPr>
        </p:nvSpPr>
        <p:spPr/>
        <p:txBody>
          <a:bodyPr/>
          <a:lstStyle/>
          <a:p>
            <a:fld id="{F6F43716-E73C-4502-A0FB-1BD18E02C2C5}" type="slidenum">
              <a:rPr lang="en-US" smtClean="0"/>
              <a:t>‹#›</a:t>
            </a:fld>
            <a:endParaRPr lang="en-US" dirty="0"/>
          </a:p>
        </p:txBody>
      </p:sp>
    </p:spTree>
    <p:extLst>
      <p:ext uri="{BB962C8B-B14F-4D97-AF65-F5344CB8AC3E}">
        <p14:creationId xmlns:p14="http://schemas.microsoft.com/office/powerpoint/2010/main" val="771347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3D8D8-A7CD-46F2-ABDB-3F816F119D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B215F8-CA68-4D2B-B532-F14E382209E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8E9B24-4C2F-4B1D-83B8-7AB72818EE27}"/>
              </a:ext>
            </a:extLst>
          </p:cNvPr>
          <p:cNvSpPr>
            <a:spLocks noGrp="1"/>
          </p:cNvSpPr>
          <p:nvPr>
            <p:ph type="dt" sz="half" idx="10"/>
          </p:nvPr>
        </p:nvSpPr>
        <p:spPr/>
        <p:txBody>
          <a:bodyPr/>
          <a:lstStyle/>
          <a:p>
            <a:fld id="{1152F4DB-FD88-4843-8E26-73B12B3F746E}" type="datetimeFigureOut">
              <a:rPr lang="en-US" smtClean="0"/>
              <a:t>3/27/2023</a:t>
            </a:fld>
            <a:endParaRPr lang="en-US" dirty="0"/>
          </a:p>
        </p:txBody>
      </p:sp>
      <p:sp>
        <p:nvSpPr>
          <p:cNvPr id="5" name="Footer Placeholder 4">
            <a:extLst>
              <a:ext uri="{FF2B5EF4-FFF2-40B4-BE49-F238E27FC236}">
                <a16:creationId xmlns:a16="http://schemas.microsoft.com/office/drawing/2014/main" id="{35A756BC-67B7-4D86-9CAC-D1B11023F6C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3E86A72-670E-4E50-B1CE-10C51E863BEE}"/>
              </a:ext>
            </a:extLst>
          </p:cNvPr>
          <p:cNvSpPr>
            <a:spLocks noGrp="1"/>
          </p:cNvSpPr>
          <p:nvPr>
            <p:ph type="sldNum" sz="quarter" idx="12"/>
          </p:nvPr>
        </p:nvSpPr>
        <p:spPr/>
        <p:txBody>
          <a:bodyPr/>
          <a:lstStyle/>
          <a:p>
            <a:fld id="{F6F43716-E73C-4502-A0FB-1BD18E02C2C5}" type="slidenum">
              <a:rPr lang="en-US" smtClean="0"/>
              <a:t>‹#›</a:t>
            </a:fld>
            <a:endParaRPr lang="en-US" dirty="0"/>
          </a:p>
        </p:txBody>
      </p:sp>
    </p:spTree>
    <p:extLst>
      <p:ext uri="{BB962C8B-B14F-4D97-AF65-F5344CB8AC3E}">
        <p14:creationId xmlns:p14="http://schemas.microsoft.com/office/powerpoint/2010/main" val="768577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2E96C-EE46-4B40-8FF9-ACD92560A2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FB28BD-8620-4EA5-BE32-715FF685D3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DC52AC1-CBE3-4B1E-A5CE-ADEDEC9734C5}"/>
              </a:ext>
            </a:extLst>
          </p:cNvPr>
          <p:cNvSpPr>
            <a:spLocks noGrp="1"/>
          </p:cNvSpPr>
          <p:nvPr>
            <p:ph type="dt" sz="half" idx="10"/>
          </p:nvPr>
        </p:nvSpPr>
        <p:spPr/>
        <p:txBody>
          <a:bodyPr/>
          <a:lstStyle/>
          <a:p>
            <a:fld id="{1152F4DB-FD88-4843-8E26-73B12B3F746E}" type="datetimeFigureOut">
              <a:rPr lang="en-US" smtClean="0"/>
              <a:t>3/27/2023</a:t>
            </a:fld>
            <a:endParaRPr lang="en-US" dirty="0"/>
          </a:p>
        </p:txBody>
      </p:sp>
      <p:sp>
        <p:nvSpPr>
          <p:cNvPr id="5" name="Footer Placeholder 4">
            <a:extLst>
              <a:ext uri="{FF2B5EF4-FFF2-40B4-BE49-F238E27FC236}">
                <a16:creationId xmlns:a16="http://schemas.microsoft.com/office/drawing/2014/main" id="{070D0FE6-D600-4EDA-B3CD-EFEE13D0A43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FAAB39F-CA6C-46AD-A23A-9ADDB9624ED1}"/>
              </a:ext>
            </a:extLst>
          </p:cNvPr>
          <p:cNvSpPr>
            <a:spLocks noGrp="1"/>
          </p:cNvSpPr>
          <p:nvPr>
            <p:ph type="sldNum" sz="quarter" idx="12"/>
          </p:nvPr>
        </p:nvSpPr>
        <p:spPr/>
        <p:txBody>
          <a:bodyPr/>
          <a:lstStyle/>
          <a:p>
            <a:fld id="{F6F43716-E73C-4502-A0FB-1BD18E02C2C5}" type="slidenum">
              <a:rPr lang="en-US" smtClean="0"/>
              <a:t>‹#›</a:t>
            </a:fld>
            <a:endParaRPr lang="en-US" dirty="0"/>
          </a:p>
        </p:txBody>
      </p:sp>
    </p:spTree>
    <p:extLst>
      <p:ext uri="{BB962C8B-B14F-4D97-AF65-F5344CB8AC3E}">
        <p14:creationId xmlns:p14="http://schemas.microsoft.com/office/powerpoint/2010/main" val="3885664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4683B-F5F7-4BED-BB27-75591D2E88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E20EBB-DFD0-4795-A49F-1D99A8219C4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AFB072-FDFD-47A1-A8FB-AE4A920B79C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CC8DAD2-094C-4BA4-BCE1-B743FD13D5BF}"/>
              </a:ext>
            </a:extLst>
          </p:cNvPr>
          <p:cNvSpPr>
            <a:spLocks noGrp="1"/>
          </p:cNvSpPr>
          <p:nvPr>
            <p:ph type="dt" sz="half" idx="10"/>
          </p:nvPr>
        </p:nvSpPr>
        <p:spPr/>
        <p:txBody>
          <a:bodyPr/>
          <a:lstStyle/>
          <a:p>
            <a:fld id="{1152F4DB-FD88-4843-8E26-73B12B3F746E}" type="datetimeFigureOut">
              <a:rPr lang="en-US" smtClean="0"/>
              <a:t>3/27/2023</a:t>
            </a:fld>
            <a:endParaRPr lang="en-US" dirty="0"/>
          </a:p>
        </p:txBody>
      </p:sp>
      <p:sp>
        <p:nvSpPr>
          <p:cNvPr id="6" name="Footer Placeholder 5">
            <a:extLst>
              <a:ext uri="{FF2B5EF4-FFF2-40B4-BE49-F238E27FC236}">
                <a16:creationId xmlns:a16="http://schemas.microsoft.com/office/drawing/2014/main" id="{0459C7CE-960E-4081-988A-F1D76A74FD5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2D001E-69B4-4E06-A93B-60AEF2ADDFCC}"/>
              </a:ext>
            </a:extLst>
          </p:cNvPr>
          <p:cNvSpPr>
            <a:spLocks noGrp="1"/>
          </p:cNvSpPr>
          <p:nvPr>
            <p:ph type="sldNum" sz="quarter" idx="12"/>
          </p:nvPr>
        </p:nvSpPr>
        <p:spPr/>
        <p:txBody>
          <a:bodyPr/>
          <a:lstStyle/>
          <a:p>
            <a:fld id="{F6F43716-E73C-4502-A0FB-1BD18E02C2C5}" type="slidenum">
              <a:rPr lang="en-US" smtClean="0"/>
              <a:t>‹#›</a:t>
            </a:fld>
            <a:endParaRPr lang="en-US" dirty="0"/>
          </a:p>
        </p:txBody>
      </p:sp>
    </p:spTree>
    <p:extLst>
      <p:ext uri="{BB962C8B-B14F-4D97-AF65-F5344CB8AC3E}">
        <p14:creationId xmlns:p14="http://schemas.microsoft.com/office/powerpoint/2010/main" val="3649230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7DEBC-8C4B-491C-93CD-9F1052A108D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E3D2D2-E7A6-4277-9993-2C0693B789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175A57A-7934-4084-B73F-660093A20B3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87D028-4765-4BD1-BF9E-7855475D88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9D23044-9850-4CC0-AA73-1857C39A46F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AD4CEB-6183-487E-BA75-75171EED336D}"/>
              </a:ext>
            </a:extLst>
          </p:cNvPr>
          <p:cNvSpPr>
            <a:spLocks noGrp="1"/>
          </p:cNvSpPr>
          <p:nvPr>
            <p:ph type="dt" sz="half" idx="10"/>
          </p:nvPr>
        </p:nvSpPr>
        <p:spPr/>
        <p:txBody>
          <a:bodyPr/>
          <a:lstStyle/>
          <a:p>
            <a:fld id="{1152F4DB-FD88-4843-8E26-73B12B3F746E}" type="datetimeFigureOut">
              <a:rPr lang="en-US" smtClean="0"/>
              <a:t>3/27/2023</a:t>
            </a:fld>
            <a:endParaRPr lang="en-US" dirty="0"/>
          </a:p>
        </p:txBody>
      </p:sp>
      <p:sp>
        <p:nvSpPr>
          <p:cNvPr id="8" name="Footer Placeholder 7">
            <a:extLst>
              <a:ext uri="{FF2B5EF4-FFF2-40B4-BE49-F238E27FC236}">
                <a16:creationId xmlns:a16="http://schemas.microsoft.com/office/drawing/2014/main" id="{D64F3062-DAC8-4497-AC75-ACF4C7606F3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7D2FFC6-08B7-4F8A-B34E-62F3B91F70C9}"/>
              </a:ext>
            </a:extLst>
          </p:cNvPr>
          <p:cNvSpPr>
            <a:spLocks noGrp="1"/>
          </p:cNvSpPr>
          <p:nvPr>
            <p:ph type="sldNum" sz="quarter" idx="12"/>
          </p:nvPr>
        </p:nvSpPr>
        <p:spPr/>
        <p:txBody>
          <a:bodyPr/>
          <a:lstStyle/>
          <a:p>
            <a:fld id="{F6F43716-E73C-4502-A0FB-1BD18E02C2C5}" type="slidenum">
              <a:rPr lang="en-US" smtClean="0"/>
              <a:t>‹#›</a:t>
            </a:fld>
            <a:endParaRPr lang="en-US" dirty="0"/>
          </a:p>
        </p:txBody>
      </p:sp>
    </p:spTree>
    <p:extLst>
      <p:ext uri="{BB962C8B-B14F-4D97-AF65-F5344CB8AC3E}">
        <p14:creationId xmlns:p14="http://schemas.microsoft.com/office/powerpoint/2010/main" val="1570284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C54A5-4A21-484B-9507-F194A3DF43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A451379-A1D4-4045-B2F6-9ACACB1C8048}"/>
              </a:ext>
            </a:extLst>
          </p:cNvPr>
          <p:cNvSpPr>
            <a:spLocks noGrp="1"/>
          </p:cNvSpPr>
          <p:nvPr>
            <p:ph type="dt" sz="half" idx="10"/>
          </p:nvPr>
        </p:nvSpPr>
        <p:spPr/>
        <p:txBody>
          <a:bodyPr/>
          <a:lstStyle/>
          <a:p>
            <a:fld id="{1152F4DB-FD88-4843-8E26-73B12B3F746E}" type="datetimeFigureOut">
              <a:rPr lang="en-US" smtClean="0"/>
              <a:t>3/27/2023</a:t>
            </a:fld>
            <a:endParaRPr lang="en-US" dirty="0"/>
          </a:p>
        </p:txBody>
      </p:sp>
      <p:sp>
        <p:nvSpPr>
          <p:cNvPr id="4" name="Footer Placeholder 3">
            <a:extLst>
              <a:ext uri="{FF2B5EF4-FFF2-40B4-BE49-F238E27FC236}">
                <a16:creationId xmlns:a16="http://schemas.microsoft.com/office/drawing/2014/main" id="{97F35FAC-2374-47AB-8F21-9A1EF4F8F17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16E1999-A5C3-40B5-9F04-6EDA1371BE19}"/>
              </a:ext>
            </a:extLst>
          </p:cNvPr>
          <p:cNvSpPr>
            <a:spLocks noGrp="1"/>
          </p:cNvSpPr>
          <p:nvPr>
            <p:ph type="sldNum" sz="quarter" idx="12"/>
          </p:nvPr>
        </p:nvSpPr>
        <p:spPr/>
        <p:txBody>
          <a:bodyPr/>
          <a:lstStyle/>
          <a:p>
            <a:fld id="{F6F43716-E73C-4502-A0FB-1BD18E02C2C5}" type="slidenum">
              <a:rPr lang="en-US" smtClean="0"/>
              <a:t>‹#›</a:t>
            </a:fld>
            <a:endParaRPr lang="en-US" dirty="0"/>
          </a:p>
        </p:txBody>
      </p:sp>
    </p:spTree>
    <p:extLst>
      <p:ext uri="{BB962C8B-B14F-4D97-AF65-F5344CB8AC3E}">
        <p14:creationId xmlns:p14="http://schemas.microsoft.com/office/powerpoint/2010/main" val="1187331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15430F-E607-42C5-8C0D-5E1A6CB505F2}"/>
              </a:ext>
            </a:extLst>
          </p:cNvPr>
          <p:cNvSpPr>
            <a:spLocks noGrp="1"/>
          </p:cNvSpPr>
          <p:nvPr>
            <p:ph type="dt" sz="half" idx="10"/>
          </p:nvPr>
        </p:nvSpPr>
        <p:spPr/>
        <p:txBody>
          <a:bodyPr/>
          <a:lstStyle/>
          <a:p>
            <a:fld id="{1152F4DB-FD88-4843-8E26-73B12B3F746E}" type="datetimeFigureOut">
              <a:rPr lang="en-US" smtClean="0"/>
              <a:t>3/27/2023</a:t>
            </a:fld>
            <a:endParaRPr lang="en-US" dirty="0"/>
          </a:p>
        </p:txBody>
      </p:sp>
      <p:sp>
        <p:nvSpPr>
          <p:cNvPr id="3" name="Footer Placeholder 2">
            <a:extLst>
              <a:ext uri="{FF2B5EF4-FFF2-40B4-BE49-F238E27FC236}">
                <a16:creationId xmlns:a16="http://schemas.microsoft.com/office/drawing/2014/main" id="{AAF167DE-81D9-4E13-999C-56E4A3E8BF9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C42B753-D444-40C7-96C2-1F9C1FA9FCE0}"/>
              </a:ext>
            </a:extLst>
          </p:cNvPr>
          <p:cNvSpPr>
            <a:spLocks noGrp="1"/>
          </p:cNvSpPr>
          <p:nvPr>
            <p:ph type="sldNum" sz="quarter" idx="12"/>
          </p:nvPr>
        </p:nvSpPr>
        <p:spPr/>
        <p:txBody>
          <a:bodyPr/>
          <a:lstStyle/>
          <a:p>
            <a:fld id="{F6F43716-E73C-4502-A0FB-1BD18E02C2C5}" type="slidenum">
              <a:rPr lang="en-US" smtClean="0"/>
              <a:t>‹#›</a:t>
            </a:fld>
            <a:endParaRPr lang="en-US" dirty="0"/>
          </a:p>
        </p:txBody>
      </p:sp>
    </p:spTree>
    <p:extLst>
      <p:ext uri="{BB962C8B-B14F-4D97-AF65-F5344CB8AC3E}">
        <p14:creationId xmlns:p14="http://schemas.microsoft.com/office/powerpoint/2010/main" val="2924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E426D-BD68-4B61-B33C-A71FF2004F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DBF5F8-7BF5-4B25-A0D5-691193D23F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CCD77E-8462-40FC-9E65-2BC7870A9E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585D042-A91C-43D0-AFA9-BCC0550CB98D}"/>
              </a:ext>
            </a:extLst>
          </p:cNvPr>
          <p:cNvSpPr>
            <a:spLocks noGrp="1"/>
          </p:cNvSpPr>
          <p:nvPr>
            <p:ph type="dt" sz="half" idx="10"/>
          </p:nvPr>
        </p:nvSpPr>
        <p:spPr/>
        <p:txBody>
          <a:bodyPr/>
          <a:lstStyle/>
          <a:p>
            <a:fld id="{1152F4DB-FD88-4843-8E26-73B12B3F746E}" type="datetimeFigureOut">
              <a:rPr lang="en-US" smtClean="0"/>
              <a:t>3/27/2023</a:t>
            </a:fld>
            <a:endParaRPr lang="en-US" dirty="0"/>
          </a:p>
        </p:txBody>
      </p:sp>
      <p:sp>
        <p:nvSpPr>
          <p:cNvPr id="6" name="Footer Placeholder 5">
            <a:extLst>
              <a:ext uri="{FF2B5EF4-FFF2-40B4-BE49-F238E27FC236}">
                <a16:creationId xmlns:a16="http://schemas.microsoft.com/office/drawing/2014/main" id="{A1B7347C-F2FE-4203-A8CE-0CA6D966587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8AF6913-FBEB-4D1C-A473-1321F658E0B3}"/>
              </a:ext>
            </a:extLst>
          </p:cNvPr>
          <p:cNvSpPr>
            <a:spLocks noGrp="1"/>
          </p:cNvSpPr>
          <p:nvPr>
            <p:ph type="sldNum" sz="quarter" idx="12"/>
          </p:nvPr>
        </p:nvSpPr>
        <p:spPr/>
        <p:txBody>
          <a:bodyPr/>
          <a:lstStyle/>
          <a:p>
            <a:fld id="{F6F43716-E73C-4502-A0FB-1BD18E02C2C5}" type="slidenum">
              <a:rPr lang="en-US" smtClean="0"/>
              <a:t>‹#›</a:t>
            </a:fld>
            <a:endParaRPr lang="en-US" dirty="0"/>
          </a:p>
        </p:txBody>
      </p:sp>
    </p:spTree>
    <p:extLst>
      <p:ext uri="{BB962C8B-B14F-4D97-AF65-F5344CB8AC3E}">
        <p14:creationId xmlns:p14="http://schemas.microsoft.com/office/powerpoint/2010/main" val="3090031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8F792-6424-458A-9FD8-42592217FC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0847A5-3C1F-4245-AE63-6C99A4BE11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BD9FEDA-8C89-4552-88AC-14C5908E34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992E8BD-2575-4E02-8BFC-8DA0B9D9EF42}"/>
              </a:ext>
            </a:extLst>
          </p:cNvPr>
          <p:cNvSpPr>
            <a:spLocks noGrp="1"/>
          </p:cNvSpPr>
          <p:nvPr>
            <p:ph type="dt" sz="half" idx="10"/>
          </p:nvPr>
        </p:nvSpPr>
        <p:spPr/>
        <p:txBody>
          <a:bodyPr/>
          <a:lstStyle/>
          <a:p>
            <a:fld id="{1152F4DB-FD88-4843-8E26-73B12B3F746E}" type="datetimeFigureOut">
              <a:rPr lang="en-US" smtClean="0"/>
              <a:t>3/27/2023</a:t>
            </a:fld>
            <a:endParaRPr lang="en-US" dirty="0"/>
          </a:p>
        </p:txBody>
      </p:sp>
      <p:sp>
        <p:nvSpPr>
          <p:cNvPr id="6" name="Footer Placeholder 5">
            <a:extLst>
              <a:ext uri="{FF2B5EF4-FFF2-40B4-BE49-F238E27FC236}">
                <a16:creationId xmlns:a16="http://schemas.microsoft.com/office/drawing/2014/main" id="{23807410-F2AA-49B5-8E85-32666FCE614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5ABC790-B900-4E11-8B3C-CE672CAA8219}"/>
              </a:ext>
            </a:extLst>
          </p:cNvPr>
          <p:cNvSpPr>
            <a:spLocks noGrp="1"/>
          </p:cNvSpPr>
          <p:nvPr>
            <p:ph type="sldNum" sz="quarter" idx="12"/>
          </p:nvPr>
        </p:nvSpPr>
        <p:spPr/>
        <p:txBody>
          <a:bodyPr/>
          <a:lstStyle/>
          <a:p>
            <a:fld id="{F6F43716-E73C-4502-A0FB-1BD18E02C2C5}" type="slidenum">
              <a:rPr lang="en-US" smtClean="0"/>
              <a:t>‹#›</a:t>
            </a:fld>
            <a:endParaRPr lang="en-US" dirty="0"/>
          </a:p>
        </p:txBody>
      </p:sp>
    </p:spTree>
    <p:extLst>
      <p:ext uri="{BB962C8B-B14F-4D97-AF65-F5344CB8AC3E}">
        <p14:creationId xmlns:p14="http://schemas.microsoft.com/office/powerpoint/2010/main" val="255936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D9EFE5-E782-4F4C-AC8D-53557A95F9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DD1D1EB-F2BF-411C-B9AE-9F6A8C7F18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67B024-578B-4494-9513-2E3836734B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52F4DB-FD88-4843-8E26-73B12B3F746E}" type="datetimeFigureOut">
              <a:rPr lang="en-US" smtClean="0"/>
              <a:t>3/27/2023</a:t>
            </a:fld>
            <a:endParaRPr lang="en-US" dirty="0"/>
          </a:p>
        </p:txBody>
      </p:sp>
      <p:sp>
        <p:nvSpPr>
          <p:cNvPr id="5" name="Footer Placeholder 4">
            <a:extLst>
              <a:ext uri="{FF2B5EF4-FFF2-40B4-BE49-F238E27FC236}">
                <a16:creationId xmlns:a16="http://schemas.microsoft.com/office/drawing/2014/main" id="{444BEEF3-CD8E-44AA-825E-EF806DA84A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19F4E8F-B907-4743-9D77-9C27E319EC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F43716-E73C-4502-A0FB-1BD18E02C2C5}" type="slidenum">
              <a:rPr lang="en-US" smtClean="0"/>
              <a:t>‹#›</a:t>
            </a:fld>
            <a:endParaRPr lang="en-US" dirty="0"/>
          </a:p>
        </p:txBody>
      </p:sp>
    </p:spTree>
    <p:extLst>
      <p:ext uri="{BB962C8B-B14F-4D97-AF65-F5344CB8AC3E}">
        <p14:creationId xmlns:p14="http://schemas.microsoft.com/office/powerpoint/2010/main" val="41283013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png"/><Relationship Id="rId5" Type="http://schemas.openxmlformats.org/officeDocument/2006/relationships/hyperlink" Target="http://www.altaregional.org/" TargetMode="Externa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hyperlink" Target="https://cdss.ca.gov/inforesources/letters-regulations/legislation-and-regulations/community-care-licensing-regulations/residential"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E15131-A0AF-45B5-A884-D4D368800896}"/>
              </a:ext>
            </a:extLst>
          </p:cNvPr>
          <p:cNvSpPr>
            <a:spLocks noGrp="1"/>
          </p:cNvSpPr>
          <p:nvPr>
            <p:ph type="title"/>
          </p:nvPr>
        </p:nvSpPr>
        <p:spPr>
          <a:xfrm>
            <a:off x="838200" y="104932"/>
            <a:ext cx="10515600" cy="2325448"/>
          </a:xfrm>
        </p:spPr>
        <p:txBody>
          <a:bodyPr>
            <a:noAutofit/>
          </a:bodyPr>
          <a:lstStyle/>
          <a:p>
            <a:pPr algn="ctr"/>
            <a:r>
              <a:rPr lang="en-US" sz="3600" b="1" dirty="0">
                <a:solidFill>
                  <a:srgbClr val="0070C0"/>
                </a:solidFill>
                <a:latin typeface="Arial" panose="020B0604020202020204" pitchFamily="34" charset="0"/>
                <a:cs typeface="Arial" panose="020B0604020202020204" pitchFamily="34" charset="0"/>
              </a:rPr>
              <a:t>Alta California Regional Center (ACRC)</a:t>
            </a:r>
            <a:br>
              <a:rPr lang="en-US" sz="3600" b="1" dirty="0">
                <a:solidFill>
                  <a:srgbClr val="0070C0"/>
                </a:solidFill>
                <a:latin typeface="Arial" panose="020B0604020202020204" pitchFamily="34" charset="0"/>
                <a:cs typeface="Arial" panose="020B0604020202020204" pitchFamily="34" charset="0"/>
              </a:rPr>
            </a:br>
            <a:br>
              <a:rPr lang="en-US" sz="3600" b="1" dirty="0">
                <a:solidFill>
                  <a:srgbClr val="0070C0"/>
                </a:solidFill>
                <a:latin typeface="Arial" panose="020B0604020202020204" pitchFamily="34" charset="0"/>
                <a:cs typeface="Arial" panose="020B0604020202020204" pitchFamily="34" charset="0"/>
              </a:rPr>
            </a:br>
            <a:r>
              <a:rPr lang="en-US" sz="3600" b="1" dirty="0">
                <a:solidFill>
                  <a:srgbClr val="0070C0"/>
                </a:solidFill>
                <a:latin typeface="Arial" panose="020B0604020202020204" pitchFamily="34" charset="0"/>
                <a:cs typeface="Arial" panose="020B0604020202020204" pitchFamily="34" charset="0"/>
              </a:rPr>
              <a:t>~Social Recreation, CAMP, &amp; Non-Medical Therapies~</a:t>
            </a:r>
          </a:p>
        </p:txBody>
      </p:sp>
      <p:sp>
        <p:nvSpPr>
          <p:cNvPr id="5" name="Content Placeholder 4">
            <a:extLst>
              <a:ext uri="{FF2B5EF4-FFF2-40B4-BE49-F238E27FC236}">
                <a16:creationId xmlns:a16="http://schemas.microsoft.com/office/drawing/2014/main" id="{BE890ED9-E7CF-486F-B579-7BA33EE5646A}"/>
              </a:ext>
            </a:extLst>
          </p:cNvPr>
          <p:cNvSpPr>
            <a:spLocks noGrp="1"/>
          </p:cNvSpPr>
          <p:nvPr>
            <p:ph idx="1"/>
          </p:nvPr>
        </p:nvSpPr>
        <p:spPr>
          <a:xfrm>
            <a:off x="628338" y="2217163"/>
            <a:ext cx="10515600" cy="4365784"/>
          </a:xfrm>
        </p:spPr>
        <p:txBody>
          <a:bodyPr>
            <a:normAutofit/>
          </a:bodyPr>
          <a:lstStyle/>
          <a:p>
            <a:pPr marL="0" indent="0" algn="just">
              <a:buNone/>
            </a:pPr>
            <a:r>
              <a:rPr lang="it-IT" sz="2000" dirty="0">
                <a:solidFill>
                  <a:schemeClr val="accent1">
                    <a:lumMod val="75000"/>
                  </a:schemeClr>
                </a:solidFill>
                <a:latin typeface="Arial" panose="020B0604020202020204" pitchFamily="34" charset="0"/>
                <a:cs typeface="Arial" panose="020B0604020202020204" pitchFamily="34" charset="0"/>
              </a:rPr>
              <a:t>Please visit our website: </a:t>
            </a:r>
            <a:r>
              <a:rPr lang="it-IT" sz="2000" dirty="0">
                <a:latin typeface="Arial" panose="020B0604020202020204" pitchFamily="34" charset="0"/>
                <a:cs typeface="Arial" panose="020B0604020202020204" pitchFamily="34" charset="0"/>
                <a:hlinkClick r:id="rId5"/>
              </a:rPr>
              <a:t>www.altaregional.org</a:t>
            </a:r>
            <a:endParaRPr lang="it-IT" sz="2000" dirty="0">
              <a:latin typeface="Arial" panose="020B0604020202020204" pitchFamily="34" charset="0"/>
              <a:cs typeface="Arial" panose="020B0604020202020204" pitchFamily="34" charset="0"/>
            </a:endParaRPr>
          </a:p>
          <a:p>
            <a:pPr marL="0" indent="0" algn="just">
              <a:buNone/>
            </a:pPr>
            <a:r>
              <a:rPr lang="it-IT" sz="2000" dirty="0">
                <a:solidFill>
                  <a:schemeClr val="accent1">
                    <a:lumMod val="75000"/>
                  </a:schemeClr>
                </a:solidFill>
                <a:latin typeface="Arial" panose="020B0604020202020204" pitchFamily="34" charset="0"/>
                <a:cs typeface="Arial" panose="020B0604020202020204" pitchFamily="34" charset="0"/>
              </a:rPr>
              <a:t>Presented by: </a:t>
            </a:r>
            <a:r>
              <a:rPr lang="it-IT" sz="2000" b="1" dirty="0">
                <a:solidFill>
                  <a:schemeClr val="accent1">
                    <a:lumMod val="75000"/>
                  </a:schemeClr>
                </a:solidFill>
                <a:latin typeface="Arial" panose="020B0604020202020204" pitchFamily="34" charset="0"/>
                <a:cs typeface="Arial" panose="020B0604020202020204" pitchFamily="34" charset="0"/>
              </a:rPr>
              <a:t>Johnny Xiong, Associate Client Services Director</a:t>
            </a:r>
          </a:p>
        </p:txBody>
      </p:sp>
      <p:pic>
        <p:nvPicPr>
          <p:cNvPr id="6" name="Picture 5">
            <a:extLst>
              <a:ext uri="{FF2B5EF4-FFF2-40B4-BE49-F238E27FC236}">
                <a16:creationId xmlns:a16="http://schemas.microsoft.com/office/drawing/2014/main" id="{6B75C3CB-6560-4B39-8961-1E60FBCC1903}"/>
              </a:ext>
            </a:extLst>
          </p:cNvPr>
          <p:cNvPicPr>
            <a:picLocks noChangeAspect="1"/>
          </p:cNvPicPr>
          <p:nvPr/>
        </p:nvPicPr>
        <p:blipFill>
          <a:blip r:embed="rId6"/>
          <a:stretch>
            <a:fillRect/>
          </a:stretch>
        </p:blipFill>
        <p:spPr>
          <a:xfrm>
            <a:off x="3248903" y="3599021"/>
            <a:ext cx="5274469" cy="2506885"/>
          </a:xfrm>
          <a:prstGeom prst="rect">
            <a:avLst/>
          </a:prstGeom>
        </p:spPr>
      </p:pic>
      <p:pic>
        <p:nvPicPr>
          <p:cNvPr id="8" name="Audio 7">
            <a:hlinkClick r:id="" action="ppaction://media"/>
            <a:extLst>
              <a:ext uri="{FF2B5EF4-FFF2-40B4-BE49-F238E27FC236}">
                <a16:creationId xmlns:a16="http://schemas.microsoft.com/office/drawing/2014/main" id="{0AD51DE2-ECA9-487E-A119-64BA8A6950F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2706942"/>
      </p:ext>
    </p:extLst>
  </p:cSld>
  <p:clrMapOvr>
    <a:masterClrMapping/>
  </p:clrMapOvr>
  <mc:AlternateContent xmlns:mc="http://schemas.openxmlformats.org/markup-compatibility/2006" xmlns:p14="http://schemas.microsoft.com/office/powerpoint/2010/main">
    <mc:Choice Requires="p14">
      <p:transition spd="slow" p14:dur="2000" advTm="23476"/>
    </mc:Choice>
    <mc:Fallback xmlns="">
      <p:transition spd="slow" advTm="23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72844-A7F3-41B9-99D4-C9073136656C}"/>
              </a:ext>
            </a:extLst>
          </p:cNvPr>
          <p:cNvSpPr>
            <a:spLocks noGrp="1"/>
          </p:cNvSpPr>
          <p:nvPr>
            <p:ph type="title"/>
          </p:nvPr>
        </p:nvSpPr>
        <p:spPr/>
        <p:txBody>
          <a:bodyPr/>
          <a:lstStyle/>
          <a:p>
            <a:r>
              <a:rPr lang="en-US" dirty="0">
                <a:solidFill>
                  <a:srgbClr val="0070C0"/>
                </a:solidFill>
                <a:latin typeface="Arial" panose="020B0604020202020204" pitchFamily="34" charset="0"/>
                <a:cs typeface="Arial" panose="020B0604020202020204" pitchFamily="34" charset="0"/>
              </a:rPr>
              <a:t>ACRC is committed to:</a:t>
            </a:r>
            <a:br>
              <a:rPr lang="en-US" dirty="0">
                <a:solidFill>
                  <a:srgbClr val="0070C0"/>
                </a:solidFill>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619B75F-F80D-4C0E-AE9C-1C0627CA8050}"/>
              </a:ext>
            </a:extLst>
          </p:cNvPr>
          <p:cNvSpPr>
            <a:spLocks noGrp="1"/>
          </p:cNvSpPr>
          <p:nvPr>
            <p:ph idx="1"/>
          </p:nvPr>
        </p:nvSpPr>
        <p:spPr>
          <a:xfrm>
            <a:off x="838200" y="1274164"/>
            <a:ext cx="10515600" cy="4902799"/>
          </a:xfrm>
        </p:spPr>
        <p:txBody>
          <a:bodyPr>
            <a:normAutofit/>
          </a:bodyPr>
          <a:lstStyle/>
          <a:p>
            <a:endParaRPr lang="en-US" sz="2000" dirty="0">
              <a:solidFill>
                <a:schemeClr val="accent1">
                  <a:lumMod val="75000"/>
                </a:schemeClr>
              </a:solidFill>
              <a:latin typeface="Arial" panose="020B0604020202020204" pitchFamily="34" charset="0"/>
              <a:cs typeface="Arial" panose="020B0604020202020204" pitchFamily="34" charset="0"/>
            </a:endParaRPr>
          </a:p>
          <a:p>
            <a:r>
              <a:rPr lang="en-US" sz="2000" dirty="0">
                <a:solidFill>
                  <a:schemeClr val="accent1">
                    <a:lumMod val="75000"/>
                  </a:schemeClr>
                </a:solidFill>
                <a:latin typeface="Arial" panose="020B0604020202020204" pitchFamily="34" charset="0"/>
                <a:cs typeface="Arial" panose="020B0604020202020204" pitchFamily="34" charset="0"/>
              </a:rPr>
              <a:t>Promote this initiative.</a:t>
            </a:r>
          </a:p>
          <a:p>
            <a:r>
              <a:rPr lang="en-US" sz="2000" dirty="0">
                <a:solidFill>
                  <a:schemeClr val="accent1">
                    <a:lumMod val="75000"/>
                  </a:schemeClr>
                </a:solidFill>
                <a:latin typeface="Arial" panose="020B0604020202020204" pitchFamily="34" charset="0"/>
                <a:cs typeface="Arial" panose="020B0604020202020204" pitchFamily="34" charset="0"/>
              </a:rPr>
              <a:t>Securing a variety of vendored providers to meet your social recreation and camp needs.</a:t>
            </a:r>
          </a:p>
          <a:p>
            <a:r>
              <a:rPr lang="en-US" sz="2000" dirty="0">
                <a:solidFill>
                  <a:schemeClr val="accent1">
                    <a:lumMod val="75000"/>
                  </a:schemeClr>
                </a:solidFill>
                <a:latin typeface="Arial" panose="020B0604020202020204" pitchFamily="34" charset="0"/>
                <a:cs typeface="Arial" panose="020B0604020202020204" pitchFamily="34" charset="0"/>
              </a:rPr>
              <a:t>Sharing information about available social recreation and camp opportunities.</a:t>
            </a:r>
          </a:p>
          <a:p>
            <a:r>
              <a:rPr lang="en-US" sz="2000" dirty="0">
                <a:solidFill>
                  <a:schemeClr val="accent1">
                    <a:lumMod val="75000"/>
                  </a:schemeClr>
                </a:solidFill>
                <a:latin typeface="Arial" panose="020B0604020202020204" pitchFamily="34" charset="0"/>
                <a:cs typeface="Arial" panose="020B0604020202020204" pitchFamily="34" charset="0"/>
              </a:rPr>
              <a:t>Outreach to spread the word about these opportunities.</a:t>
            </a:r>
          </a:p>
          <a:p>
            <a:r>
              <a:rPr lang="en-US" sz="2000" dirty="0">
                <a:solidFill>
                  <a:schemeClr val="accent1">
                    <a:lumMod val="75000"/>
                  </a:schemeClr>
                </a:solidFill>
                <a:latin typeface="Arial" panose="020B0604020202020204" pitchFamily="34" charset="0"/>
                <a:cs typeface="Arial" panose="020B0604020202020204" pitchFamily="34" charset="0"/>
              </a:rPr>
              <a:t>Present to Stakeholders through public meetings.</a:t>
            </a:r>
          </a:p>
          <a:p>
            <a:endParaRPr lang="en-US" sz="2000" dirty="0">
              <a:solidFill>
                <a:schemeClr val="accent1">
                  <a:lumMod val="75000"/>
                </a:schemeClr>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77212392-8953-4E19-ABD0-7B8C4D51363F}"/>
              </a:ext>
            </a:extLst>
          </p:cNvPr>
          <p:cNvPicPr>
            <a:picLocks noChangeAspect="1"/>
          </p:cNvPicPr>
          <p:nvPr/>
        </p:nvPicPr>
        <p:blipFill>
          <a:blip r:embed="rId4"/>
          <a:stretch>
            <a:fillRect/>
          </a:stretch>
        </p:blipFill>
        <p:spPr>
          <a:xfrm>
            <a:off x="2616688" y="3901781"/>
            <a:ext cx="6003851" cy="2055787"/>
          </a:xfrm>
          <a:prstGeom prst="rect">
            <a:avLst/>
          </a:prstGeom>
        </p:spPr>
      </p:pic>
      <p:pic>
        <p:nvPicPr>
          <p:cNvPr id="6" name="Audio 5">
            <a:hlinkClick r:id="" action="ppaction://media"/>
            <a:extLst>
              <a:ext uri="{FF2B5EF4-FFF2-40B4-BE49-F238E27FC236}">
                <a16:creationId xmlns:a16="http://schemas.microsoft.com/office/drawing/2014/main" id="{6731C4B6-4513-4FF3-BBD5-9C3E858997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81996459"/>
      </p:ext>
    </p:extLst>
  </p:cSld>
  <p:clrMapOvr>
    <a:masterClrMapping/>
  </p:clrMapOvr>
  <mc:AlternateContent xmlns:mc="http://schemas.openxmlformats.org/markup-compatibility/2006" xmlns:p14="http://schemas.microsoft.com/office/powerpoint/2010/main">
    <mc:Choice Requires="p14">
      <p:transition spd="slow" p14:dur="2000" advTm="36811"/>
    </mc:Choice>
    <mc:Fallback xmlns="">
      <p:transition spd="slow" advTm="36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89B71-A841-4959-872A-94F3E5116D3E}"/>
              </a:ext>
            </a:extLst>
          </p:cNvPr>
          <p:cNvSpPr>
            <a:spLocks noGrp="1"/>
          </p:cNvSpPr>
          <p:nvPr>
            <p:ph type="title"/>
          </p:nvPr>
        </p:nvSpPr>
        <p:spPr/>
        <p:txBody>
          <a:bodyPr>
            <a:normAutofit/>
          </a:bodyPr>
          <a:lstStyle/>
          <a:p>
            <a:pPr algn="ctr"/>
            <a:r>
              <a:rPr lang="en-US" sz="8800" dirty="0">
                <a:solidFill>
                  <a:srgbClr val="0070C0"/>
                </a:solidFill>
                <a:latin typeface="Bell MT" panose="02020503060305020303" pitchFamily="18" charset="0"/>
              </a:rPr>
              <a:t> </a:t>
            </a:r>
          </a:p>
        </p:txBody>
      </p:sp>
      <p:pic>
        <p:nvPicPr>
          <p:cNvPr id="4" name="Picture 4" descr="https://miro.medium.com/max/1400/1*Wjjtyg1Y7YOik1pagHYhiA.png">
            <a:extLst>
              <a:ext uri="{FF2B5EF4-FFF2-40B4-BE49-F238E27FC236}">
                <a16:creationId xmlns:a16="http://schemas.microsoft.com/office/drawing/2014/main" id="{D0D2DD0F-1E08-457C-AB0B-A86E946159B1}"/>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1956391" y="3235694"/>
            <a:ext cx="7886700" cy="30003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B9BF5E3-C45D-425A-899E-790A6B09F644}"/>
              </a:ext>
            </a:extLst>
          </p:cNvPr>
          <p:cNvSpPr txBox="1"/>
          <p:nvPr/>
        </p:nvSpPr>
        <p:spPr>
          <a:xfrm>
            <a:off x="1956391" y="838499"/>
            <a:ext cx="7995683" cy="1569660"/>
          </a:xfrm>
          <a:prstGeom prst="rect">
            <a:avLst/>
          </a:prstGeom>
          <a:noFill/>
        </p:spPr>
        <p:txBody>
          <a:bodyPr wrap="square" rtlCol="0">
            <a:spAutoFit/>
          </a:bodyPr>
          <a:lstStyle/>
          <a:p>
            <a:pPr algn="ctr"/>
            <a:r>
              <a:rPr lang="en-US" sz="6000" dirty="0">
                <a:solidFill>
                  <a:srgbClr val="0070C0"/>
                </a:solidFill>
                <a:latin typeface="Bell MT" panose="02020503060305020303" pitchFamily="18" charset="0"/>
              </a:rPr>
              <a:t> </a:t>
            </a:r>
            <a:r>
              <a:rPr lang="en-US" sz="3600" dirty="0">
                <a:solidFill>
                  <a:srgbClr val="0070C0"/>
                </a:solidFill>
                <a:latin typeface="Bell MT" panose="02020503060305020303" pitchFamily="18" charset="0"/>
              </a:rPr>
              <a:t>If you have other questions please contact your service coordinator</a:t>
            </a:r>
          </a:p>
        </p:txBody>
      </p:sp>
      <p:pic>
        <p:nvPicPr>
          <p:cNvPr id="7" name="Audio 6">
            <a:hlinkClick r:id="" action="ppaction://media"/>
            <a:extLst>
              <a:ext uri="{FF2B5EF4-FFF2-40B4-BE49-F238E27FC236}">
                <a16:creationId xmlns:a16="http://schemas.microsoft.com/office/drawing/2014/main" id="{45C9FB51-1E10-4DA6-B945-CE2441E046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8804034"/>
      </p:ext>
    </p:extLst>
  </p:cSld>
  <p:clrMapOvr>
    <a:masterClrMapping/>
  </p:clrMapOvr>
  <mc:AlternateContent xmlns:mc="http://schemas.openxmlformats.org/markup-compatibility/2006" xmlns:p14="http://schemas.microsoft.com/office/powerpoint/2010/main">
    <mc:Choice Requires="p14">
      <p:transition spd="slow" p14:dur="2000" advTm="27538"/>
    </mc:Choice>
    <mc:Fallback xmlns="">
      <p:transition spd="slow" advTm="27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81C13-6704-4FFA-B492-34796ED486DB}"/>
              </a:ext>
            </a:extLst>
          </p:cNvPr>
          <p:cNvSpPr>
            <a:spLocks noGrp="1"/>
          </p:cNvSpPr>
          <p:nvPr>
            <p:ph type="title"/>
          </p:nvPr>
        </p:nvSpPr>
        <p:spPr/>
        <p:txBody>
          <a:bodyPr>
            <a:normAutofit/>
          </a:bodyPr>
          <a:lstStyle/>
          <a:p>
            <a:pPr algn="ctr"/>
            <a:r>
              <a:rPr lang="en-US" sz="5400" u="sng" dirty="0">
                <a:solidFill>
                  <a:srgbClr val="0070C0"/>
                </a:solidFill>
                <a:latin typeface="Arial" panose="020B0604020202020204" pitchFamily="34" charset="0"/>
                <a:cs typeface="Arial" panose="020B0604020202020204" pitchFamily="34" charset="0"/>
              </a:rPr>
              <a:t>Services Restored</a:t>
            </a:r>
          </a:p>
        </p:txBody>
      </p:sp>
      <p:sp>
        <p:nvSpPr>
          <p:cNvPr id="4" name="Content Placeholder 3">
            <a:extLst>
              <a:ext uri="{FF2B5EF4-FFF2-40B4-BE49-F238E27FC236}">
                <a16:creationId xmlns:a16="http://schemas.microsoft.com/office/drawing/2014/main" id="{F6CC1B65-8E38-4779-A090-5592DE00F9EA}"/>
              </a:ext>
            </a:extLst>
          </p:cNvPr>
          <p:cNvSpPr>
            <a:spLocks noGrp="1"/>
          </p:cNvSpPr>
          <p:nvPr>
            <p:ph sz="half" idx="2"/>
          </p:nvPr>
        </p:nvSpPr>
        <p:spPr>
          <a:xfrm>
            <a:off x="838200" y="1690689"/>
            <a:ext cx="10515600" cy="4486274"/>
          </a:xfrm>
        </p:spPr>
        <p:txBody>
          <a:bodyPr>
            <a:normAutofit lnSpcReduction="10000"/>
          </a:bodyPr>
          <a:lstStyle/>
          <a:p>
            <a:pPr eaLnBrk="0" fontAlgn="base" hangingPunct="0">
              <a:lnSpc>
                <a:spcPct val="100000"/>
              </a:lnSpc>
              <a:spcBef>
                <a:spcPct val="0"/>
              </a:spcBef>
              <a:spcAft>
                <a:spcPct val="0"/>
              </a:spcAft>
            </a:pPr>
            <a:r>
              <a:rPr lang="en-US" sz="2200" dirty="0">
                <a:solidFill>
                  <a:schemeClr val="accent1">
                    <a:lumMod val="75000"/>
                  </a:schemeClr>
                </a:solidFill>
                <a:latin typeface="Arial" panose="020B0604020202020204" pitchFamily="34" charset="0"/>
                <a:cs typeface="Arial" panose="020B0604020202020204" pitchFamily="34" charset="0"/>
              </a:rPr>
              <a:t>From July 1, 2009 until June 30, 2021, regional centers were prohibited by Welfare and Institutions Code section 4648.5 from purchasing camping (or related expenses), social recreation activities, or nonmedical therapies for any client unless the client met the criteria for an exemption. </a:t>
            </a:r>
            <a:endParaRPr lang="en-US" altLang="en-US" sz="22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endParaRPr>
          </a:p>
          <a:p>
            <a:pPr eaLnBrk="0" fontAlgn="base" hangingPunct="0">
              <a:lnSpc>
                <a:spcPct val="100000"/>
              </a:lnSpc>
              <a:spcBef>
                <a:spcPct val="0"/>
              </a:spcBef>
              <a:spcAft>
                <a:spcPct val="0"/>
              </a:spcAft>
            </a:pPr>
            <a:endParaRPr lang="en-US" altLang="en-US" sz="22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endParaRPr>
          </a:p>
          <a:p>
            <a:pPr eaLnBrk="0" fontAlgn="base" hangingPunct="0">
              <a:lnSpc>
                <a:spcPct val="100000"/>
              </a:lnSpc>
              <a:spcBef>
                <a:spcPct val="0"/>
              </a:spcBef>
              <a:spcAft>
                <a:spcPct val="0"/>
              </a:spcAft>
            </a:pPr>
            <a:r>
              <a:rPr lang="en-US" sz="2200" dirty="0">
                <a:solidFill>
                  <a:schemeClr val="accent1">
                    <a:lumMod val="75000"/>
                  </a:schemeClr>
                </a:solidFill>
                <a:latin typeface="Arial" panose="020B0604020202020204" pitchFamily="34" charset="0"/>
                <a:cs typeface="Arial" panose="020B0604020202020204" pitchFamily="34" charset="0"/>
              </a:rPr>
              <a:t>Effective July 1, 2021, regional centers’ authority to purchase those services, was restored; c</a:t>
            </a:r>
            <a:r>
              <a:rPr lang="en-US" altLang="en-US" sz="22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hanges to Welfare and Institutions (W&amp;I) Code section 4648.5 restored regional center authority to fund camping services and associated travel expenses; social recreation activities; educational services for children three to 17, inclusive, years of age; and nonmedical therapies, including, but not limited to, specialized recreation, art, dance, and music.</a:t>
            </a:r>
            <a:r>
              <a:rPr lang="en-US" altLang="en-US" sz="2200" dirty="0">
                <a:solidFill>
                  <a:schemeClr val="accent1">
                    <a:lumMod val="75000"/>
                  </a:schemeClr>
                </a:solidFill>
                <a:latin typeface="Arial" panose="020B0604020202020204" pitchFamily="34" charset="0"/>
                <a:cs typeface="Arial" panose="020B0604020202020204" pitchFamily="34" charset="0"/>
              </a:rPr>
              <a:t> </a:t>
            </a:r>
          </a:p>
          <a:p>
            <a:pPr marL="0" indent="0" eaLnBrk="0" fontAlgn="base" hangingPunct="0">
              <a:lnSpc>
                <a:spcPct val="100000"/>
              </a:lnSpc>
              <a:spcBef>
                <a:spcPct val="0"/>
              </a:spcBef>
              <a:spcAft>
                <a:spcPct val="0"/>
              </a:spcAft>
              <a:buNone/>
            </a:pPr>
            <a:endParaRPr lang="en-US" altLang="en-US" sz="2200" dirty="0">
              <a:solidFill>
                <a:schemeClr val="accent1">
                  <a:lumMod val="75000"/>
                </a:schemeClr>
              </a:solidFill>
              <a:latin typeface="Arial" panose="020B0604020202020204" pitchFamily="34" charset="0"/>
              <a:cs typeface="Arial" panose="020B0604020202020204" pitchFamily="34" charset="0"/>
            </a:endParaRPr>
          </a:p>
          <a:p>
            <a:pPr eaLnBrk="0" fontAlgn="base" hangingPunct="0">
              <a:lnSpc>
                <a:spcPct val="100000"/>
              </a:lnSpc>
              <a:spcBef>
                <a:spcPct val="0"/>
              </a:spcBef>
              <a:spcAft>
                <a:spcPct val="0"/>
              </a:spcAft>
            </a:pPr>
            <a:r>
              <a:rPr lang="en-US" altLang="en-US" sz="2200" dirty="0">
                <a:solidFill>
                  <a:schemeClr val="accent1">
                    <a:lumMod val="75000"/>
                  </a:schemeClr>
                </a:solidFill>
                <a:latin typeface="Arial" panose="020B0604020202020204" pitchFamily="34" charset="0"/>
                <a:cs typeface="Arial" panose="020B0604020202020204" pitchFamily="34" charset="0"/>
              </a:rPr>
              <a:t>Alta California Regional Center is committed to spreading the word and sharing information to our clients and families about these services. </a:t>
            </a:r>
          </a:p>
          <a:p>
            <a:pPr eaLnBrk="0" fontAlgn="base" hangingPunct="0">
              <a:lnSpc>
                <a:spcPct val="100000"/>
              </a:lnSpc>
              <a:spcBef>
                <a:spcPct val="0"/>
              </a:spcBef>
              <a:spcAft>
                <a:spcPct val="0"/>
              </a:spcAft>
            </a:pPr>
            <a:endParaRPr lang="en-US" altLang="en-US" sz="2400" dirty="0">
              <a:latin typeface="Bell MT" panose="02020503060305020303" pitchFamily="18" charset="0"/>
            </a:endParaRPr>
          </a:p>
          <a:p>
            <a:pPr eaLnBrk="0" fontAlgn="base" hangingPunct="0">
              <a:lnSpc>
                <a:spcPct val="100000"/>
              </a:lnSpc>
              <a:spcBef>
                <a:spcPct val="0"/>
              </a:spcBef>
              <a:spcAft>
                <a:spcPct val="0"/>
              </a:spcAft>
            </a:pPr>
            <a:endParaRPr lang="en-US" altLang="en-US" sz="2400" dirty="0">
              <a:latin typeface="Bell MT" panose="02020503060305020303" pitchFamily="18" charset="0"/>
            </a:endParaRPr>
          </a:p>
          <a:p>
            <a:pPr eaLnBrk="0" fontAlgn="base" hangingPunct="0">
              <a:lnSpc>
                <a:spcPct val="100000"/>
              </a:lnSpc>
              <a:spcBef>
                <a:spcPct val="0"/>
              </a:spcBef>
              <a:spcAft>
                <a:spcPct val="0"/>
              </a:spcAft>
            </a:pPr>
            <a:endParaRPr lang="en-US" altLang="en-US" sz="2400" dirty="0">
              <a:latin typeface="Arial" panose="020B0604020202020204" pitchFamily="34" charset="0"/>
            </a:endParaRPr>
          </a:p>
          <a:p>
            <a:endParaRPr lang="en-US" dirty="0"/>
          </a:p>
        </p:txBody>
      </p:sp>
      <p:pic>
        <p:nvPicPr>
          <p:cNvPr id="5" name="Audio 4">
            <a:hlinkClick r:id="" action="ppaction://media"/>
            <a:extLst>
              <a:ext uri="{FF2B5EF4-FFF2-40B4-BE49-F238E27FC236}">
                <a16:creationId xmlns:a16="http://schemas.microsoft.com/office/drawing/2014/main" id="{99A14829-7BE0-40EB-ABB7-D73FF386012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83733344"/>
      </p:ext>
    </p:extLst>
  </p:cSld>
  <p:clrMapOvr>
    <a:masterClrMapping/>
  </p:clrMapOvr>
  <mc:AlternateContent xmlns:mc="http://schemas.openxmlformats.org/markup-compatibility/2006" xmlns:p14="http://schemas.microsoft.com/office/powerpoint/2010/main">
    <mc:Choice Requires="p14">
      <p:transition spd="slow" p14:dur="2000" advTm="59533"/>
    </mc:Choice>
    <mc:Fallback xmlns="">
      <p:transition spd="slow" advTm="59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F976A-EEE6-44B6-9598-FCF43CC41FC2}"/>
              </a:ext>
            </a:extLst>
          </p:cNvPr>
          <p:cNvSpPr>
            <a:spLocks noGrp="1"/>
          </p:cNvSpPr>
          <p:nvPr>
            <p:ph type="title"/>
          </p:nvPr>
        </p:nvSpPr>
        <p:spPr>
          <a:xfrm>
            <a:off x="838200" y="365125"/>
            <a:ext cx="10515600" cy="1325563"/>
          </a:xfrm>
        </p:spPr>
        <p:txBody>
          <a:bodyPr>
            <a:normAutofit fontScale="90000"/>
          </a:bodyPr>
          <a:lstStyle/>
          <a:p>
            <a:pPr algn="ctr"/>
            <a:r>
              <a:rPr lang="en-US" dirty="0"/>
              <a:t> </a:t>
            </a:r>
            <a:r>
              <a:rPr lang="en-US" sz="4900" u="sng" dirty="0">
                <a:solidFill>
                  <a:srgbClr val="0070C0"/>
                </a:solidFill>
                <a:latin typeface="Arial" panose="020B0604020202020204" pitchFamily="34" charset="0"/>
                <a:cs typeface="Arial" panose="020B0604020202020204" pitchFamily="34" charset="0"/>
              </a:rPr>
              <a:t>Social and Recreational Opportunities</a:t>
            </a:r>
          </a:p>
        </p:txBody>
      </p:sp>
      <p:sp>
        <p:nvSpPr>
          <p:cNvPr id="3" name="Content Placeholder 2">
            <a:extLst>
              <a:ext uri="{FF2B5EF4-FFF2-40B4-BE49-F238E27FC236}">
                <a16:creationId xmlns:a16="http://schemas.microsoft.com/office/drawing/2014/main" id="{3D03D875-EDB1-42A3-A49B-26FD908D0531}"/>
              </a:ext>
            </a:extLst>
          </p:cNvPr>
          <p:cNvSpPr>
            <a:spLocks noGrp="1"/>
          </p:cNvSpPr>
          <p:nvPr>
            <p:ph idx="1"/>
          </p:nvPr>
        </p:nvSpPr>
        <p:spPr>
          <a:xfrm>
            <a:off x="721242" y="2328529"/>
            <a:ext cx="10515600" cy="4401879"/>
          </a:xfrm>
        </p:spPr>
        <p:txBody>
          <a:bodyPr>
            <a:normAutofit/>
          </a:bodyPr>
          <a:lstStyle/>
          <a:p>
            <a:endParaRPr lang="en-US" sz="2000" dirty="0">
              <a:latin typeface="Bell MT" panose="02020503060305020303" pitchFamily="18" charset="0"/>
            </a:endParaRPr>
          </a:p>
          <a:p>
            <a:r>
              <a:rPr lang="en-US" sz="1800" dirty="0">
                <a:solidFill>
                  <a:schemeClr val="accent1">
                    <a:lumMod val="75000"/>
                  </a:schemeClr>
                </a:solidFill>
                <a:latin typeface="Arial" panose="020B0604020202020204" pitchFamily="34" charset="0"/>
                <a:cs typeface="Arial" panose="020B0604020202020204" pitchFamily="34" charset="0"/>
              </a:rPr>
              <a:t>Socialization, leisure and recreational opportunities are recognized as essential for the health and well-being of all individuals. Alta California Regional Center (ACRC) promotes involvement in age appropriate activities. Participation in community activities and with organizations such as sports and hobby groups, clubs and other community service organizations is encouraged. </a:t>
            </a:r>
          </a:p>
          <a:p>
            <a:pPr marL="0" indent="0">
              <a:buNone/>
            </a:pPr>
            <a:endParaRPr lang="en-US" sz="1800" dirty="0">
              <a:solidFill>
                <a:schemeClr val="accent1">
                  <a:lumMod val="75000"/>
                </a:schemeClr>
              </a:solidFill>
              <a:latin typeface="Arial" panose="020B0604020202020204" pitchFamily="34" charset="0"/>
              <a:cs typeface="Arial" panose="020B0604020202020204" pitchFamily="34" charset="0"/>
            </a:endParaRPr>
          </a:p>
          <a:p>
            <a:r>
              <a:rPr lang="en-US" sz="1800" dirty="0">
                <a:solidFill>
                  <a:schemeClr val="accent1">
                    <a:lumMod val="75000"/>
                  </a:schemeClr>
                </a:solidFill>
                <a:latin typeface="Arial" panose="020B0604020202020204" pitchFamily="34" charset="0"/>
                <a:cs typeface="Arial" panose="020B0604020202020204" pitchFamily="34" charset="0"/>
              </a:rPr>
              <a:t>ACRC sees the value in children and adults participating in social and recreational activities.  We are committed to promoting positive mental health, growth and development, relationship building and encourage these opportunities for inclusion.</a:t>
            </a:r>
            <a:endParaRPr lang="en-US" sz="1800" dirty="0">
              <a:solidFill>
                <a:schemeClr val="accent1">
                  <a:lumMod val="75000"/>
                </a:schemeClr>
              </a:solidFill>
              <a:highlight>
                <a:srgbClr val="FFFF00"/>
              </a:highlight>
              <a:latin typeface="Arial" panose="020B0604020202020204" pitchFamily="34" charset="0"/>
              <a:cs typeface="Arial" panose="020B0604020202020204" pitchFamily="34" charset="0"/>
            </a:endParaRPr>
          </a:p>
        </p:txBody>
      </p:sp>
      <p:pic>
        <p:nvPicPr>
          <p:cNvPr id="3074" name="Picture 2" descr="Image result for activities Clip Art">
            <a:extLst>
              <a:ext uri="{FF2B5EF4-FFF2-40B4-BE49-F238E27FC236}">
                <a16:creationId xmlns:a16="http://schemas.microsoft.com/office/drawing/2014/main" id="{9656D6FA-34AA-47CC-9190-C0821BA54C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8474" y="1350334"/>
            <a:ext cx="3551275" cy="1446029"/>
          </a:xfrm>
          <a:prstGeom prst="rect">
            <a:avLst/>
          </a:prstGeom>
          <a:noFill/>
          <a:extLst>
            <a:ext uri="{909E8E84-426E-40DD-AFC4-6F175D3DCCD1}">
              <a14:hiddenFill xmlns:a14="http://schemas.microsoft.com/office/drawing/2010/main">
                <a:solidFill>
                  <a:srgbClr val="FFFFFF"/>
                </a:solidFill>
              </a14:hiddenFill>
            </a:ext>
          </a:extLst>
        </p:spPr>
      </p:pic>
      <p:pic>
        <p:nvPicPr>
          <p:cNvPr id="11" name="Audio 10">
            <a:hlinkClick r:id="" action="ppaction://media"/>
            <a:extLst>
              <a:ext uri="{FF2B5EF4-FFF2-40B4-BE49-F238E27FC236}">
                <a16:creationId xmlns:a16="http://schemas.microsoft.com/office/drawing/2014/main" id="{5BA0D6BC-FBDE-44D3-9633-27E41D2E76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04271608"/>
      </p:ext>
    </p:extLst>
  </p:cSld>
  <p:clrMapOvr>
    <a:masterClrMapping/>
  </p:clrMapOvr>
  <mc:AlternateContent xmlns:mc="http://schemas.openxmlformats.org/markup-compatibility/2006" xmlns:p14="http://schemas.microsoft.com/office/powerpoint/2010/main">
    <mc:Choice Requires="p14">
      <p:transition spd="slow" p14:dur="2000" advTm="46556"/>
    </mc:Choice>
    <mc:Fallback xmlns="">
      <p:transition spd="slow" advTm="46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42C42-3718-4EFC-AB6D-58F9956BD144}"/>
              </a:ext>
            </a:extLst>
          </p:cNvPr>
          <p:cNvSpPr>
            <a:spLocks noGrp="1"/>
          </p:cNvSpPr>
          <p:nvPr>
            <p:ph type="title"/>
          </p:nvPr>
        </p:nvSpPr>
        <p:spPr>
          <a:xfrm>
            <a:off x="838200" y="1"/>
            <a:ext cx="10515600" cy="1350334"/>
          </a:xfrm>
        </p:spPr>
        <p:txBody>
          <a:bodyPr>
            <a:normAutofit/>
          </a:bodyPr>
          <a:lstStyle/>
          <a:p>
            <a:pPr algn="ctr"/>
            <a:r>
              <a:rPr lang="en-US" u="sng" dirty="0">
                <a:solidFill>
                  <a:srgbClr val="0070C0"/>
                </a:solidFill>
                <a:latin typeface="Arial" panose="020B0604020202020204" pitchFamily="34" charset="0"/>
                <a:cs typeface="Arial" panose="020B0604020202020204" pitchFamily="34" charset="0"/>
              </a:rPr>
              <a:t>Service Definitions and Settings</a:t>
            </a:r>
          </a:p>
        </p:txBody>
      </p:sp>
      <p:sp>
        <p:nvSpPr>
          <p:cNvPr id="3" name="Content Placeholder 2">
            <a:extLst>
              <a:ext uri="{FF2B5EF4-FFF2-40B4-BE49-F238E27FC236}">
                <a16:creationId xmlns:a16="http://schemas.microsoft.com/office/drawing/2014/main" id="{8D2F5920-86E5-48EB-A860-0DC796E39E6C}"/>
              </a:ext>
            </a:extLst>
          </p:cNvPr>
          <p:cNvSpPr>
            <a:spLocks noGrp="1"/>
          </p:cNvSpPr>
          <p:nvPr>
            <p:ph idx="1"/>
          </p:nvPr>
        </p:nvSpPr>
        <p:spPr>
          <a:xfrm>
            <a:off x="838200" y="1154243"/>
            <a:ext cx="10515600" cy="5455272"/>
          </a:xfrm>
        </p:spPr>
        <p:txBody>
          <a:bodyPr>
            <a:normAutofit/>
          </a:bodyPr>
          <a:lstStyle/>
          <a:p>
            <a:endParaRPr lang="en-US" sz="1800" b="1" dirty="0">
              <a:solidFill>
                <a:schemeClr val="accent1">
                  <a:lumMod val="75000"/>
                </a:schemeClr>
              </a:solidFill>
              <a:latin typeface="Arial" panose="020B0604020202020204" pitchFamily="34" charset="0"/>
              <a:cs typeface="Arial" panose="020B0604020202020204" pitchFamily="34" charset="0"/>
            </a:endParaRPr>
          </a:p>
          <a:p>
            <a:r>
              <a:rPr lang="en-US" sz="1800" b="1" dirty="0">
                <a:solidFill>
                  <a:schemeClr val="accent1">
                    <a:lumMod val="75000"/>
                  </a:schemeClr>
                </a:solidFill>
                <a:latin typeface="Arial" panose="020B0604020202020204" pitchFamily="34" charset="0"/>
                <a:cs typeface="Arial" panose="020B0604020202020204" pitchFamily="34" charset="0"/>
              </a:rPr>
              <a:t>Social Recreation Activities:</a:t>
            </a:r>
            <a:r>
              <a:rPr lang="en-US" sz="1800" dirty="0">
                <a:solidFill>
                  <a:schemeClr val="accent1">
                    <a:lumMod val="75000"/>
                  </a:schemeClr>
                </a:solidFill>
                <a:latin typeface="Arial" panose="020B0604020202020204" pitchFamily="34" charset="0"/>
                <a:cs typeface="Arial" panose="020B0604020202020204" pitchFamily="34" charset="0"/>
              </a:rPr>
              <a:t>  Leisure activities shared with other individuals for the purpose of promoting personal enjoyment, healthy lifestyles, social interaction, self-esteem, and community integration. Examples of social recreational activities may include participation with others at: Parks and Recreation, YMCA, Boys and Girls Clubs of America, Special Olympics, etc. </a:t>
            </a:r>
          </a:p>
          <a:p>
            <a:pPr marL="0" indent="0">
              <a:buNone/>
            </a:pPr>
            <a:endParaRPr lang="en-US" sz="1800" dirty="0">
              <a:solidFill>
                <a:schemeClr val="accent1">
                  <a:lumMod val="75000"/>
                </a:schemeClr>
              </a:solidFill>
              <a:latin typeface="Arial" panose="020B0604020202020204" pitchFamily="34" charset="0"/>
              <a:cs typeface="Arial" panose="020B0604020202020204" pitchFamily="34" charset="0"/>
            </a:endParaRPr>
          </a:p>
          <a:p>
            <a:r>
              <a:rPr lang="en-US" sz="1800" b="1" dirty="0">
                <a:solidFill>
                  <a:schemeClr val="accent1">
                    <a:lumMod val="75000"/>
                  </a:schemeClr>
                </a:solidFill>
                <a:latin typeface="Arial" panose="020B0604020202020204" pitchFamily="34" charset="0"/>
                <a:cs typeface="Arial" panose="020B0604020202020204" pitchFamily="34" charset="0"/>
              </a:rPr>
              <a:t>Service Settings:</a:t>
            </a:r>
          </a:p>
          <a:p>
            <a:pPr lvl="1"/>
            <a:r>
              <a:rPr lang="en-US" sz="1800" b="1" dirty="0">
                <a:solidFill>
                  <a:schemeClr val="accent1">
                    <a:lumMod val="75000"/>
                  </a:schemeClr>
                </a:solidFill>
                <a:latin typeface="Arial" panose="020B0604020202020204" pitchFamily="34" charset="0"/>
                <a:cs typeface="Arial" panose="020B0604020202020204" pitchFamily="34" charset="0"/>
              </a:rPr>
              <a:t>Full Inclusion: </a:t>
            </a:r>
            <a:r>
              <a:rPr lang="en-US" sz="1800" dirty="0">
                <a:solidFill>
                  <a:schemeClr val="accent1">
                    <a:lumMod val="75000"/>
                  </a:schemeClr>
                </a:solidFill>
                <a:latin typeface="Arial" panose="020B0604020202020204" pitchFamily="34" charset="0"/>
                <a:cs typeface="Arial" panose="020B0604020202020204" pitchFamily="34" charset="0"/>
              </a:rPr>
              <a:t>The setting is integrated in and supports full access for individuals receiving in the greater community: engage in community life, receive services in the community.</a:t>
            </a:r>
          </a:p>
          <a:p>
            <a:pPr lvl="1"/>
            <a:r>
              <a:rPr lang="en-US" sz="1800" b="1" dirty="0">
                <a:solidFill>
                  <a:schemeClr val="accent1">
                    <a:lumMod val="75000"/>
                  </a:schemeClr>
                </a:solidFill>
                <a:latin typeface="Arial" panose="020B0604020202020204" pitchFamily="34" charset="0"/>
                <a:cs typeface="Arial" panose="020B0604020202020204" pitchFamily="34" charset="0"/>
              </a:rPr>
              <a:t>Segregated Activity or Non-Medical Therapy</a:t>
            </a:r>
            <a:r>
              <a:rPr lang="en-US" sz="1800" dirty="0">
                <a:solidFill>
                  <a:schemeClr val="accent1">
                    <a:lumMod val="75000"/>
                  </a:schemeClr>
                </a:solidFill>
                <a:latin typeface="Arial" panose="020B0604020202020204" pitchFamily="34" charset="0"/>
                <a:cs typeface="Arial" panose="020B0604020202020204" pitchFamily="34" charset="0"/>
              </a:rPr>
              <a:t>: Services and supports delivered exclusively in a setting with disabled peers.</a:t>
            </a:r>
          </a:p>
          <a:p>
            <a:endParaRPr lang="en-US" sz="2000" u="sng" dirty="0">
              <a:solidFill>
                <a:srgbClr val="0070C0"/>
              </a:solidFill>
              <a:latin typeface="Bell MT" panose="02020503060305020303" pitchFamily="18" charset="0"/>
            </a:endParaRPr>
          </a:p>
          <a:p>
            <a:endParaRPr lang="en-US" sz="2000" dirty="0">
              <a:latin typeface="Bell MT" panose="02020503060305020303" pitchFamily="18" charset="0"/>
            </a:endParaRPr>
          </a:p>
          <a:p>
            <a:endParaRPr lang="en-US" sz="2000" dirty="0">
              <a:latin typeface="Bell MT" panose="02020503060305020303" pitchFamily="18" charset="0"/>
            </a:endParaRPr>
          </a:p>
          <a:p>
            <a:pPr marL="0" indent="0">
              <a:buNone/>
            </a:pPr>
            <a:r>
              <a:rPr lang="en-US" sz="2000" dirty="0">
                <a:latin typeface="Bell MT" panose="02020503060305020303" pitchFamily="18" charset="0"/>
              </a:rPr>
              <a:t>   </a:t>
            </a:r>
          </a:p>
          <a:p>
            <a:endParaRPr lang="en-US" sz="1800" dirty="0">
              <a:latin typeface="Bell MT" panose="02020503060305020303" pitchFamily="18" charset="0"/>
            </a:endParaRPr>
          </a:p>
          <a:p>
            <a:endParaRPr lang="en-US" dirty="0"/>
          </a:p>
        </p:txBody>
      </p:sp>
      <p:pic>
        <p:nvPicPr>
          <p:cNvPr id="5" name="Picture 4">
            <a:extLst>
              <a:ext uri="{FF2B5EF4-FFF2-40B4-BE49-F238E27FC236}">
                <a16:creationId xmlns:a16="http://schemas.microsoft.com/office/drawing/2014/main" id="{F2BD4A04-5D93-4332-A349-CC064DCFE433}"/>
              </a:ext>
            </a:extLst>
          </p:cNvPr>
          <p:cNvPicPr>
            <a:picLocks noChangeAspect="1"/>
          </p:cNvPicPr>
          <p:nvPr/>
        </p:nvPicPr>
        <p:blipFill>
          <a:blip r:embed="rId4"/>
          <a:stretch>
            <a:fillRect/>
          </a:stretch>
        </p:blipFill>
        <p:spPr>
          <a:xfrm>
            <a:off x="3247630" y="4676931"/>
            <a:ext cx="4974767" cy="1803552"/>
          </a:xfrm>
          <a:prstGeom prst="rect">
            <a:avLst/>
          </a:prstGeom>
        </p:spPr>
      </p:pic>
      <p:pic>
        <p:nvPicPr>
          <p:cNvPr id="4" name="Audio 3">
            <a:hlinkClick r:id="" action="ppaction://media"/>
            <a:extLst>
              <a:ext uri="{FF2B5EF4-FFF2-40B4-BE49-F238E27FC236}">
                <a16:creationId xmlns:a16="http://schemas.microsoft.com/office/drawing/2014/main" id="{E45712BE-6D23-4692-89BB-D2F25C1A0B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07317445"/>
      </p:ext>
    </p:extLst>
  </p:cSld>
  <p:clrMapOvr>
    <a:masterClrMapping/>
  </p:clrMapOvr>
  <mc:AlternateContent xmlns:mc="http://schemas.openxmlformats.org/markup-compatibility/2006" xmlns:p14="http://schemas.microsoft.com/office/powerpoint/2010/main">
    <mc:Choice Requires="p14">
      <p:transition spd="slow" p14:dur="2000" advTm="67026"/>
    </mc:Choice>
    <mc:Fallback xmlns="">
      <p:transition spd="slow" advTm="67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FBC847-6125-460B-BBCE-2A99BABAB05F}"/>
              </a:ext>
            </a:extLst>
          </p:cNvPr>
          <p:cNvSpPr>
            <a:spLocks noGrp="1"/>
          </p:cNvSpPr>
          <p:nvPr>
            <p:ph idx="1"/>
          </p:nvPr>
        </p:nvSpPr>
        <p:spPr>
          <a:xfrm>
            <a:off x="838200" y="2358189"/>
            <a:ext cx="10515600" cy="2787970"/>
          </a:xfrm>
        </p:spPr>
        <p:txBody>
          <a:bodyPr>
            <a:noAutofit/>
          </a:bodyPr>
          <a:lstStyle/>
          <a:p>
            <a:pPr marL="0" indent="0">
              <a:buNone/>
            </a:pPr>
            <a:endParaRPr lang="en-US" sz="1800" dirty="0">
              <a:latin typeface="Bell MT" panose="02020503060305020303" pitchFamily="18" charset="0"/>
            </a:endParaRPr>
          </a:p>
          <a:p>
            <a:r>
              <a:rPr lang="en-US" sz="2000" b="1" dirty="0">
                <a:solidFill>
                  <a:schemeClr val="accent1">
                    <a:lumMod val="75000"/>
                  </a:schemeClr>
                </a:solidFill>
                <a:latin typeface="Arial" panose="020B0604020202020204" pitchFamily="34" charset="0"/>
                <a:cs typeface="Arial" panose="020B0604020202020204" pitchFamily="34" charset="0"/>
              </a:rPr>
              <a:t>Day Camp </a:t>
            </a:r>
            <a:r>
              <a:rPr lang="en-US" sz="2000" dirty="0">
                <a:solidFill>
                  <a:schemeClr val="accent1">
                    <a:lumMod val="75000"/>
                  </a:schemeClr>
                </a:solidFill>
                <a:latin typeface="Arial" panose="020B0604020202020204" pitchFamily="34" charset="0"/>
                <a:cs typeface="Arial" panose="020B0604020202020204" pitchFamily="34" charset="0"/>
              </a:rPr>
              <a:t>services provide a creative, interactive experience for a limited period of hours per day and days per year. These services contribute to the individual’s mental, physical, and social growth by facilitating access to preferred activities. </a:t>
            </a:r>
          </a:p>
          <a:p>
            <a:r>
              <a:rPr lang="en-US" sz="2000" b="1" dirty="0">
                <a:solidFill>
                  <a:schemeClr val="accent1">
                    <a:lumMod val="75000"/>
                  </a:schemeClr>
                </a:solidFill>
                <a:latin typeface="Arial" panose="020B0604020202020204" pitchFamily="34" charset="0"/>
                <a:cs typeface="Arial" panose="020B0604020202020204" pitchFamily="34" charset="0"/>
              </a:rPr>
              <a:t>Overnight camp </a:t>
            </a:r>
            <a:r>
              <a:rPr lang="en-US" sz="2000" dirty="0">
                <a:solidFill>
                  <a:schemeClr val="accent1">
                    <a:lumMod val="75000"/>
                  </a:schemeClr>
                </a:solidFill>
                <a:latin typeface="Arial" panose="020B0604020202020204" pitchFamily="34" charset="0"/>
                <a:cs typeface="Arial" panose="020B0604020202020204" pitchFamily="34" charset="0"/>
              </a:rPr>
              <a:t>provides a creative experience on a 24-hour per day basis for a limited period of time and contribute to the individual’s mental, physical, and social growth. Camping services and associated travel expenses must demonstrate a cost-effective measure to meet the needs of the individual.   </a:t>
            </a:r>
          </a:p>
        </p:txBody>
      </p:sp>
      <p:pic>
        <p:nvPicPr>
          <p:cNvPr id="5" name="Picture 6" descr="See the source image">
            <a:extLst>
              <a:ext uri="{FF2B5EF4-FFF2-40B4-BE49-F238E27FC236}">
                <a16:creationId xmlns:a16="http://schemas.microsoft.com/office/drawing/2014/main" id="{377AB14E-163E-4855-974E-89FAE0EF44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117" y="658379"/>
            <a:ext cx="9824574" cy="1759968"/>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B7FA27E2-2896-4B71-97DF-07DB1A826C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71648396"/>
      </p:ext>
    </p:extLst>
  </p:cSld>
  <p:clrMapOvr>
    <a:masterClrMapping/>
  </p:clrMapOvr>
  <mc:AlternateContent xmlns:mc="http://schemas.openxmlformats.org/markup-compatibility/2006" xmlns:p14="http://schemas.microsoft.com/office/powerpoint/2010/main">
    <mc:Choice Requires="p14">
      <p:transition spd="slow" p14:dur="2000" advTm="49601"/>
    </mc:Choice>
    <mc:Fallback xmlns="">
      <p:transition spd="slow" advTm="49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B17B0-680C-4DFB-98ED-74B9CD894257}"/>
              </a:ext>
            </a:extLst>
          </p:cNvPr>
          <p:cNvSpPr>
            <a:spLocks noGrp="1"/>
          </p:cNvSpPr>
          <p:nvPr>
            <p:ph type="title"/>
          </p:nvPr>
        </p:nvSpPr>
        <p:spPr>
          <a:xfrm>
            <a:off x="838200" y="365126"/>
            <a:ext cx="10515600" cy="1042570"/>
          </a:xfrm>
        </p:spPr>
        <p:txBody>
          <a:bodyPr/>
          <a:lstStyle/>
          <a:p>
            <a:pPr algn="ctr"/>
            <a:r>
              <a:rPr lang="en-US" b="1" u="sng" dirty="0">
                <a:solidFill>
                  <a:schemeClr val="accent1">
                    <a:lumMod val="75000"/>
                  </a:schemeClr>
                </a:solidFill>
                <a:latin typeface="Arial" panose="020B0604020202020204" pitchFamily="34" charset="0"/>
                <a:cs typeface="Arial" panose="020B0604020202020204" pitchFamily="34" charset="0"/>
              </a:rPr>
              <a:t>CAMP and Residential Providers</a:t>
            </a:r>
          </a:p>
        </p:txBody>
      </p:sp>
      <p:sp>
        <p:nvSpPr>
          <p:cNvPr id="3" name="Content Placeholder 2">
            <a:extLst>
              <a:ext uri="{FF2B5EF4-FFF2-40B4-BE49-F238E27FC236}">
                <a16:creationId xmlns:a16="http://schemas.microsoft.com/office/drawing/2014/main" id="{E6545E5B-A108-4974-B202-D2CB86556526}"/>
              </a:ext>
            </a:extLst>
          </p:cNvPr>
          <p:cNvSpPr>
            <a:spLocks noGrp="1"/>
          </p:cNvSpPr>
          <p:nvPr>
            <p:ph idx="1"/>
          </p:nvPr>
        </p:nvSpPr>
        <p:spPr>
          <a:xfrm>
            <a:off x="838200" y="1825624"/>
            <a:ext cx="10515600" cy="4755649"/>
          </a:xfrm>
        </p:spPr>
        <p:txBody>
          <a:bodyPr/>
          <a:lstStyle/>
          <a:p>
            <a:pPr marL="0" indent="0" algn="ctr">
              <a:buNone/>
            </a:pPr>
            <a:r>
              <a:rPr lang="en-US" sz="2200" b="1" dirty="0">
                <a:solidFill>
                  <a:schemeClr val="accent1">
                    <a:lumMod val="75000"/>
                  </a:schemeClr>
                </a:solidFill>
                <a:latin typeface="Arial" panose="020B0604020202020204" pitchFamily="34" charset="0"/>
                <a:cs typeface="Arial" panose="020B0604020202020204" pitchFamily="34" charset="0"/>
              </a:rPr>
              <a:t>Here are 3 potential paths for a client in a Community Care Facility (CCF) to attend day or overnight camp:</a:t>
            </a:r>
          </a:p>
          <a:p>
            <a:pPr marL="457200" lvl="0" indent="-457200">
              <a:buAutoNum type="arabicPeriod"/>
            </a:pPr>
            <a:r>
              <a:rPr lang="en-US" sz="2000" dirty="0">
                <a:solidFill>
                  <a:schemeClr val="accent1">
                    <a:lumMod val="75000"/>
                  </a:schemeClr>
                </a:solidFill>
                <a:latin typeface="Arial" panose="020B0604020202020204" pitchFamily="34" charset="0"/>
                <a:cs typeface="Arial" panose="020B0604020202020204" pitchFamily="34" charset="0"/>
              </a:rPr>
              <a:t>Client attends day or over-night camp funded by the CCF. ACRC will consider funding cost that exceeds the client’s cost for the placement. </a:t>
            </a:r>
          </a:p>
          <a:p>
            <a:pPr marL="457200" lvl="0" indent="-457200">
              <a:buAutoNum type="arabicPeriod"/>
            </a:pPr>
            <a:r>
              <a:rPr lang="en-US" sz="2000" dirty="0">
                <a:solidFill>
                  <a:schemeClr val="accent1">
                    <a:lumMod val="75000"/>
                  </a:schemeClr>
                </a:solidFill>
                <a:latin typeface="Arial" panose="020B0604020202020204" pitchFamily="34" charset="0"/>
                <a:cs typeface="Arial" panose="020B0604020202020204" pitchFamily="34" charset="0"/>
              </a:rPr>
              <a:t>ACRC funds the day or overnight camp; the CCF does not bill for residential services during this time. </a:t>
            </a:r>
          </a:p>
          <a:p>
            <a:pPr marL="457200" lvl="0" indent="-457200">
              <a:buAutoNum type="arabicPeriod"/>
            </a:pPr>
            <a:r>
              <a:rPr lang="en-US" sz="2000" dirty="0">
                <a:solidFill>
                  <a:schemeClr val="accent1">
                    <a:lumMod val="75000"/>
                  </a:schemeClr>
                </a:solidFill>
                <a:latin typeface="Arial" panose="020B0604020202020204" pitchFamily="34" charset="0"/>
                <a:cs typeface="Arial" panose="020B0604020202020204" pitchFamily="34" charset="0"/>
              </a:rPr>
              <a:t>Client and CCF work together mutually to create a camp experience. </a:t>
            </a:r>
          </a:p>
          <a:p>
            <a:pPr marL="0" lvl="0" indent="0">
              <a:buNone/>
            </a:pPr>
            <a:r>
              <a:rPr lang="en-US" sz="2000" dirty="0">
                <a:solidFill>
                  <a:schemeClr val="accent1">
                    <a:lumMod val="75000"/>
                  </a:schemeClr>
                </a:solidFill>
                <a:latin typeface="Arial" panose="020B0604020202020204" pitchFamily="34" charset="0"/>
                <a:cs typeface="Arial" panose="020B0604020202020204" pitchFamily="34" charset="0"/>
              </a:rPr>
              <a:t>	Example: weekend camping trip, fishing trip, day trips, excursions, etc.</a:t>
            </a:r>
          </a:p>
          <a:p>
            <a:pPr marL="0" lvl="0" indent="0">
              <a:buNone/>
            </a:pPr>
            <a:endParaRPr lang="en-US" sz="2000" dirty="0">
              <a:solidFill>
                <a:schemeClr val="accent1">
                  <a:lumMod val="75000"/>
                </a:schemeClr>
              </a:solidFill>
              <a:latin typeface="Arial" panose="020B0604020202020204" pitchFamily="34" charset="0"/>
              <a:cs typeface="Arial" panose="020B0604020202020204" pitchFamily="34" charset="0"/>
            </a:endParaRPr>
          </a:p>
          <a:p>
            <a:pPr marL="0" lvl="0" indent="0">
              <a:buNone/>
            </a:pPr>
            <a:endParaRPr lang="en-US" sz="2000" dirty="0">
              <a:solidFill>
                <a:schemeClr val="accent1">
                  <a:lumMod val="75000"/>
                </a:schemeClr>
              </a:solidFill>
              <a:latin typeface="Arial" panose="020B0604020202020204" pitchFamily="34" charset="0"/>
              <a:cs typeface="Arial" panose="020B0604020202020204" pitchFamily="34" charset="0"/>
            </a:endParaRPr>
          </a:p>
          <a:p>
            <a:pPr marL="0" lvl="0" indent="0">
              <a:buNone/>
            </a:pPr>
            <a:endParaRPr lang="en-US" dirty="0">
              <a:solidFill>
                <a:schemeClr val="accent1">
                  <a:lumMod val="75000"/>
                </a:schemeClr>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66C75FE4-00D4-409E-A968-9BEE57BF7A50}"/>
              </a:ext>
            </a:extLst>
          </p:cNvPr>
          <p:cNvPicPr>
            <a:picLocks noChangeAspect="1"/>
          </p:cNvPicPr>
          <p:nvPr/>
        </p:nvPicPr>
        <p:blipFill>
          <a:blip r:embed="rId5"/>
          <a:stretch>
            <a:fillRect/>
          </a:stretch>
        </p:blipFill>
        <p:spPr>
          <a:xfrm>
            <a:off x="1406691" y="4925929"/>
            <a:ext cx="2672013" cy="1787692"/>
          </a:xfrm>
          <a:prstGeom prst="rect">
            <a:avLst/>
          </a:prstGeom>
        </p:spPr>
      </p:pic>
      <p:pic>
        <p:nvPicPr>
          <p:cNvPr id="5" name="Picture 4">
            <a:extLst>
              <a:ext uri="{FF2B5EF4-FFF2-40B4-BE49-F238E27FC236}">
                <a16:creationId xmlns:a16="http://schemas.microsoft.com/office/drawing/2014/main" id="{9F339564-074F-42E2-9265-DA4F8B8EC28E}"/>
              </a:ext>
            </a:extLst>
          </p:cNvPr>
          <p:cNvPicPr>
            <a:picLocks noChangeAspect="1"/>
          </p:cNvPicPr>
          <p:nvPr/>
        </p:nvPicPr>
        <p:blipFill>
          <a:blip r:embed="rId6"/>
          <a:stretch>
            <a:fillRect/>
          </a:stretch>
        </p:blipFill>
        <p:spPr>
          <a:xfrm>
            <a:off x="9781673" y="4331368"/>
            <a:ext cx="2141621" cy="2257425"/>
          </a:xfrm>
          <a:prstGeom prst="rect">
            <a:avLst/>
          </a:prstGeom>
        </p:spPr>
      </p:pic>
      <p:pic>
        <p:nvPicPr>
          <p:cNvPr id="6" name="Picture 5">
            <a:extLst>
              <a:ext uri="{FF2B5EF4-FFF2-40B4-BE49-F238E27FC236}">
                <a16:creationId xmlns:a16="http://schemas.microsoft.com/office/drawing/2014/main" id="{1CC09EC1-7B8A-4F71-A1DD-3BFB6AF53B3C}"/>
              </a:ext>
            </a:extLst>
          </p:cNvPr>
          <p:cNvPicPr>
            <a:picLocks noChangeAspect="1"/>
          </p:cNvPicPr>
          <p:nvPr/>
        </p:nvPicPr>
        <p:blipFill>
          <a:blip r:embed="rId7"/>
          <a:stretch>
            <a:fillRect/>
          </a:stretch>
        </p:blipFill>
        <p:spPr>
          <a:xfrm>
            <a:off x="4969042" y="4997116"/>
            <a:ext cx="3272590" cy="1676400"/>
          </a:xfrm>
          <a:prstGeom prst="rect">
            <a:avLst/>
          </a:prstGeom>
        </p:spPr>
      </p:pic>
      <p:pic>
        <p:nvPicPr>
          <p:cNvPr id="8" name="Audio 7">
            <a:hlinkClick r:id="" action="ppaction://media"/>
            <a:extLst>
              <a:ext uri="{FF2B5EF4-FFF2-40B4-BE49-F238E27FC236}">
                <a16:creationId xmlns:a16="http://schemas.microsoft.com/office/drawing/2014/main" id="{FA8973FB-2486-4715-B80E-59E83E79776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45808022"/>
      </p:ext>
    </p:extLst>
  </p:cSld>
  <p:clrMapOvr>
    <a:masterClrMapping/>
  </p:clrMapOvr>
  <mc:AlternateContent xmlns:mc="http://schemas.openxmlformats.org/markup-compatibility/2006" xmlns:p14="http://schemas.microsoft.com/office/powerpoint/2010/main">
    <mc:Choice Requires="p14">
      <p:transition spd="slow" p14:dur="2000" advTm="57580"/>
    </mc:Choice>
    <mc:Fallback xmlns="">
      <p:transition spd="slow" advTm="57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AA88B-4587-4917-8D43-088C15D197B2}"/>
              </a:ext>
            </a:extLst>
          </p:cNvPr>
          <p:cNvSpPr>
            <a:spLocks noGrp="1"/>
          </p:cNvSpPr>
          <p:nvPr>
            <p:ph type="title"/>
          </p:nvPr>
        </p:nvSpPr>
        <p:spPr/>
        <p:txBody>
          <a:bodyPr/>
          <a:lstStyle/>
          <a:p>
            <a:pPr algn="ctr"/>
            <a:r>
              <a:rPr lang="en-US" b="1" dirty="0">
                <a:solidFill>
                  <a:schemeClr val="accent1">
                    <a:lumMod val="75000"/>
                  </a:schemeClr>
                </a:solidFill>
                <a:latin typeface="Arial" panose="020B0604020202020204" pitchFamily="34" charset="0"/>
                <a:cs typeface="Arial" panose="020B0604020202020204" pitchFamily="34" charset="0"/>
              </a:rPr>
              <a:t>Social Recreational Activities and Residential Providers</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D8F42843-BF84-4C6C-8C15-F3C973DEE83A}"/>
              </a:ext>
            </a:extLst>
          </p:cNvPr>
          <p:cNvSpPr>
            <a:spLocks noGrp="1"/>
          </p:cNvSpPr>
          <p:nvPr>
            <p:ph idx="1"/>
          </p:nvPr>
        </p:nvSpPr>
        <p:spPr>
          <a:xfrm>
            <a:off x="838200" y="1825625"/>
            <a:ext cx="10515600" cy="4351338"/>
          </a:xfrm>
        </p:spPr>
        <p:txBody>
          <a:bodyPr>
            <a:normAutofit fontScale="92500"/>
          </a:bodyPr>
          <a:lstStyle/>
          <a:p>
            <a:r>
              <a:rPr lang="en-US" dirty="0">
                <a:solidFill>
                  <a:srgbClr val="002060"/>
                </a:solidFill>
                <a:latin typeface="Arial" panose="020B0604020202020204" pitchFamily="34" charset="0"/>
                <a:cs typeface="Arial" panose="020B0604020202020204" pitchFamily="34" charset="0"/>
              </a:rPr>
              <a:t>Residential providers are responsible to provide social recreational activities.</a:t>
            </a:r>
          </a:p>
          <a:p>
            <a:pPr lvl="0"/>
            <a:r>
              <a:rPr lang="en-US" dirty="0">
                <a:solidFill>
                  <a:srgbClr val="002060"/>
                </a:solidFill>
                <a:latin typeface="Arial" panose="020B0604020202020204" pitchFamily="34" charset="0"/>
                <a:cs typeface="Arial" panose="020B0604020202020204" pitchFamily="34" charset="0"/>
              </a:rPr>
              <a:t>Per </a:t>
            </a:r>
            <a:r>
              <a:rPr lang="en-US" dirty="0">
                <a:solidFill>
                  <a:srgbClr val="00206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Title 22 California Code of Regulations </a:t>
            </a:r>
            <a:r>
              <a:rPr lang="en-US" dirty="0">
                <a:solidFill>
                  <a:srgbClr val="002060"/>
                </a:solidFill>
                <a:latin typeface="Arial" panose="020B0604020202020204" pitchFamily="34" charset="0"/>
                <a:cs typeface="Arial" panose="020B0604020202020204" pitchFamily="34" charset="0"/>
              </a:rPr>
              <a:t>sections: 85079 (Adult) 83079 (Small family Home) 87219 (RCFE) CCL </a:t>
            </a:r>
            <a:r>
              <a:rPr lang="en-US" b="1" dirty="0">
                <a:solidFill>
                  <a:srgbClr val="002060"/>
                </a:solidFill>
                <a:latin typeface="Arial" panose="020B0604020202020204" pitchFamily="34" charset="0"/>
                <a:cs typeface="Arial" panose="020B0604020202020204" pitchFamily="34" charset="0"/>
              </a:rPr>
              <a:t>Licensee’s shall ensure planned recreational activities are provided for clients.  </a:t>
            </a:r>
            <a:r>
              <a:rPr lang="en-US" dirty="0">
                <a:solidFill>
                  <a:srgbClr val="002060"/>
                </a:solidFill>
                <a:latin typeface="Arial" panose="020B0604020202020204" pitchFamily="34" charset="0"/>
                <a:cs typeface="Arial" panose="020B0604020202020204" pitchFamily="34" charset="0"/>
              </a:rPr>
              <a:t>SC’s will facilitate discussion about Social rec services at the planning team level to ensure clients interest and need is met</a:t>
            </a:r>
          </a:p>
          <a:p>
            <a:r>
              <a:rPr lang="en-US" dirty="0">
                <a:solidFill>
                  <a:srgbClr val="002060"/>
                </a:solidFill>
                <a:latin typeface="Arial" panose="020B0604020202020204" pitchFamily="34" charset="0"/>
                <a:cs typeface="Arial" panose="020B0604020202020204" pitchFamily="34" charset="0"/>
              </a:rPr>
              <a:t>ACRC will consider requests from the client or CCF for Non-Medical Therapy. These may include opportunities in the community such as: specialized recreation, art, dance and music, etc.</a:t>
            </a:r>
          </a:p>
          <a:p>
            <a:endParaRPr lang="en-US" dirty="0"/>
          </a:p>
        </p:txBody>
      </p:sp>
      <p:pic>
        <p:nvPicPr>
          <p:cNvPr id="14" name="Audio 13">
            <a:hlinkClick r:id="" action="ppaction://media"/>
            <a:extLst>
              <a:ext uri="{FF2B5EF4-FFF2-40B4-BE49-F238E27FC236}">
                <a16:creationId xmlns:a16="http://schemas.microsoft.com/office/drawing/2014/main" id="{B432B679-8C8F-4D8D-9F13-7B6FC9A938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1387735"/>
      </p:ext>
    </p:extLst>
  </p:cSld>
  <p:clrMapOvr>
    <a:masterClrMapping/>
  </p:clrMapOvr>
  <mc:AlternateContent xmlns:mc="http://schemas.openxmlformats.org/markup-compatibility/2006" xmlns:p14="http://schemas.microsoft.com/office/powerpoint/2010/main">
    <mc:Choice Requires="p14">
      <p:transition spd="slow" p14:dur="2000" advTm="32696"/>
    </mc:Choice>
    <mc:Fallback xmlns="">
      <p:transition spd="slow" advTm="32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3A88C-BE60-4C47-B035-ACCCDBC4A51D}"/>
              </a:ext>
            </a:extLst>
          </p:cNvPr>
          <p:cNvSpPr>
            <a:spLocks noGrp="1"/>
          </p:cNvSpPr>
          <p:nvPr>
            <p:ph type="title"/>
          </p:nvPr>
        </p:nvSpPr>
        <p:spPr>
          <a:xfrm>
            <a:off x="838200" y="365126"/>
            <a:ext cx="10515600" cy="751294"/>
          </a:xfrm>
        </p:spPr>
        <p:txBody>
          <a:bodyPr/>
          <a:lstStyle/>
          <a:p>
            <a:pPr algn="ctr"/>
            <a:r>
              <a:rPr lang="en-US" dirty="0">
                <a:solidFill>
                  <a:schemeClr val="accent1">
                    <a:lumMod val="75000"/>
                  </a:schemeClr>
                </a:solidFill>
                <a:latin typeface="Arial" panose="020B0604020202020204" pitchFamily="34" charset="0"/>
                <a:cs typeface="Arial" panose="020B0604020202020204" pitchFamily="34" charset="0"/>
              </a:rPr>
              <a:t>More opportunities…</a:t>
            </a:r>
          </a:p>
        </p:txBody>
      </p:sp>
      <p:sp>
        <p:nvSpPr>
          <p:cNvPr id="3" name="Content Placeholder 2">
            <a:extLst>
              <a:ext uri="{FF2B5EF4-FFF2-40B4-BE49-F238E27FC236}">
                <a16:creationId xmlns:a16="http://schemas.microsoft.com/office/drawing/2014/main" id="{66FBC847-6125-460B-BBCE-2A99BABAB05F}"/>
              </a:ext>
            </a:extLst>
          </p:cNvPr>
          <p:cNvSpPr>
            <a:spLocks noGrp="1"/>
          </p:cNvSpPr>
          <p:nvPr>
            <p:ph idx="1"/>
          </p:nvPr>
        </p:nvSpPr>
        <p:spPr>
          <a:xfrm>
            <a:off x="838200" y="1116421"/>
            <a:ext cx="10515600" cy="3760379"/>
          </a:xfrm>
        </p:spPr>
        <p:txBody>
          <a:bodyPr>
            <a:noAutofit/>
          </a:bodyPr>
          <a:lstStyle/>
          <a:p>
            <a:r>
              <a:rPr lang="en-US" sz="1800" b="1" dirty="0">
                <a:solidFill>
                  <a:schemeClr val="accent1">
                    <a:lumMod val="75000"/>
                  </a:schemeClr>
                </a:solidFill>
                <a:latin typeface="Arial" panose="020B0604020202020204" pitchFamily="34" charset="0"/>
                <a:cs typeface="Arial" panose="020B0604020202020204" pitchFamily="34" charset="0"/>
              </a:rPr>
              <a:t>Socialization Training</a:t>
            </a:r>
            <a:r>
              <a:rPr lang="en-US" sz="1800" dirty="0">
                <a:solidFill>
                  <a:schemeClr val="accent1">
                    <a:lumMod val="75000"/>
                  </a:schemeClr>
                </a:solidFill>
                <a:latin typeface="Arial" panose="020B0604020202020204" pitchFamily="34" charset="0"/>
                <a:cs typeface="Arial" panose="020B0604020202020204" pitchFamily="34" charset="0"/>
              </a:rPr>
              <a:t>: Services that address the development in social and behavioral domains with the objective of enhancing age appropriate social functioning, as appropriate to the individual’s potential. These services may be purchased for individuals through the age of 21. Think about social recreational opportunities within the home, board games, activities, barbeques, etc.</a:t>
            </a:r>
          </a:p>
          <a:p>
            <a:r>
              <a:rPr lang="en-US" sz="1800" b="1" dirty="0">
                <a:solidFill>
                  <a:schemeClr val="accent1">
                    <a:lumMod val="75000"/>
                  </a:schemeClr>
                </a:solidFill>
                <a:latin typeface="Arial" panose="020B0604020202020204" pitchFamily="34" charset="0"/>
                <a:cs typeface="Arial" panose="020B0604020202020204" pitchFamily="34" charset="0"/>
              </a:rPr>
              <a:t>Non-Medical Therapies</a:t>
            </a:r>
            <a:r>
              <a:rPr lang="en-US" sz="1800" dirty="0">
                <a:solidFill>
                  <a:schemeClr val="accent1">
                    <a:lumMod val="75000"/>
                  </a:schemeClr>
                </a:solidFill>
                <a:latin typeface="Arial" panose="020B0604020202020204" pitchFamily="34" charset="0"/>
                <a:cs typeface="Arial" panose="020B0604020202020204" pitchFamily="34" charset="0"/>
              </a:rPr>
              <a:t>: Assistance provided by non-medical personnel to benefit a client’s mind and body. Examples of non-medical therapies may include, but are not limited to, specialized recreation programs, or art, music and dance, provided for therapeutic benefit. </a:t>
            </a:r>
          </a:p>
          <a:p>
            <a:endParaRPr lang="en-US" sz="1800" dirty="0">
              <a:latin typeface="Bell MT" panose="02020503060305020303" pitchFamily="18" charset="0"/>
            </a:endParaRPr>
          </a:p>
        </p:txBody>
      </p:sp>
      <p:pic>
        <p:nvPicPr>
          <p:cNvPr id="6" name="Picture 4" descr="See the source image">
            <a:extLst>
              <a:ext uri="{FF2B5EF4-FFF2-40B4-BE49-F238E27FC236}">
                <a16:creationId xmlns:a16="http://schemas.microsoft.com/office/drawing/2014/main" id="{054E7E3D-4AD1-44F7-BE6B-6F01818DF1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8177" y="3477126"/>
            <a:ext cx="6889898" cy="2791325"/>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6F807860-6A96-4D95-B21F-FEE63FF4A8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30892473"/>
      </p:ext>
    </p:extLst>
  </p:cSld>
  <p:clrMapOvr>
    <a:masterClrMapping/>
  </p:clrMapOvr>
  <mc:AlternateContent xmlns:mc="http://schemas.openxmlformats.org/markup-compatibility/2006" xmlns:p14="http://schemas.microsoft.com/office/powerpoint/2010/main">
    <mc:Choice Requires="p14">
      <p:transition spd="slow" p14:dur="2000" advTm="59949"/>
    </mc:Choice>
    <mc:Fallback xmlns="">
      <p:transition spd="slow" advTm="59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7A577-61A9-4BC5-B862-A9381DF84972}"/>
              </a:ext>
            </a:extLst>
          </p:cNvPr>
          <p:cNvSpPr>
            <a:spLocks noGrp="1"/>
          </p:cNvSpPr>
          <p:nvPr>
            <p:ph type="title"/>
          </p:nvPr>
        </p:nvSpPr>
        <p:spPr>
          <a:xfrm>
            <a:off x="838200" y="1409075"/>
            <a:ext cx="10515600" cy="696451"/>
          </a:xfrm>
        </p:spPr>
        <p:txBody>
          <a:bodyPr>
            <a:normAutofit fontScale="90000"/>
          </a:bodyPr>
          <a:lstStyle/>
          <a:p>
            <a:pPr algn="ctr"/>
            <a:br>
              <a:rPr lang="en-US" sz="5400" u="sng" dirty="0">
                <a:solidFill>
                  <a:srgbClr val="0070C0"/>
                </a:solidFill>
                <a:latin typeface="Arial" panose="020B0604020202020204" pitchFamily="34" charset="0"/>
                <a:cs typeface="Arial" panose="020B0604020202020204" pitchFamily="34" charset="0"/>
              </a:rPr>
            </a:br>
            <a:br>
              <a:rPr lang="en-US" sz="5400" u="sng" dirty="0">
                <a:solidFill>
                  <a:srgbClr val="0070C0"/>
                </a:solidFill>
                <a:latin typeface="Arial" panose="020B0604020202020204" pitchFamily="34" charset="0"/>
                <a:cs typeface="Arial" panose="020B0604020202020204" pitchFamily="34" charset="0"/>
              </a:rPr>
            </a:br>
            <a:r>
              <a:rPr lang="en-US" sz="5300" u="sng" dirty="0">
                <a:solidFill>
                  <a:srgbClr val="0070C0"/>
                </a:solidFill>
                <a:latin typeface="Arial" panose="020B0604020202020204" pitchFamily="34" charset="0"/>
                <a:cs typeface="Arial" panose="020B0604020202020204" pitchFamily="34" charset="0"/>
              </a:rPr>
              <a:t>Desired Outcomes</a:t>
            </a:r>
            <a:br>
              <a:rPr lang="en-US" sz="5400" u="sng" dirty="0">
                <a:solidFill>
                  <a:srgbClr val="0070C0"/>
                </a:solidFill>
                <a:latin typeface="Arial" panose="020B0604020202020204" pitchFamily="34" charset="0"/>
                <a:cs typeface="Arial" panose="020B0604020202020204" pitchFamily="34" charset="0"/>
              </a:rPr>
            </a:br>
            <a:br>
              <a:rPr lang="en-US" sz="5400" u="sng" dirty="0">
                <a:solidFill>
                  <a:srgbClr val="0070C0"/>
                </a:solidFill>
                <a:latin typeface="Arial" panose="020B0604020202020204" pitchFamily="34" charset="0"/>
                <a:cs typeface="Arial" panose="020B0604020202020204" pitchFamily="34" charset="0"/>
              </a:rPr>
            </a:br>
            <a:r>
              <a:rPr lang="en-US" sz="2800" dirty="0">
                <a:solidFill>
                  <a:srgbClr val="0070C0"/>
                </a:solidFill>
                <a:latin typeface="Arial" panose="020B0604020202020204" pitchFamily="34" charset="0"/>
                <a:cs typeface="Arial" panose="020B0604020202020204" pitchFamily="34" charset="0"/>
              </a:rPr>
              <a:t>~</a:t>
            </a:r>
            <a:r>
              <a:rPr lang="en-US" sz="2700" dirty="0">
                <a:solidFill>
                  <a:schemeClr val="accent1">
                    <a:lumMod val="75000"/>
                  </a:schemeClr>
                </a:solidFill>
                <a:latin typeface="Arial" panose="020B0604020202020204" pitchFamily="34" charset="0"/>
                <a:cs typeface="Arial" panose="020B0604020202020204" pitchFamily="34" charset="0"/>
              </a:rPr>
              <a:t>Increased utilization and access to social recreational services. </a:t>
            </a:r>
            <a:br>
              <a:rPr lang="en-US" sz="2700" dirty="0">
                <a:solidFill>
                  <a:schemeClr val="accent1">
                    <a:lumMod val="75000"/>
                  </a:schemeClr>
                </a:solidFill>
                <a:latin typeface="Arial" panose="020B0604020202020204" pitchFamily="34" charset="0"/>
                <a:cs typeface="Arial" panose="020B0604020202020204" pitchFamily="34" charset="0"/>
              </a:rPr>
            </a:br>
            <a:br>
              <a:rPr lang="en-US" sz="2700" dirty="0">
                <a:solidFill>
                  <a:schemeClr val="accent1">
                    <a:lumMod val="75000"/>
                  </a:schemeClr>
                </a:solidFill>
                <a:latin typeface="Arial" panose="020B0604020202020204" pitchFamily="34" charset="0"/>
                <a:cs typeface="Arial" panose="020B0604020202020204" pitchFamily="34" charset="0"/>
              </a:rPr>
            </a:br>
            <a:r>
              <a:rPr lang="en-US" sz="2700" dirty="0">
                <a:solidFill>
                  <a:schemeClr val="accent1">
                    <a:lumMod val="75000"/>
                  </a:schemeClr>
                </a:solidFill>
                <a:latin typeface="Arial" panose="020B0604020202020204" pitchFamily="34" charset="0"/>
                <a:cs typeface="Arial" panose="020B0604020202020204" pitchFamily="34" charset="0"/>
              </a:rPr>
              <a:t>~Support and training to people who facilitate and provide services.</a:t>
            </a:r>
            <a:br>
              <a:rPr lang="en-US" sz="2700" dirty="0">
                <a:solidFill>
                  <a:schemeClr val="accent1">
                    <a:lumMod val="75000"/>
                  </a:schemeClr>
                </a:solidFill>
                <a:latin typeface="Arial" panose="020B0604020202020204" pitchFamily="34" charset="0"/>
                <a:cs typeface="Arial" panose="020B0604020202020204" pitchFamily="34" charset="0"/>
              </a:rPr>
            </a:br>
            <a:br>
              <a:rPr lang="en-US" sz="2700" dirty="0">
                <a:solidFill>
                  <a:schemeClr val="accent1">
                    <a:lumMod val="75000"/>
                  </a:schemeClr>
                </a:solidFill>
                <a:latin typeface="Arial" panose="020B0604020202020204" pitchFamily="34" charset="0"/>
                <a:cs typeface="Arial" panose="020B0604020202020204" pitchFamily="34" charset="0"/>
              </a:rPr>
            </a:br>
            <a:r>
              <a:rPr lang="en-US" sz="2700" dirty="0">
                <a:solidFill>
                  <a:schemeClr val="accent1">
                    <a:lumMod val="75000"/>
                  </a:schemeClr>
                </a:solidFill>
                <a:latin typeface="Arial" panose="020B0604020202020204" pitchFamily="34" charset="0"/>
                <a:cs typeface="Arial" panose="020B0604020202020204" pitchFamily="34" charset="0"/>
              </a:rPr>
              <a:t>~Accessibility and community integration.</a:t>
            </a:r>
            <a:br>
              <a:rPr lang="en-US" sz="2700" dirty="0">
                <a:solidFill>
                  <a:schemeClr val="accent1">
                    <a:lumMod val="75000"/>
                  </a:schemeClr>
                </a:solidFill>
                <a:latin typeface="Arial" panose="020B0604020202020204" pitchFamily="34" charset="0"/>
                <a:cs typeface="Arial" panose="020B0604020202020204" pitchFamily="34" charset="0"/>
              </a:rPr>
            </a:br>
            <a:br>
              <a:rPr lang="en-US" sz="2700" dirty="0">
                <a:solidFill>
                  <a:schemeClr val="accent1">
                    <a:lumMod val="75000"/>
                  </a:schemeClr>
                </a:solidFill>
                <a:latin typeface="Arial" panose="020B0604020202020204" pitchFamily="34" charset="0"/>
                <a:cs typeface="Arial" panose="020B0604020202020204" pitchFamily="34" charset="0"/>
              </a:rPr>
            </a:br>
            <a:r>
              <a:rPr lang="en-US" sz="2700" dirty="0">
                <a:solidFill>
                  <a:schemeClr val="accent1">
                    <a:lumMod val="75000"/>
                  </a:schemeClr>
                </a:solidFill>
                <a:latin typeface="Arial" panose="020B0604020202020204" pitchFamily="34" charset="0"/>
                <a:cs typeface="Arial" panose="020B0604020202020204" pitchFamily="34" charset="0"/>
              </a:rPr>
              <a:t>~Support for individuals with varying needs.</a:t>
            </a:r>
            <a:br>
              <a:rPr lang="en-US" sz="2700" dirty="0">
                <a:solidFill>
                  <a:schemeClr val="accent1">
                    <a:lumMod val="75000"/>
                  </a:schemeClr>
                </a:solidFill>
                <a:latin typeface="Arial" panose="020B0604020202020204" pitchFamily="34" charset="0"/>
                <a:cs typeface="Arial" panose="020B0604020202020204" pitchFamily="34" charset="0"/>
              </a:rPr>
            </a:br>
            <a:br>
              <a:rPr lang="en-US" sz="2700" dirty="0">
                <a:solidFill>
                  <a:schemeClr val="accent1">
                    <a:lumMod val="75000"/>
                  </a:schemeClr>
                </a:solidFill>
                <a:latin typeface="Arial" panose="020B0604020202020204" pitchFamily="34" charset="0"/>
                <a:cs typeface="Arial" panose="020B0604020202020204" pitchFamily="34" charset="0"/>
              </a:rPr>
            </a:br>
            <a:r>
              <a:rPr lang="en-US" sz="2700" dirty="0">
                <a:solidFill>
                  <a:schemeClr val="accent1">
                    <a:lumMod val="75000"/>
                  </a:schemeClr>
                </a:solidFill>
                <a:latin typeface="Arial" panose="020B0604020202020204" pitchFamily="34" charset="0"/>
                <a:cs typeface="Arial" panose="020B0604020202020204" pitchFamily="34" charset="0"/>
              </a:rPr>
              <a:t>~Strong partnerships with community organizations. </a:t>
            </a:r>
            <a:br>
              <a:rPr lang="en-US" sz="3600" dirty="0">
                <a:solidFill>
                  <a:schemeClr val="accent1">
                    <a:lumMod val="75000"/>
                  </a:schemeClr>
                </a:solidFill>
                <a:latin typeface="Arial" panose="020B0604020202020204" pitchFamily="34" charset="0"/>
                <a:cs typeface="Arial" panose="020B0604020202020204" pitchFamily="34" charset="0"/>
              </a:rPr>
            </a:br>
            <a:r>
              <a:rPr lang="en-US" sz="3600" dirty="0">
                <a:solidFill>
                  <a:schemeClr val="accent1">
                    <a:lumMod val="75000"/>
                  </a:schemeClr>
                </a:solidFill>
                <a:latin typeface="Arial" panose="020B0604020202020204" pitchFamily="34" charset="0"/>
                <a:cs typeface="Arial" panose="020B0604020202020204" pitchFamily="34" charset="0"/>
              </a:rPr>
              <a:t> </a:t>
            </a:r>
          </a:p>
        </p:txBody>
      </p:sp>
      <p:pic>
        <p:nvPicPr>
          <p:cNvPr id="1026" name="Picture 2" descr="Outcome-driven Innovation - Outcomes vs Problems - Aktia Solutions">
            <a:extLst>
              <a:ext uri="{FF2B5EF4-FFF2-40B4-BE49-F238E27FC236}">
                <a16:creationId xmlns:a16="http://schemas.microsoft.com/office/drawing/2014/main" id="{C9D793FF-E4C0-4D66-BB85-7C9C8E82F30B}"/>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2887579" y="4704347"/>
            <a:ext cx="5943600" cy="1866015"/>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22BF37C2-A8DE-486E-A4E8-7BEE99EFAC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9113130"/>
      </p:ext>
    </p:extLst>
  </p:cSld>
  <p:clrMapOvr>
    <a:masterClrMapping/>
  </p:clrMapOvr>
  <mc:AlternateContent xmlns:mc="http://schemas.openxmlformats.org/markup-compatibility/2006" xmlns:p14="http://schemas.microsoft.com/office/powerpoint/2010/main">
    <mc:Choice Requires="p14">
      <p:transition spd="slow" p14:dur="2000" advTm="35533"/>
    </mc:Choice>
    <mc:Fallback xmlns="">
      <p:transition spd="slow" advTm="35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6321</TotalTime>
  <Words>1080</Words>
  <Application>Microsoft Office PowerPoint</Application>
  <PresentationFormat>Widescreen</PresentationFormat>
  <Paragraphs>61</Paragraphs>
  <Slides>11</Slides>
  <Notes>5</Notes>
  <HiddenSlides>0</HiddenSlides>
  <MMClips>11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Bell MT</vt:lpstr>
      <vt:lpstr>Calibri</vt:lpstr>
      <vt:lpstr>Calibri Light</vt:lpstr>
      <vt:lpstr>Office Theme</vt:lpstr>
      <vt:lpstr>Alta California Regional Center (ACRC)  ~Social Recreation, CAMP, &amp; Non-Medical Therapies~</vt:lpstr>
      <vt:lpstr>Services Restored</vt:lpstr>
      <vt:lpstr> Social and Recreational Opportunities</vt:lpstr>
      <vt:lpstr>Service Definitions and Settings</vt:lpstr>
      <vt:lpstr>PowerPoint Presentation</vt:lpstr>
      <vt:lpstr>CAMP and Residential Providers</vt:lpstr>
      <vt:lpstr>Social Recreational Activities and Residential Providers</vt:lpstr>
      <vt:lpstr>More opportunities…</vt:lpstr>
      <vt:lpstr>  Desired Outcomes  ~Increased utilization and access to social recreational services.   ~Support and training to people who facilitate and provide services.  ~Accessibility and community integration.  ~Support for individuals with varying needs.  ~Strong partnerships with community organizations.   </vt:lpstr>
      <vt:lpstr>ACRC is committed to: </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Recreation Activities  and Non-Medical Therapies</dc:title>
  <dc:creator>LocalIT</dc:creator>
  <cp:lastModifiedBy>Herman Kothe</cp:lastModifiedBy>
  <cp:revision>72</cp:revision>
  <dcterms:created xsi:type="dcterms:W3CDTF">2022-01-28T00:46:46Z</dcterms:created>
  <dcterms:modified xsi:type="dcterms:W3CDTF">2023-03-27T19:53:31Z</dcterms:modified>
</cp:coreProperties>
</file>