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9" r:id="rId3"/>
    <p:sldId id="266" r:id="rId4"/>
    <p:sldId id="260" r:id="rId5"/>
    <p:sldId id="271" r:id="rId6"/>
    <p:sldId id="270" r:id="rId7"/>
    <p:sldId id="272" r:id="rId8"/>
    <p:sldId id="261" r:id="rId9"/>
    <p:sldId id="264" r:id="rId10"/>
    <p:sldId id="269" r:id="rId11"/>
    <p:sldId id="25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4" autoAdjust="0"/>
    <p:restoredTop sz="88593" autoAdjust="0"/>
  </p:normalViewPr>
  <p:slideViewPr>
    <p:cSldViewPr snapToGrid="0">
      <p:cViewPr varScale="1">
        <p:scale>
          <a:sx n="80" d="100"/>
          <a:sy n="80" d="100"/>
        </p:scale>
        <p:origin x="972" y="84"/>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AAF9F6-2ED9-45A0-BAD3-E19EBD795981}" type="datetimeFigureOut">
              <a:rPr lang="en-US" smtClean="0"/>
              <a:t>3/27/2023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F80BA4-E8A4-4CD4-A4D5-315F918F4020}" type="slidenum">
              <a:rPr lang="en-US" smtClean="0"/>
              <a:t>‹#›</a:t>
            </a:fld>
            <a:endParaRPr lang="en-US" dirty="0"/>
          </a:p>
        </p:txBody>
      </p:sp>
    </p:spTree>
    <p:extLst>
      <p:ext uri="{BB962C8B-B14F-4D97-AF65-F5344CB8AC3E}">
        <p14:creationId xmlns:p14="http://schemas.microsoft.com/office/powerpoint/2010/main" val="2761032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l" sz="1200" dirty="0">
                <a:solidFill>
                  <a:schemeClr val="accent1">
                    <a:lumMod val="75000"/>
                  </a:schemeClr>
                </a:solidFill>
                <a:latin typeface="Arial" panose="020B0604020202020204" pitchFamily="34" charset="0"/>
                <a:cs typeface="Arial" panose="020B0604020202020204" pitchFamily="34" charset="0"/>
              </a:rPr>
              <a:t>Sinisimulan ng ACRC ang diversity at equity project na nakatuon sa pag-access ng mga social recreational na aktibidad para sa mga taong may mga kapansanan sa paglaki. Ang recreation ay gumaganap sa mahalagang papel sa buhay ng lahat ng tao. Ang mga taong may kapansanan sa paglaki ay maaaring humaharap sa mga hadlang upang mabuo ang mga relasyon sa lugar ng social at recreational. Isinusulong ng ACRC ang access sa mga aktibidad na angkop sa edad para sa mga bata at adulto upang ang mga indibidwal ay ganap at aktibong lumahok sa lahat ng aspekto ng buhay. Kinikilala namin at pinahahalagahan ang kahalagahan ng pamilya, mga kaibigan at komunidad, at nakatuon sa pagsulong ng buong inklusyon sa loob ng aming komunidad.  </a:t>
            </a:r>
          </a:p>
          <a:p>
            <a:endParaRPr lang="tl" dirty="0"/>
          </a:p>
        </p:txBody>
      </p:sp>
      <p:sp>
        <p:nvSpPr>
          <p:cNvPr id="4" name="Slide Number Placeholder 3"/>
          <p:cNvSpPr>
            <a:spLocks noGrp="1"/>
          </p:cNvSpPr>
          <p:nvPr>
            <p:ph type="sldNum" sz="quarter" idx="5"/>
          </p:nvPr>
        </p:nvSpPr>
        <p:spPr/>
        <p:txBody>
          <a:bodyPr/>
          <a:lstStyle/>
          <a:p>
            <a:fld id="{00F80BA4-E8A4-4CD4-A4D5-315F918F4020}" type="slidenum">
              <a:rPr lang="en-US" smtClean="0"/>
              <a:t>1</a:t>
            </a:fld>
            <a:endParaRPr lang="tl" dirty="0"/>
          </a:p>
        </p:txBody>
      </p:sp>
    </p:spTree>
    <p:extLst>
      <p:ext uri="{BB962C8B-B14F-4D97-AF65-F5344CB8AC3E}">
        <p14:creationId xmlns:p14="http://schemas.microsoft.com/office/powerpoint/2010/main" val="1657746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80BA4-E8A4-4CD4-A4D5-315F918F4020}" type="slidenum">
              <a:rPr lang="en-US" smtClean="0"/>
              <a:t>10</a:t>
            </a:fld>
            <a:endParaRPr lang="en-US" dirty="0"/>
          </a:p>
        </p:txBody>
      </p:sp>
    </p:spTree>
    <p:extLst>
      <p:ext uri="{BB962C8B-B14F-4D97-AF65-F5344CB8AC3E}">
        <p14:creationId xmlns:p14="http://schemas.microsoft.com/office/powerpoint/2010/main" val="1296626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80BA4-E8A4-4CD4-A4D5-315F918F4020}" type="slidenum">
              <a:rPr lang="en-US" smtClean="0"/>
              <a:t>11</a:t>
            </a:fld>
            <a:endParaRPr lang="en-US" dirty="0"/>
          </a:p>
        </p:txBody>
      </p:sp>
    </p:spTree>
    <p:extLst>
      <p:ext uri="{BB962C8B-B14F-4D97-AF65-F5344CB8AC3E}">
        <p14:creationId xmlns:p14="http://schemas.microsoft.com/office/powerpoint/2010/main" val="2063681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F80BA4-E8A4-4CD4-A4D5-315F918F4020}" type="slidenum">
              <a:rPr lang="en-US" smtClean="0"/>
              <a:t>2</a:t>
            </a:fld>
            <a:endParaRPr lang="en-US" dirty="0"/>
          </a:p>
        </p:txBody>
      </p:sp>
    </p:spTree>
    <p:extLst>
      <p:ext uri="{BB962C8B-B14F-4D97-AF65-F5344CB8AC3E}">
        <p14:creationId xmlns:p14="http://schemas.microsoft.com/office/powerpoint/2010/main" val="246670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l" dirty="0"/>
              <a:t>Pagbibigay ng halimbawa – (Katina) kuwento ng tagumpay (mga benepisyo, paglabas ng mga tao, pinagsama-sama, access sa komunidad at pakikibahagi sa Lungsod ng Sacramento sa kanilang rekoleksyon ng positibong epekto ng recreation para sa mga indibidwal
</a:t>
            </a:r>
          </a:p>
        </p:txBody>
      </p:sp>
      <p:sp>
        <p:nvSpPr>
          <p:cNvPr id="4" name="Slide Number Placeholder 3"/>
          <p:cNvSpPr>
            <a:spLocks noGrp="1"/>
          </p:cNvSpPr>
          <p:nvPr>
            <p:ph type="sldNum" sz="quarter" idx="5"/>
          </p:nvPr>
        </p:nvSpPr>
        <p:spPr/>
        <p:txBody>
          <a:bodyPr/>
          <a:lstStyle/>
          <a:p>
            <a:fld id="{00F80BA4-E8A4-4CD4-A4D5-315F918F4020}" type="slidenum">
              <a:rPr lang="en-US" smtClean="0"/>
              <a:t>3</a:t>
            </a:fld>
            <a:endParaRPr lang="tl" dirty="0"/>
          </a:p>
        </p:txBody>
      </p:sp>
    </p:spTree>
    <p:extLst>
      <p:ext uri="{BB962C8B-B14F-4D97-AF65-F5344CB8AC3E}">
        <p14:creationId xmlns:p14="http://schemas.microsoft.com/office/powerpoint/2010/main" val="2191804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F80BA4-E8A4-4CD4-A4D5-315F918F4020}" type="slidenum">
              <a:rPr lang="en-US" smtClean="0"/>
              <a:t>4</a:t>
            </a:fld>
            <a:endParaRPr lang="en-US" dirty="0"/>
          </a:p>
        </p:txBody>
      </p:sp>
    </p:spTree>
    <p:extLst>
      <p:ext uri="{BB962C8B-B14F-4D97-AF65-F5344CB8AC3E}">
        <p14:creationId xmlns:p14="http://schemas.microsoft.com/office/powerpoint/2010/main" val="3423028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F80BA4-E8A4-4CD4-A4D5-315F918F4020}" type="slidenum">
              <a:rPr lang="en-US" smtClean="0"/>
              <a:t>5</a:t>
            </a:fld>
            <a:endParaRPr lang="en-US" dirty="0"/>
          </a:p>
        </p:txBody>
      </p:sp>
    </p:spTree>
    <p:extLst>
      <p:ext uri="{BB962C8B-B14F-4D97-AF65-F5344CB8AC3E}">
        <p14:creationId xmlns:p14="http://schemas.microsoft.com/office/powerpoint/2010/main" val="4072507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80BA4-E8A4-4CD4-A4D5-315F918F4020}" type="slidenum">
              <a:rPr lang="en-US" smtClean="0"/>
              <a:t>6</a:t>
            </a:fld>
            <a:endParaRPr lang="en-US" dirty="0"/>
          </a:p>
        </p:txBody>
      </p:sp>
    </p:spTree>
    <p:extLst>
      <p:ext uri="{BB962C8B-B14F-4D97-AF65-F5344CB8AC3E}">
        <p14:creationId xmlns:p14="http://schemas.microsoft.com/office/powerpoint/2010/main" val="4202948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F80BA4-E8A4-4CD4-A4D5-315F918F4020}" type="slidenum">
              <a:rPr lang="en-US" smtClean="0"/>
              <a:t>7</a:t>
            </a:fld>
            <a:endParaRPr lang="en-US" dirty="0"/>
          </a:p>
        </p:txBody>
      </p:sp>
    </p:spTree>
    <p:extLst>
      <p:ext uri="{BB962C8B-B14F-4D97-AF65-F5344CB8AC3E}">
        <p14:creationId xmlns:p14="http://schemas.microsoft.com/office/powerpoint/2010/main" val="2810256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F80BA4-E8A4-4CD4-A4D5-315F918F4020}" type="slidenum">
              <a:rPr lang="en-US" smtClean="0"/>
              <a:t>8</a:t>
            </a:fld>
            <a:endParaRPr lang="en-US" dirty="0"/>
          </a:p>
        </p:txBody>
      </p:sp>
    </p:spTree>
    <p:extLst>
      <p:ext uri="{BB962C8B-B14F-4D97-AF65-F5344CB8AC3E}">
        <p14:creationId xmlns:p14="http://schemas.microsoft.com/office/powerpoint/2010/main" val="2469718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80BA4-E8A4-4CD4-A4D5-315F918F4020}" type="slidenum">
              <a:rPr lang="en-US" smtClean="0"/>
              <a:t>9</a:t>
            </a:fld>
            <a:endParaRPr lang="en-US" dirty="0"/>
          </a:p>
        </p:txBody>
      </p:sp>
    </p:spTree>
    <p:extLst>
      <p:ext uri="{BB962C8B-B14F-4D97-AF65-F5344CB8AC3E}">
        <p14:creationId xmlns:p14="http://schemas.microsoft.com/office/powerpoint/2010/main" val="835366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7A5CC-E640-4B4E-A621-B99B5046E7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CF4E39-AB88-4896-84C6-0B28BDC457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B8B590-9F60-443F-903C-CB525DD285FE}"/>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5" name="Footer Placeholder 4">
            <a:extLst>
              <a:ext uri="{FF2B5EF4-FFF2-40B4-BE49-F238E27FC236}">
                <a16:creationId xmlns:a16="http://schemas.microsoft.com/office/drawing/2014/main" id="{F5BC22EF-2856-4C48-8852-06478FAED05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8E5D37-BF36-4590-B849-D316252F8EAA}"/>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2936165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B2EE6-9BFA-4044-8365-5F134225A5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73CD42-098F-4767-9B4E-97BA0C800D9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349E2B-8E9A-4362-B15D-1E198E3A7996}"/>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5" name="Footer Placeholder 4">
            <a:extLst>
              <a:ext uri="{FF2B5EF4-FFF2-40B4-BE49-F238E27FC236}">
                <a16:creationId xmlns:a16="http://schemas.microsoft.com/office/drawing/2014/main" id="{DFF0F464-AAAC-4978-91CC-685468CF564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6970A92-A1ED-4864-92C2-9D5512F33880}"/>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3885119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DA33B3-ADF5-44DB-9E8F-4970F626E76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D98B5E-AB29-4815-A92D-8A1284BCCD7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65E740-0380-4B47-BD75-57E599F40FB5}"/>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5" name="Footer Placeholder 4">
            <a:extLst>
              <a:ext uri="{FF2B5EF4-FFF2-40B4-BE49-F238E27FC236}">
                <a16:creationId xmlns:a16="http://schemas.microsoft.com/office/drawing/2014/main" id="{C3E3D864-2AF2-44AE-A031-0983F1D19B7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134A777-782B-4536-AD71-F63BE5D03BCB}"/>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771347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3D8D8-A7CD-46F2-ABDB-3F816F119D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B215F8-CA68-4D2B-B532-F14E382209E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8E9B24-4C2F-4B1D-83B8-7AB72818EE27}"/>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5" name="Footer Placeholder 4">
            <a:extLst>
              <a:ext uri="{FF2B5EF4-FFF2-40B4-BE49-F238E27FC236}">
                <a16:creationId xmlns:a16="http://schemas.microsoft.com/office/drawing/2014/main" id="{35A756BC-67B7-4D86-9CAC-D1B11023F6C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E86A72-670E-4E50-B1CE-10C51E863BEE}"/>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768577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2E96C-EE46-4B40-8FF9-ACD92560A2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FB28BD-8620-4EA5-BE32-715FF685D3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DC52AC1-CBE3-4B1E-A5CE-ADEDEC9734C5}"/>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5" name="Footer Placeholder 4">
            <a:extLst>
              <a:ext uri="{FF2B5EF4-FFF2-40B4-BE49-F238E27FC236}">
                <a16:creationId xmlns:a16="http://schemas.microsoft.com/office/drawing/2014/main" id="{070D0FE6-D600-4EDA-B3CD-EFEE13D0A4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FAAB39F-CA6C-46AD-A23A-9ADDB9624ED1}"/>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3885664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4683B-F5F7-4BED-BB27-75591D2E88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E20EBB-DFD0-4795-A49F-1D99A8219C4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AFB072-FDFD-47A1-A8FB-AE4A920B79C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C8DAD2-094C-4BA4-BCE1-B743FD13D5BF}"/>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6" name="Footer Placeholder 5">
            <a:extLst>
              <a:ext uri="{FF2B5EF4-FFF2-40B4-BE49-F238E27FC236}">
                <a16:creationId xmlns:a16="http://schemas.microsoft.com/office/drawing/2014/main" id="{0459C7CE-960E-4081-988A-F1D76A74FD5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2D001E-69B4-4E06-A93B-60AEF2ADDFCC}"/>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3649230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7DEBC-8C4B-491C-93CD-9F1052A108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E3D2D2-E7A6-4277-9993-2C0693B789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175A57A-7934-4084-B73F-660093A20B3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87D028-4765-4BD1-BF9E-7855475D88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9D23044-9850-4CC0-AA73-1857C39A46F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AD4CEB-6183-487E-BA75-75171EED336D}"/>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8" name="Footer Placeholder 7">
            <a:extLst>
              <a:ext uri="{FF2B5EF4-FFF2-40B4-BE49-F238E27FC236}">
                <a16:creationId xmlns:a16="http://schemas.microsoft.com/office/drawing/2014/main" id="{D64F3062-DAC8-4497-AC75-ACF4C7606F3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7D2FFC6-08B7-4F8A-B34E-62F3B91F70C9}"/>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1570284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C54A5-4A21-484B-9507-F194A3DF43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451379-A1D4-4045-B2F6-9ACACB1C8048}"/>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4" name="Footer Placeholder 3">
            <a:extLst>
              <a:ext uri="{FF2B5EF4-FFF2-40B4-BE49-F238E27FC236}">
                <a16:creationId xmlns:a16="http://schemas.microsoft.com/office/drawing/2014/main" id="{97F35FAC-2374-47AB-8F21-9A1EF4F8F17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16E1999-A5C3-40B5-9F04-6EDA1371BE19}"/>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1187331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15430F-E607-42C5-8C0D-5E1A6CB505F2}"/>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3" name="Footer Placeholder 2">
            <a:extLst>
              <a:ext uri="{FF2B5EF4-FFF2-40B4-BE49-F238E27FC236}">
                <a16:creationId xmlns:a16="http://schemas.microsoft.com/office/drawing/2014/main" id="{AAF167DE-81D9-4E13-999C-56E4A3E8BF9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C42B753-D444-40C7-96C2-1F9C1FA9FCE0}"/>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2924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E426D-BD68-4B61-B33C-A71FF2004F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DBF5F8-7BF5-4B25-A0D5-691193D23F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CCD77E-8462-40FC-9E65-2BC7870A9E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85D042-A91C-43D0-AFA9-BCC0550CB98D}"/>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6" name="Footer Placeholder 5">
            <a:extLst>
              <a:ext uri="{FF2B5EF4-FFF2-40B4-BE49-F238E27FC236}">
                <a16:creationId xmlns:a16="http://schemas.microsoft.com/office/drawing/2014/main" id="{A1B7347C-F2FE-4203-A8CE-0CA6D966587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8AF6913-FBEB-4D1C-A473-1321F658E0B3}"/>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3090031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8F792-6424-458A-9FD8-42592217FC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0847A5-3C1F-4245-AE63-6C99A4BE11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BD9FEDA-8C89-4552-88AC-14C5908E34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992E8BD-2575-4E02-8BFC-8DA0B9D9EF42}"/>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6" name="Footer Placeholder 5">
            <a:extLst>
              <a:ext uri="{FF2B5EF4-FFF2-40B4-BE49-F238E27FC236}">
                <a16:creationId xmlns:a16="http://schemas.microsoft.com/office/drawing/2014/main" id="{23807410-F2AA-49B5-8E85-32666FCE614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5ABC790-B900-4E11-8B3C-CE672CAA8219}"/>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255936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D9EFE5-E782-4F4C-AC8D-53557A95F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D1D1EB-F2BF-411C-B9AE-9F6A8C7F18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67B024-578B-4494-9513-2E3836734B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52F4DB-FD88-4843-8E26-73B12B3F746E}" type="datetimeFigureOut">
              <a:rPr lang="en-US" smtClean="0"/>
              <a:t>3/27/2023</a:t>
            </a:fld>
            <a:endParaRPr lang="en-US" dirty="0"/>
          </a:p>
        </p:txBody>
      </p:sp>
      <p:sp>
        <p:nvSpPr>
          <p:cNvPr id="5" name="Footer Placeholder 4">
            <a:extLst>
              <a:ext uri="{FF2B5EF4-FFF2-40B4-BE49-F238E27FC236}">
                <a16:creationId xmlns:a16="http://schemas.microsoft.com/office/drawing/2014/main" id="{444BEEF3-CD8E-44AA-825E-EF806DA84A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19F4E8F-B907-4743-9D77-9C27E319EC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F43716-E73C-4502-A0FB-1BD18E02C2C5}" type="slidenum">
              <a:rPr lang="en-US" smtClean="0"/>
              <a:t>‹#›</a:t>
            </a:fld>
            <a:endParaRPr lang="en-US" dirty="0"/>
          </a:p>
        </p:txBody>
      </p:sp>
    </p:spTree>
    <p:extLst>
      <p:ext uri="{BB962C8B-B14F-4D97-AF65-F5344CB8AC3E}">
        <p14:creationId xmlns:p14="http://schemas.microsoft.com/office/powerpoint/2010/main" val="41283013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5" Type="http://schemas.openxmlformats.org/officeDocument/2006/relationships/hyperlink" Target="http://www.altaregional.org/"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hyperlink" Target="https://cdss.ca.gov/inforesources/letters-regulations/legislation-and-regulations/community-care-licensing-regulations/residential"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E15131-A0AF-45B5-A884-D4D368800896}"/>
              </a:ext>
            </a:extLst>
          </p:cNvPr>
          <p:cNvSpPr>
            <a:spLocks noGrp="1"/>
          </p:cNvSpPr>
          <p:nvPr>
            <p:ph type="title"/>
          </p:nvPr>
        </p:nvSpPr>
        <p:spPr>
          <a:xfrm>
            <a:off x="838200" y="104932"/>
            <a:ext cx="10515600" cy="2325448"/>
          </a:xfrm>
        </p:spPr>
        <p:txBody>
          <a:bodyPr>
            <a:noAutofit/>
          </a:bodyPr>
          <a:lstStyle/>
          <a:p>
            <a:pPr algn="ctr"/>
            <a:r>
              <a:rPr lang="tl" sz="3600" b="1" dirty="0">
                <a:solidFill>
                  <a:srgbClr val="0070C0"/>
                </a:solidFill>
                <a:latin typeface="Arial" panose="020B0604020202020204" pitchFamily="34" charset="0"/>
                <a:cs typeface="Arial" panose="020B0604020202020204" pitchFamily="34" charset="0"/>
              </a:rPr>
              <a:t>Alta California Regional Center (ACRC)</a:t>
            </a:r>
            <a:br>
              <a:rPr lang="en-US" sz="3600" b="1" dirty="0">
                <a:solidFill>
                  <a:srgbClr val="0070C0"/>
                </a:solidFill>
                <a:latin typeface="Arial" panose="020B0604020202020204" pitchFamily="34" charset="0"/>
                <a:cs typeface="Arial" panose="020B0604020202020204" pitchFamily="34" charset="0"/>
              </a:rPr>
            </a:br>
            <a:br>
              <a:rPr lang="en-US" sz="3600" b="1" dirty="0">
                <a:solidFill>
                  <a:srgbClr val="0070C0"/>
                </a:solidFill>
                <a:latin typeface="Arial" panose="020B0604020202020204" pitchFamily="34" charset="0"/>
                <a:cs typeface="Arial" panose="020B0604020202020204" pitchFamily="34" charset="0"/>
              </a:rPr>
            </a:br>
            <a:r>
              <a:rPr lang="tl" sz="3600" b="1" dirty="0">
                <a:solidFill>
                  <a:srgbClr val="0070C0"/>
                </a:solidFill>
                <a:latin typeface="Arial" panose="020B0604020202020204" pitchFamily="34" charset="0"/>
                <a:cs typeface="Arial" panose="020B0604020202020204" pitchFamily="34" charset="0"/>
              </a:rPr>
              <a:t>~Social Recreation, CAMP, &amp; Non-Medical Therapies~</a:t>
            </a:r>
          </a:p>
        </p:txBody>
      </p:sp>
      <p:sp>
        <p:nvSpPr>
          <p:cNvPr id="5" name="Content Placeholder 4">
            <a:extLst>
              <a:ext uri="{FF2B5EF4-FFF2-40B4-BE49-F238E27FC236}">
                <a16:creationId xmlns:a16="http://schemas.microsoft.com/office/drawing/2014/main" id="{BE890ED9-E7CF-486F-B579-7BA33EE5646A}"/>
              </a:ext>
            </a:extLst>
          </p:cNvPr>
          <p:cNvSpPr>
            <a:spLocks noGrp="1"/>
          </p:cNvSpPr>
          <p:nvPr>
            <p:ph idx="1"/>
          </p:nvPr>
        </p:nvSpPr>
        <p:spPr>
          <a:xfrm>
            <a:off x="628338" y="2217163"/>
            <a:ext cx="10515600" cy="4365784"/>
          </a:xfrm>
        </p:spPr>
        <p:txBody>
          <a:bodyPr>
            <a:normAutofit/>
          </a:bodyPr>
          <a:lstStyle/>
          <a:p>
            <a:pPr marL="0" indent="0" algn="just">
              <a:buNone/>
            </a:pPr>
            <a:r>
              <a:rPr lang="it-IT" sz="2000" dirty="0">
                <a:solidFill>
                  <a:schemeClr val="accent1">
                    <a:lumMod val="75000"/>
                  </a:schemeClr>
                </a:solidFill>
                <a:latin typeface="Arial" panose="020B0604020202020204" pitchFamily="34" charset="0"/>
                <a:cs typeface="Arial" panose="020B0604020202020204" pitchFamily="34" charset="0"/>
              </a:rPr>
              <a:t>Pakibisitahin ang aming website: </a:t>
            </a:r>
            <a:r>
              <a:rPr lang="it-IT" sz="2000" dirty="0">
                <a:latin typeface="Arial" panose="020B0604020202020204" pitchFamily="34" charset="0"/>
                <a:cs typeface="Arial" panose="020B0604020202020204" pitchFamily="34" charset="0"/>
                <a:hlinkClick r:id="rId5"/>
              </a:rPr>
              <a:t>www.altaregional.org</a:t>
            </a:r>
            <a:endParaRPr lang="it-IT" sz="2000" dirty="0">
              <a:latin typeface="Arial" panose="020B0604020202020204" pitchFamily="34" charset="0"/>
              <a:cs typeface="Arial" panose="020B0604020202020204" pitchFamily="34" charset="0"/>
            </a:endParaRPr>
          </a:p>
          <a:p>
            <a:pPr marL="0" indent="0" algn="just">
              <a:buNone/>
            </a:pPr>
            <a:r>
              <a:rPr lang="it-IT" sz="2000" dirty="0">
                <a:solidFill>
                  <a:schemeClr val="accent1">
                    <a:lumMod val="75000"/>
                  </a:schemeClr>
                </a:solidFill>
                <a:latin typeface="Arial" panose="020B0604020202020204" pitchFamily="34" charset="0"/>
                <a:cs typeface="Arial" panose="020B0604020202020204" pitchFamily="34" charset="0"/>
              </a:rPr>
              <a:t>Ipinakikilala ni: </a:t>
            </a:r>
            <a:r>
              <a:rPr lang="it-IT" sz="2000" b="1" dirty="0">
                <a:solidFill>
                  <a:schemeClr val="accent1">
                    <a:lumMod val="75000"/>
                  </a:schemeClr>
                </a:solidFill>
                <a:latin typeface="Arial" panose="020B0604020202020204" pitchFamily="34" charset="0"/>
                <a:cs typeface="Arial" panose="020B0604020202020204" pitchFamily="34" charset="0"/>
              </a:rPr>
              <a:t>Johnny Xiong, ang Direktor ng Associate Client Services</a:t>
            </a:r>
          </a:p>
        </p:txBody>
      </p:sp>
      <p:pic>
        <p:nvPicPr>
          <p:cNvPr id="6" name="Picture 5">
            <a:extLst>
              <a:ext uri="{FF2B5EF4-FFF2-40B4-BE49-F238E27FC236}">
                <a16:creationId xmlns:a16="http://schemas.microsoft.com/office/drawing/2014/main" id="{6B75C3CB-6560-4B39-8961-1E60FBCC1903}"/>
              </a:ext>
            </a:extLst>
          </p:cNvPr>
          <p:cNvPicPr>
            <a:picLocks noChangeAspect="1"/>
          </p:cNvPicPr>
          <p:nvPr/>
        </p:nvPicPr>
        <p:blipFill>
          <a:blip r:embed="rId6"/>
          <a:stretch>
            <a:fillRect/>
          </a:stretch>
        </p:blipFill>
        <p:spPr>
          <a:xfrm>
            <a:off x="3248903" y="3599021"/>
            <a:ext cx="5274469" cy="2506885"/>
          </a:xfrm>
          <a:prstGeom prst="rect">
            <a:avLst/>
          </a:prstGeom>
        </p:spPr>
      </p:pic>
      <p:pic>
        <p:nvPicPr>
          <p:cNvPr id="2" name="SLIDE 01">
            <a:hlinkClick r:id="" action="ppaction://media"/>
            <a:extLst>
              <a:ext uri="{FF2B5EF4-FFF2-40B4-BE49-F238E27FC236}">
                <a16:creationId xmlns:a16="http://schemas.microsoft.com/office/drawing/2014/main" id="{033CFF08-0329-7EE4-DBBF-95277C233D6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5973347"/>
            <a:ext cx="609600" cy="609600"/>
          </a:xfrm>
          <a:prstGeom prst="rect">
            <a:avLst/>
          </a:prstGeom>
        </p:spPr>
      </p:pic>
    </p:spTree>
    <p:extLst>
      <p:ext uri="{BB962C8B-B14F-4D97-AF65-F5344CB8AC3E}">
        <p14:creationId xmlns:p14="http://schemas.microsoft.com/office/powerpoint/2010/main" val="322706942"/>
      </p:ext>
    </p:extLst>
  </p:cSld>
  <p:clrMapOvr>
    <a:masterClrMapping/>
  </p:clrMapOvr>
  <mc:AlternateContent xmlns:mc="http://schemas.openxmlformats.org/markup-compatibility/2006" xmlns:p14="http://schemas.microsoft.com/office/powerpoint/2010/main">
    <mc:Choice Requires="p14">
      <p:transition spd="slow" p14:dur="2000" advTm="23476"/>
    </mc:Choice>
    <mc:Fallback xmlns="">
      <p:transition spd="slow" advTm="234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72844-A7F3-41B9-99D4-C9073136656C}"/>
              </a:ext>
            </a:extLst>
          </p:cNvPr>
          <p:cNvSpPr>
            <a:spLocks noGrp="1"/>
          </p:cNvSpPr>
          <p:nvPr>
            <p:ph type="title"/>
          </p:nvPr>
        </p:nvSpPr>
        <p:spPr/>
        <p:txBody>
          <a:bodyPr/>
          <a:lstStyle/>
          <a:p>
            <a:r>
              <a:rPr lang="tl" dirty="0">
                <a:solidFill>
                  <a:srgbClr val="0070C0"/>
                </a:solidFill>
                <a:latin typeface="Arial" panose="020B0604020202020204" pitchFamily="34" charset="0"/>
                <a:cs typeface="Arial" panose="020B0604020202020204" pitchFamily="34" charset="0"/>
              </a:rPr>
              <a:t>Ang ACRC ay nakatuon sa:</a:t>
            </a:r>
            <a:br>
              <a:rPr lang="en-US" dirty="0">
                <a:solidFill>
                  <a:srgbClr val="0070C0"/>
                </a:solidFill>
                <a:latin typeface="Arial" panose="020B0604020202020204" pitchFamily="34" charset="0"/>
                <a:cs typeface="Arial" panose="020B0604020202020204" pitchFamily="34" charset="0"/>
              </a:rPr>
            </a:br>
            <a:endParaRPr lang="tl"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619B75F-F80D-4C0E-AE9C-1C0627CA8050}"/>
              </a:ext>
            </a:extLst>
          </p:cNvPr>
          <p:cNvSpPr>
            <a:spLocks noGrp="1"/>
          </p:cNvSpPr>
          <p:nvPr>
            <p:ph idx="1"/>
          </p:nvPr>
        </p:nvSpPr>
        <p:spPr>
          <a:xfrm>
            <a:off x="838200" y="1274164"/>
            <a:ext cx="10740656" cy="4902799"/>
          </a:xfrm>
        </p:spPr>
        <p:txBody>
          <a:bodyPr>
            <a:normAutofit/>
          </a:bodyPr>
          <a:lstStyle/>
          <a:p>
            <a:endParaRPr lang="tl" sz="1800" dirty="0">
              <a:solidFill>
                <a:schemeClr val="accent1">
                  <a:lumMod val="75000"/>
                </a:schemeClr>
              </a:solidFill>
              <a:latin typeface="Arial" panose="020B0604020202020204" pitchFamily="34" charset="0"/>
              <a:cs typeface="Arial" panose="020B0604020202020204" pitchFamily="34" charset="0"/>
            </a:endParaRPr>
          </a:p>
          <a:p>
            <a:r>
              <a:rPr lang="tl" sz="1800" dirty="0">
                <a:solidFill>
                  <a:schemeClr val="accent1">
                    <a:lumMod val="75000"/>
                  </a:schemeClr>
                </a:solidFill>
                <a:latin typeface="Arial" panose="020B0604020202020204" pitchFamily="34" charset="0"/>
                <a:cs typeface="Arial" panose="020B0604020202020204" pitchFamily="34" charset="0"/>
              </a:rPr>
              <a:t>Pagsusulong ng inisyatibang ito.</a:t>
            </a:r>
          </a:p>
          <a:p>
            <a:r>
              <a:rPr lang="tl" sz="1800" dirty="0">
                <a:solidFill>
                  <a:schemeClr val="accent1">
                    <a:lumMod val="75000"/>
                  </a:schemeClr>
                </a:solidFill>
                <a:latin typeface="Arial" panose="020B0604020202020204" pitchFamily="34" charset="0"/>
                <a:cs typeface="Arial" panose="020B0604020202020204" pitchFamily="34" charset="0"/>
              </a:rPr>
              <a:t>Pagtiyak sa iba't ibang vendored provider para matugunan ang iyong mga pangangailangan sa social recreation at camp.</a:t>
            </a:r>
          </a:p>
          <a:p>
            <a:r>
              <a:rPr lang="tl" sz="1800" dirty="0">
                <a:solidFill>
                  <a:schemeClr val="accent1">
                    <a:lumMod val="75000"/>
                  </a:schemeClr>
                </a:solidFill>
                <a:latin typeface="Arial" panose="020B0604020202020204" pitchFamily="34" charset="0"/>
                <a:cs typeface="Arial" panose="020B0604020202020204" pitchFamily="34" charset="0"/>
              </a:rPr>
              <a:t>Pagbabahagi ng impormasyon tungkol sa available na mga oportunidad sa social recreation at camp.</a:t>
            </a:r>
          </a:p>
          <a:p>
            <a:r>
              <a:rPr lang="tl" sz="1800" dirty="0">
                <a:solidFill>
                  <a:schemeClr val="accent1">
                    <a:lumMod val="75000"/>
                  </a:schemeClr>
                </a:solidFill>
                <a:latin typeface="Arial" panose="020B0604020202020204" pitchFamily="34" charset="0"/>
                <a:cs typeface="Arial" panose="020B0604020202020204" pitchFamily="34" charset="0"/>
              </a:rPr>
              <a:t>Outreach para ibalita ang salita tungkol sa mga oportunidad na ito.</a:t>
            </a:r>
          </a:p>
          <a:p>
            <a:r>
              <a:rPr lang="tl" sz="1800" dirty="0">
                <a:solidFill>
                  <a:schemeClr val="accent1">
                    <a:lumMod val="75000"/>
                  </a:schemeClr>
                </a:solidFill>
                <a:latin typeface="Arial" panose="020B0604020202020204" pitchFamily="34" charset="0"/>
                <a:cs typeface="Arial" panose="020B0604020202020204" pitchFamily="34" charset="0"/>
              </a:rPr>
              <a:t>Ipakita ang mga Stakeholder sa pamamagitan ng mga pampublikong pagpupulong.</a:t>
            </a:r>
          </a:p>
          <a:p>
            <a:endParaRPr lang="tl" sz="1800" dirty="0">
              <a:solidFill>
                <a:schemeClr val="accent1">
                  <a:lumMod val="75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7212392-8953-4E19-ABD0-7B8C4D51363F}"/>
              </a:ext>
            </a:extLst>
          </p:cNvPr>
          <p:cNvPicPr>
            <a:picLocks noChangeAspect="1"/>
          </p:cNvPicPr>
          <p:nvPr/>
        </p:nvPicPr>
        <p:blipFill>
          <a:blip r:embed="rId5"/>
          <a:stretch>
            <a:fillRect/>
          </a:stretch>
        </p:blipFill>
        <p:spPr>
          <a:xfrm>
            <a:off x="2616688" y="3901781"/>
            <a:ext cx="6003851" cy="2055787"/>
          </a:xfrm>
          <a:prstGeom prst="rect">
            <a:avLst/>
          </a:prstGeom>
        </p:spPr>
      </p:pic>
      <p:pic>
        <p:nvPicPr>
          <p:cNvPr id="5" name="SLIDE 11">
            <a:hlinkClick r:id="" action="ppaction://media"/>
            <a:extLst>
              <a:ext uri="{FF2B5EF4-FFF2-40B4-BE49-F238E27FC236}">
                <a16:creationId xmlns:a16="http://schemas.microsoft.com/office/drawing/2014/main" id="{0E8EF8CA-BD55-07E0-65DC-B70B9EC618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6952" y="5870639"/>
            <a:ext cx="612648" cy="612648"/>
          </a:xfrm>
          <a:prstGeom prst="rect">
            <a:avLst/>
          </a:prstGeom>
        </p:spPr>
      </p:pic>
    </p:spTree>
    <p:extLst>
      <p:ext uri="{BB962C8B-B14F-4D97-AF65-F5344CB8AC3E}">
        <p14:creationId xmlns:p14="http://schemas.microsoft.com/office/powerpoint/2010/main" val="3581996459"/>
      </p:ext>
    </p:extLst>
  </p:cSld>
  <p:clrMapOvr>
    <a:masterClrMapping/>
  </p:clrMapOvr>
  <mc:AlternateContent xmlns:mc="http://schemas.openxmlformats.org/markup-compatibility/2006" xmlns:p14="http://schemas.microsoft.com/office/powerpoint/2010/main">
    <mc:Choice Requires="p14">
      <p:transition spd="slow" p14:dur="2000" advTm="36811"/>
    </mc:Choice>
    <mc:Fallback xmlns="">
      <p:transition spd="slow" advTm="368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5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89B71-A841-4959-872A-94F3E5116D3E}"/>
              </a:ext>
            </a:extLst>
          </p:cNvPr>
          <p:cNvSpPr>
            <a:spLocks noGrp="1"/>
          </p:cNvSpPr>
          <p:nvPr>
            <p:ph type="title"/>
          </p:nvPr>
        </p:nvSpPr>
        <p:spPr/>
        <p:txBody>
          <a:bodyPr>
            <a:normAutofit/>
          </a:bodyPr>
          <a:lstStyle/>
          <a:p>
            <a:pPr algn="ctr"/>
            <a:r>
              <a:rPr lang="tl" sz="8800" dirty="0">
                <a:solidFill>
                  <a:srgbClr val="0070C0"/>
                </a:solidFill>
                <a:latin typeface="Bell MT" panose="02020503060305020303" pitchFamily="18" charset="0"/>
              </a:rPr>
              <a:t> </a:t>
            </a:r>
          </a:p>
        </p:txBody>
      </p:sp>
      <p:pic>
        <p:nvPicPr>
          <p:cNvPr id="4" name="Picture 4" descr="https://miro.medium.com/max/1400/1*Wjjtyg1Y7YOik1pagHYhiA.png">
            <a:extLst>
              <a:ext uri="{FF2B5EF4-FFF2-40B4-BE49-F238E27FC236}">
                <a16:creationId xmlns:a16="http://schemas.microsoft.com/office/drawing/2014/main" id="{D0D2DD0F-1E08-457C-AB0B-A86E946159B1}"/>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956391" y="3235694"/>
            <a:ext cx="7886700" cy="30003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B9BF5E3-C45D-425A-899E-790A6B09F644}"/>
              </a:ext>
            </a:extLst>
          </p:cNvPr>
          <p:cNvSpPr txBox="1"/>
          <p:nvPr/>
        </p:nvSpPr>
        <p:spPr>
          <a:xfrm>
            <a:off x="1956391" y="838499"/>
            <a:ext cx="7995683" cy="1415772"/>
          </a:xfrm>
          <a:prstGeom prst="rect">
            <a:avLst/>
          </a:prstGeom>
          <a:noFill/>
        </p:spPr>
        <p:txBody>
          <a:bodyPr wrap="square" rtlCol="0">
            <a:spAutoFit/>
          </a:bodyPr>
          <a:lstStyle/>
          <a:p>
            <a:pPr algn="ctr"/>
            <a:r>
              <a:rPr lang="tl" sz="5400" dirty="0">
                <a:solidFill>
                  <a:srgbClr val="0070C0"/>
                </a:solidFill>
                <a:latin typeface="Bell MT" panose="02020503060305020303" pitchFamily="18" charset="0"/>
              </a:rPr>
              <a:t> </a:t>
            </a:r>
            <a:r>
              <a:rPr lang="tl" sz="3200" dirty="0">
                <a:solidFill>
                  <a:srgbClr val="0070C0"/>
                </a:solidFill>
                <a:latin typeface="Bell MT" panose="02020503060305020303" pitchFamily="18" charset="0"/>
              </a:rPr>
              <a:t>Kung mayroon kang ibang mga tanong pakikontakin ang iyong service coordinator</a:t>
            </a:r>
          </a:p>
        </p:txBody>
      </p:sp>
      <p:pic>
        <p:nvPicPr>
          <p:cNvPr id="3" name="SLIDE 12">
            <a:hlinkClick r:id="" action="ppaction://media"/>
            <a:extLst>
              <a:ext uri="{FF2B5EF4-FFF2-40B4-BE49-F238E27FC236}">
                <a16:creationId xmlns:a16="http://schemas.microsoft.com/office/drawing/2014/main" id="{76699B0E-99CB-EE35-AF0D-4F873A2E0E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6952" y="5839542"/>
            <a:ext cx="612648" cy="612648"/>
          </a:xfrm>
          <a:prstGeom prst="rect">
            <a:avLst/>
          </a:prstGeom>
        </p:spPr>
      </p:pic>
    </p:spTree>
    <p:extLst>
      <p:ext uri="{BB962C8B-B14F-4D97-AF65-F5344CB8AC3E}">
        <p14:creationId xmlns:p14="http://schemas.microsoft.com/office/powerpoint/2010/main" val="48804034"/>
      </p:ext>
    </p:extLst>
  </p:cSld>
  <p:clrMapOvr>
    <a:masterClrMapping/>
  </p:clrMapOvr>
  <mc:AlternateContent xmlns:mc="http://schemas.openxmlformats.org/markup-compatibility/2006" xmlns:p14="http://schemas.microsoft.com/office/powerpoint/2010/main">
    <mc:Choice Requires="p14">
      <p:transition spd="slow" p14:dur="2000" advTm="27538"/>
    </mc:Choice>
    <mc:Fallback xmlns="">
      <p:transition spd="slow" advTm="275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81C13-6704-4FFA-B492-34796ED486DB}"/>
              </a:ext>
            </a:extLst>
          </p:cNvPr>
          <p:cNvSpPr>
            <a:spLocks noGrp="1"/>
          </p:cNvSpPr>
          <p:nvPr>
            <p:ph type="title"/>
          </p:nvPr>
        </p:nvSpPr>
        <p:spPr/>
        <p:txBody>
          <a:bodyPr>
            <a:normAutofit/>
          </a:bodyPr>
          <a:lstStyle/>
          <a:p>
            <a:pPr algn="ctr"/>
            <a:r>
              <a:rPr lang="tl" sz="5400" u="sng" dirty="0">
                <a:solidFill>
                  <a:srgbClr val="0070C0"/>
                </a:solidFill>
                <a:latin typeface="Arial" panose="020B0604020202020204" pitchFamily="34" charset="0"/>
                <a:cs typeface="Arial" panose="020B0604020202020204" pitchFamily="34" charset="0"/>
              </a:rPr>
              <a:t>Ibinalik na mga Serbisyo</a:t>
            </a:r>
          </a:p>
        </p:txBody>
      </p:sp>
      <p:sp>
        <p:nvSpPr>
          <p:cNvPr id="4" name="Content Placeholder 3">
            <a:extLst>
              <a:ext uri="{FF2B5EF4-FFF2-40B4-BE49-F238E27FC236}">
                <a16:creationId xmlns:a16="http://schemas.microsoft.com/office/drawing/2014/main" id="{F6CC1B65-8E38-4779-A090-5592DE00F9EA}"/>
              </a:ext>
            </a:extLst>
          </p:cNvPr>
          <p:cNvSpPr>
            <a:spLocks noGrp="1"/>
          </p:cNvSpPr>
          <p:nvPr>
            <p:ph sz="half" idx="2"/>
          </p:nvPr>
        </p:nvSpPr>
        <p:spPr>
          <a:xfrm>
            <a:off x="838200" y="1690689"/>
            <a:ext cx="10515600" cy="4486274"/>
          </a:xfrm>
        </p:spPr>
        <p:txBody>
          <a:bodyPr>
            <a:noAutofit/>
          </a:bodyPr>
          <a:lstStyle/>
          <a:p>
            <a:pPr eaLnBrk="0" fontAlgn="base" hangingPunct="0">
              <a:lnSpc>
                <a:spcPct val="100000"/>
              </a:lnSpc>
              <a:spcBef>
                <a:spcPct val="0"/>
              </a:spcBef>
              <a:spcAft>
                <a:spcPct val="0"/>
              </a:spcAft>
            </a:pPr>
            <a:r>
              <a:rPr lang="tl" sz="2000" dirty="0">
                <a:solidFill>
                  <a:schemeClr val="accent1">
                    <a:lumMod val="75000"/>
                  </a:schemeClr>
                </a:solidFill>
                <a:latin typeface="Arial" panose="020B0604020202020204" pitchFamily="34" charset="0"/>
                <a:cs typeface="Arial" panose="020B0604020202020204" pitchFamily="34" charset="0"/>
              </a:rPr>
              <a:t>Mula Hulyo 1, 2009 hanggang Hunyo 30, 2021, ipinagbabawal ng Welfare and Institutions Code seksyon 4648.5 sa mga sentrong pangrehiyon mula sa pagbili ng camping (o mga kaugnay na gastos), mga aktibidad sa social recreation, o mga hindi medikal na therapy para sa sinumang kliyente maliban kung natugunan ng kliyente ang pamantayan para sa isang eksemsyon. </a:t>
            </a:r>
            <a:endParaRPr lang="tl" altLang="en-US" sz="20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endParaRPr>
          </a:p>
          <a:p>
            <a:pPr eaLnBrk="0" fontAlgn="base" hangingPunct="0">
              <a:lnSpc>
                <a:spcPct val="100000"/>
              </a:lnSpc>
              <a:spcBef>
                <a:spcPct val="0"/>
              </a:spcBef>
              <a:spcAft>
                <a:spcPct val="0"/>
              </a:spcAft>
            </a:pPr>
            <a:endParaRPr lang="tl" altLang="en-US" sz="20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endParaRPr>
          </a:p>
          <a:p>
            <a:pPr eaLnBrk="0" fontAlgn="base" hangingPunct="0">
              <a:lnSpc>
                <a:spcPct val="100000"/>
              </a:lnSpc>
              <a:spcBef>
                <a:spcPct val="0"/>
              </a:spcBef>
              <a:spcAft>
                <a:spcPct val="0"/>
              </a:spcAft>
            </a:pPr>
            <a:r>
              <a:rPr lang="tl" sz="2000" dirty="0">
                <a:solidFill>
                  <a:schemeClr val="accent1">
                    <a:lumMod val="75000"/>
                  </a:schemeClr>
                </a:solidFill>
                <a:latin typeface="Arial" panose="020B0604020202020204" pitchFamily="34" charset="0"/>
                <a:cs typeface="Arial" panose="020B0604020202020204" pitchFamily="34" charset="0"/>
              </a:rPr>
              <a:t>Simula noong Hulyo 1, 2021, ang awtoridad sa pagbili ng mga serbisyong iyon ng mga regional center ay ibinalik; ang mga p</a:t>
            </a:r>
            <a:r>
              <a:rPr lang="tl" altLang="en-US" sz="20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agbabago sa Welfare and Institutions (W&amp;I) Code seksyon 4648.5 ay nagpanumbalik ng awtoridad ng sentrong pangrehiyon upang pondohan ang mga serbisyo sa camping at nauugnay na mga gastos sa paglalakbay; mga aktibidad sa panlipunang libangan; mga serbisyong pang-edukasyon para sa mga batang tatlo hanggang 17, inklusibong, taong gulang; at mga di-medikal na therapy, kabilang ang, ngunit hindi limitado sa, espesyal na libangan, sining, sayaw, at musika.</a:t>
            </a:r>
            <a:r>
              <a:rPr lang="tl" altLang="en-US" sz="2000" dirty="0">
                <a:solidFill>
                  <a:schemeClr val="accent1">
                    <a:lumMod val="75000"/>
                  </a:schemeClr>
                </a:solidFill>
                <a:latin typeface="Arial" panose="020B0604020202020204" pitchFamily="34" charset="0"/>
                <a:cs typeface="Arial" panose="020B0604020202020204" pitchFamily="34" charset="0"/>
              </a:rPr>
              <a:t> </a:t>
            </a:r>
          </a:p>
          <a:p>
            <a:pPr marL="0" indent="0" eaLnBrk="0" fontAlgn="base" hangingPunct="0">
              <a:lnSpc>
                <a:spcPct val="100000"/>
              </a:lnSpc>
              <a:spcBef>
                <a:spcPct val="0"/>
              </a:spcBef>
              <a:spcAft>
                <a:spcPct val="0"/>
              </a:spcAft>
              <a:buNone/>
            </a:pPr>
            <a:endParaRPr lang="tl" altLang="en-US" sz="2000" dirty="0">
              <a:solidFill>
                <a:schemeClr val="accent1">
                  <a:lumMod val="75000"/>
                </a:schemeClr>
              </a:solidFill>
              <a:latin typeface="Arial" panose="020B0604020202020204" pitchFamily="34" charset="0"/>
              <a:cs typeface="Arial" panose="020B0604020202020204" pitchFamily="34" charset="0"/>
            </a:endParaRPr>
          </a:p>
          <a:p>
            <a:pPr eaLnBrk="0" fontAlgn="base" hangingPunct="0">
              <a:lnSpc>
                <a:spcPct val="100000"/>
              </a:lnSpc>
              <a:spcBef>
                <a:spcPct val="0"/>
              </a:spcBef>
              <a:spcAft>
                <a:spcPct val="0"/>
              </a:spcAft>
            </a:pPr>
            <a:r>
              <a:rPr lang="tl" altLang="en-US" sz="2000" dirty="0">
                <a:solidFill>
                  <a:schemeClr val="accent1">
                    <a:lumMod val="75000"/>
                  </a:schemeClr>
                </a:solidFill>
                <a:latin typeface="Arial" panose="020B0604020202020204" pitchFamily="34" charset="0"/>
                <a:cs typeface="Arial" panose="020B0604020202020204" pitchFamily="34" charset="0"/>
              </a:rPr>
              <a:t>Ang Alta California Regional Center ay nakatuon sa pagbabalita at pagbabahagi ng impormasyon sa aming mga kliyente at pamilya tungkol sa mga serbisyong ito. </a:t>
            </a:r>
          </a:p>
          <a:p>
            <a:pPr eaLnBrk="0" fontAlgn="base" hangingPunct="0">
              <a:lnSpc>
                <a:spcPct val="100000"/>
              </a:lnSpc>
              <a:spcBef>
                <a:spcPct val="0"/>
              </a:spcBef>
              <a:spcAft>
                <a:spcPct val="0"/>
              </a:spcAft>
            </a:pPr>
            <a:endParaRPr lang="tl" altLang="en-US" sz="2000" dirty="0">
              <a:latin typeface="Bell MT" panose="02020503060305020303" pitchFamily="18" charset="0"/>
            </a:endParaRPr>
          </a:p>
          <a:p>
            <a:pPr eaLnBrk="0" fontAlgn="base" hangingPunct="0">
              <a:lnSpc>
                <a:spcPct val="100000"/>
              </a:lnSpc>
              <a:spcBef>
                <a:spcPct val="0"/>
              </a:spcBef>
              <a:spcAft>
                <a:spcPct val="0"/>
              </a:spcAft>
            </a:pPr>
            <a:endParaRPr lang="tl" altLang="en-US" sz="2000" dirty="0">
              <a:latin typeface="Bell MT" panose="02020503060305020303" pitchFamily="18" charset="0"/>
            </a:endParaRPr>
          </a:p>
          <a:p>
            <a:pPr eaLnBrk="0" fontAlgn="base" hangingPunct="0">
              <a:lnSpc>
                <a:spcPct val="100000"/>
              </a:lnSpc>
              <a:spcBef>
                <a:spcPct val="0"/>
              </a:spcBef>
              <a:spcAft>
                <a:spcPct val="0"/>
              </a:spcAft>
            </a:pPr>
            <a:endParaRPr lang="tl" altLang="en-US" sz="2000" dirty="0">
              <a:latin typeface="Arial" panose="020B0604020202020204" pitchFamily="34" charset="0"/>
            </a:endParaRPr>
          </a:p>
          <a:p>
            <a:endParaRPr lang="tl" sz="2400" dirty="0"/>
          </a:p>
        </p:txBody>
      </p:sp>
      <p:pic>
        <p:nvPicPr>
          <p:cNvPr id="3" name="SLIDE 02">
            <a:hlinkClick r:id="" action="ppaction://media"/>
            <a:extLst>
              <a:ext uri="{FF2B5EF4-FFF2-40B4-BE49-F238E27FC236}">
                <a16:creationId xmlns:a16="http://schemas.microsoft.com/office/drawing/2014/main" id="{7F90E163-463E-2514-61C4-17DCC47B53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5870639"/>
            <a:ext cx="612648" cy="612648"/>
          </a:xfrm>
          <a:prstGeom prst="rect">
            <a:avLst/>
          </a:prstGeom>
        </p:spPr>
      </p:pic>
    </p:spTree>
    <p:extLst>
      <p:ext uri="{BB962C8B-B14F-4D97-AF65-F5344CB8AC3E}">
        <p14:creationId xmlns:p14="http://schemas.microsoft.com/office/powerpoint/2010/main" val="3183733344"/>
      </p:ext>
    </p:extLst>
  </p:cSld>
  <p:clrMapOvr>
    <a:masterClrMapping/>
  </p:clrMapOvr>
  <mc:AlternateContent xmlns:mc="http://schemas.openxmlformats.org/markup-compatibility/2006" xmlns:p14="http://schemas.microsoft.com/office/powerpoint/2010/main">
    <mc:Choice Requires="p14">
      <p:transition spd="slow" p14:dur="2000" advTm="59533"/>
    </mc:Choice>
    <mc:Fallback xmlns="">
      <p:transition spd="slow" advTm="595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4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F976A-EEE6-44B6-9598-FCF43CC41FC2}"/>
              </a:ext>
            </a:extLst>
          </p:cNvPr>
          <p:cNvSpPr>
            <a:spLocks noGrp="1"/>
          </p:cNvSpPr>
          <p:nvPr>
            <p:ph type="title"/>
          </p:nvPr>
        </p:nvSpPr>
        <p:spPr>
          <a:xfrm>
            <a:off x="838200" y="365125"/>
            <a:ext cx="10515600" cy="1325563"/>
          </a:xfrm>
        </p:spPr>
        <p:txBody>
          <a:bodyPr>
            <a:normAutofit/>
          </a:bodyPr>
          <a:lstStyle/>
          <a:p>
            <a:pPr algn="ctr"/>
            <a:r>
              <a:rPr lang="tl" sz="3600" dirty="0"/>
              <a:t> </a:t>
            </a:r>
            <a:r>
              <a:rPr lang="tl" sz="4000" u="sng" dirty="0">
                <a:solidFill>
                  <a:srgbClr val="0070C0"/>
                </a:solidFill>
                <a:latin typeface="Arial" panose="020B0604020202020204" pitchFamily="34" charset="0"/>
                <a:cs typeface="Arial" panose="020B0604020202020204" pitchFamily="34" charset="0"/>
              </a:rPr>
              <a:t>Mga Oportunidad sa Social at Recreational</a:t>
            </a:r>
          </a:p>
        </p:txBody>
      </p:sp>
      <p:sp>
        <p:nvSpPr>
          <p:cNvPr id="3" name="Content Placeholder 2">
            <a:extLst>
              <a:ext uri="{FF2B5EF4-FFF2-40B4-BE49-F238E27FC236}">
                <a16:creationId xmlns:a16="http://schemas.microsoft.com/office/drawing/2014/main" id="{3D03D875-EDB1-42A3-A49B-26FD908D0531}"/>
              </a:ext>
            </a:extLst>
          </p:cNvPr>
          <p:cNvSpPr>
            <a:spLocks noGrp="1"/>
          </p:cNvSpPr>
          <p:nvPr>
            <p:ph idx="1"/>
          </p:nvPr>
        </p:nvSpPr>
        <p:spPr>
          <a:xfrm>
            <a:off x="721242" y="2328529"/>
            <a:ext cx="10515600" cy="4401879"/>
          </a:xfrm>
        </p:spPr>
        <p:txBody>
          <a:bodyPr>
            <a:normAutofit/>
          </a:bodyPr>
          <a:lstStyle/>
          <a:p>
            <a:endParaRPr lang="tl" sz="2000" dirty="0">
              <a:latin typeface="Bell MT" panose="02020503060305020303" pitchFamily="18" charset="0"/>
            </a:endParaRPr>
          </a:p>
          <a:p>
            <a:r>
              <a:rPr lang="tl" sz="1800" dirty="0">
                <a:solidFill>
                  <a:schemeClr val="accent1">
                    <a:lumMod val="75000"/>
                  </a:schemeClr>
                </a:solidFill>
                <a:latin typeface="Arial" panose="020B0604020202020204" pitchFamily="34" charset="0"/>
                <a:cs typeface="Arial" panose="020B0604020202020204" pitchFamily="34" charset="0"/>
              </a:rPr>
              <a:t>Kinikilala ang sosyalisasyon, paglilibang at mga oportunidad na recreational bilang mahalaga para sa kalusugan at kagalingan ng lahat ng indibidwal. Isinusulong ng Alta California Regional Center (ACRC) ang pakikibahagi sa mga aktibidad na angkop sa edad. Ang pakikibahagi sa mga aktibidad ng komunidad at ang mga organisasyon gaya ng mga sport at grupo sa paglilibang, mga club at iba pang organisasyon sa serbisyo sa komunidad ay hinihimok. </a:t>
            </a:r>
          </a:p>
          <a:p>
            <a:pPr marL="0" indent="0">
              <a:buNone/>
            </a:pPr>
            <a:endParaRPr lang="tl" sz="1800" dirty="0">
              <a:solidFill>
                <a:schemeClr val="accent1">
                  <a:lumMod val="75000"/>
                </a:schemeClr>
              </a:solidFill>
              <a:latin typeface="Arial" panose="020B0604020202020204" pitchFamily="34" charset="0"/>
              <a:cs typeface="Arial" panose="020B0604020202020204" pitchFamily="34" charset="0"/>
            </a:endParaRPr>
          </a:p>
          <a:p>
            <a:r>
              <a:rPr lang="tl" sz="1800" dirty="0">
                <a:solidFill>
                  <a:schemeClr val="accent1">
                    <a:lumMod val="75000"/>
                  </a:schemeClr>
                </a:solidFill>
                <a:latin typeface="Arial" panose="020B0604020202020204" pitchFamily="34" charset="0"/>
                <a:cs typeface="Arial" panose="020B0604020202020204" pitchFamily="34" charset="0"/>
              </a:rPr>
              <a:t>Nakikita ng ACRC ang kahalagahan sa mga bata at adulto na nakikibahagi sa mga panlipunan at paglilibang na mga aktibidad.  Nakatuon kami sa pagsusulong ng positibong kalusugan ng kaisipan, paglago at pag-unlad, pagbuo ng ugnayan at paghimok sa mga oportunidad na ito para sa buong inklusyon.</a:t>
            </a:r>
            <a:endParaRPr lang="tl" sz="1800" dirty="0">
              <a:solidFill>
                <a:schemeClr val="accent1">
                  <a:lumMod val="75000"/>
                </a:schemeClr>
              </a:solidFill>
              <a:highlight>
                <a:srgbClr val="FFFF00"/>
              </a:highlight>
              <a:latin typeface="Arial" panose="020B0604020202020204" pitchFamily="34" charset="0"/>
              <a:cs typeface="Arial" panose="020B0604020202020204" pitchFamily="34" charset="0"/>
            </a:endParaRPr>
          </a:p>
        </p:txBody>
      </p:sp>
      <p:pic>
        <p:nvPicPr>
          <p:cNvPr id="3074" name="Picture 2" descr="Image result for activities Clip Art">
            <a:extLst>
              <a:ext uri="{FF2B5EF4-FFF2-40B4-BE49-F238E27FC236}">
                <a16:creationId xmlns:a16="http://schemas.microsoft.com/office/drawing/2014/main" id="{9656D6FA-34AA-47CC-9190-C0821BA54C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8474" y="1350334"/>
            <a:ext cx="3551275" cy="1446029"/>
          </a:xfrm>
          <a:prstGeom prst="rect">
            <a:avLst/>
          </a:prstGeom>
          <a:noFill/>
          <a:extLst>
            <a:ext uri="{909E8E84-426E-40DD-AFC4-6F175D3DCCD1}">
              <a14:hiddenFill xmlns:a14="http://schemas.microsoft.com/office/drawing/2010/main">
                <a:solidFill>
                  <a:srgbClr val="FFFFFF"/>
                </a:solidFill>
              </a14:hiddenFill>
            </a:ext>
          </a:extLst>
        </p:spPr>
      </p:pic>
      <p:pic>
        <p:nvPicPr>
          <p:cNvPr id="4" name="SLIDE 03">
            <a:hlinkClick r:id="" action="ppaction://media"/>
            <a:extLst>
              <a:ext uri="{FF2B5EF4-FFF2-40B4-BE49-F238E27FC236}">
                <a16:creationId xmlns:a16="http://schemas.microsoft.com/office/drawing/2014/main" id="{A42D5E14-6B83-CED8-C2A4-0FEAB1D060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01647" y="5988399"/>
            <a:ext cx="612648" cy="612648"/>
          </a:xfrm>
          <a:prstGeom prst="rect">
            <a:avLst/>
          </a:prstGeom>
        </p:spPr>
      </p:pic>
    </p:spTree>
    <p:extLst>
      <p:ext uri="{BB962C8B-B14F-4D97-AF65-F5344CB8AC3E}">
        <p14:creationId xmlns:p14="http://schemas.microsoft.com/office/powerpoint/2010/main" val="1804271608"/>
      </p:ext>
    </p:extLst>
  </p:cSld>
  <p:clrMapOvr>
    <a:masterClrMapping/>
  </p:clrMapOvr>
  <mc:AlternateContent xmlns:mc="http://schemas.openxmlformats.org/markup-compatibility/2006" xmlns:p14="http://schemas.microsoft.com/office/powerpoint/2010/main">
    <mc:Choice Requires="p14">
      <p:transition spd="slow" p14:dur="2000" advTm="46556"/>
    </mc:Choice>
    <mc:Fallback xmlns="">
      <p:transition spd="slow" advTm="465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2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42C42-3718-4EFC-AB6D-58F9956BD144}"/>
              </a:ext>
            </a:extLst>
          </p:cNvPr>
          <p:cNvSpPr>
            <a:spLocks noGrp="1"/>
          </p:cNvSpPr>
          <p:nvPr>
            <p:ph type="title"/>
          </p:nvPr>
        </p:nvSpPr>
        <p:spPr>
          <a:xfrm>
            <a:off x="838200" y="1"/>
            <a:ext cx="10515600" cy="1350334"/>
          </a:xfrm>
        </p:spPr>
        <p:txBody>
          <a:bodyPr>
            <a:normAutofit/>
          </a:bodyPr>
          <a:lstStyle/>
          <a:p>
            <a:pPr algn="ctr"/>
            <a:r>
              <a:rPr lang="tl" u="sng" dirty="0">
                <a:solidFill>
                  <a:srgbClr val="0070C0"/>
                </a:solidFill>
                <a:latin typeface="Arial" panose="020B0604020202020204" pitchFamily="34" charset="0"/>
                <a:cs typeface="Arial" panose="020B0604020202020204" pitchFamily="34" charset="0"/>
              </a:rPr>
              <a:t>Mga Kahulugan at Setting ng Serbisyo</a:t>
            </a:r>
          </a:p>
        </p:txBody>
      </p:sp>
      <p:sp>
        <p:nvSpPr>
          <p:cNvPr id="3" name="Content Placeholder 2">
            <a:extLst>
              <a:ext uri="{FF2B5EF4-FFF2-40B4-BE49-F238E27FC236}">
                <a16:creationId xmlns:a16="http://schemas.microsoft.com/office/drawing/2014/main" id="{8D2F5920-86E5-48EB-A860-0DC796E39E6C}"/>
              </a:ext>
            </a:extLst>
          </p:cNvPr>
          <p:cNvSpPr>
            <a:spLocks noGrp="1"/>
          </p:cNvSpPr>
          <p:nvPr>
            <p:ph idx="1"/>
          </p:nvPr>
        </p:nvSpPr>
        <p:spPr>
          <a:xfrm>
            <a:off x="838200" y="1154243"/>
            <a:ext cx="10515600" cy="5455272"/>
          </a:xfrm>
        </p:spPr>
        <p:txBody>
          <a:bodyPr>
            <a:normAutofit/>
          </a:bodyPr>
          <a:lstStyle/>
          <a:p>
            <a:endParaRPr lang="tl" sz="1800" b="1" dirty="0">
              <a:solidFill>
                <a:schemeClr val="accent1">
                  <a:lumMod val="75000"/>
                </a:schemeClr>
              </a:solidFill>
              <a:latin typeface="Arial" panose="020B0604020202020204" pitchFamily="34" charset="0"/>
              <a:cs typeface="Arial" panose="020B0604020202020204" pitchFamily="34" charset="0"/>
            </a:endParaRPr>
          </a:p>
          <a:p>
            <a:r>
              <a:rPr lang="tl" sz="1800" b="1" dirty="0">
                <a:solidFill>
                  <a:schemeClr val="accent1">
                    <a:lumMod val="75000"/>
                  </a:schemeClr>
                </a:solidFill>
                <a:latin typeface="Arial" panose="020B0604020202020204" pitchFamily="34" charset="0"/>
                <a:cs typeface="Arial" panose="020B0604020202020204" pitchFamily="34" charset="0"/>
              </a:rPr>
              <a:t>Mga Social Recreation na Aktibidad:</a:t>
            </a:r>
            <a:r>
              <a:rPr lang="tl" sz="1800" dirty="0">
                <a:solidFill>
                  <a:schemeClr val="accent1">
                    <a:lumMod val="75000"/>
                  </a:schemeClr>
                </a:solidFill>
                <a:latin typeface="Arial" panose="020B0604020202020204" pitchFamily="34" charset="0"/>
                <a:cs typeface="Arial" panose="020B0604020202020204" pitchFamily="34" charset="0"/>
              </a:rPr>
              <a:t>  Ang mga aktibidad ng paglilibang na ibinahagi sa ibang mga indibidawal para sa layunin ng pagsusulong ng personal na kasiyahan, malusog na estilo ng pamumuhay, panlipunang interaksyon, tiwala sa sarili, at integrasyon ng komunidad. Maaaring kabilang sa mga halimbawa ng mga social recreation na aktibidad ang pakikibahagi sa iba sa: Mga Parke at Recreation, YMCA, YMCA, Boys and Girls Clubs of America, Special Olympics, atbp. </a:t>
            </a:r>
          </a:p>
          <a:p>
            <a:pPr marL="0" indent="0">
              <a:buNone/>
            </a:pPr>
            <a:endParaRPr lang="tl" sz="500" dirty="0">
              <a:solidFill>
                <a:schemeClr val="accent1">
                  <a:lumMod val="75000"/>
                </a:schemeClr>
              </a:solidFill>
              <a:latin typeface="Arial" panose="020B0604020202020204" pitchFamily="34" charset="0"/>
              <a:cs typeface="Arial" panose="020B0604020202020204" pitchFamily="34" charset="0"/>
            </a:endParaRPr>
          </a:p>
          <a:p>
            <a:r>
              <a:rPr lang="tl" sz="1800" b="1" dirty="0">
                <a:solidFill>
                  <a:schemeClr val="accent1">
                    <a:lumMod val="75000"/>
                  </a:schemeClr>
                </a:solidFill>
                <a:latin typeface="Arial" panose="020B0604020202020204" pitchFamily="34" charset="0"/>
                <a:cs typeface="Arial" panose="020B0604020202020204" pitchFamily="34" charset="0"/>
              </a:rPr>
              <a:t>Settings ng Serbisyo:</a:t>
            </a:r>
          </a:p>
          <a:p>
            <a:pPr lvl="1"/>
            <a:r>
              <a:rPr lang="tl" sz="1800" b="1" dirty="0">
                <a:solidFill>
                  <a:schemeClr val="accent1">
                    <a:lumMod val="75000"/>
                  </a:schemeClr>
                </a:solidFill>
                <a:latin typeface="Arial" panose="020B0604020202020204" pitchFamily="34" charset="0"/>
                <a:cs typeface="Arial" panose="020B0604020202020204" pitchFamily="34" charset="0"/>
              </a:rPr>
              <a:t>Buong Inklusyon: </a:t>
            </a:r>
            <a:r>
              <a:rPr lang="tl" sz="1800" dirty="0">
                <a:solidFill>
                  <a:schemeClr val="accent1">
                    <a:lumMod val="75000"/>
                  </a:schemeClr>
                </a:solidFill>
                <a:latin typeface="Arial" panose="020B0604020202020204" pitchFamily="34" charset="0"/>
                <a:cs typeface="Arial" panose="020B0604020202020204" pitchFamily="34" charset="0"/>
              </a:rPr>
              <a:t>Ang lugar ang pinagsama-sama at sinusuportahan ang buong access para sa mga indibidwal na tinatanggap sa mas malaking komunidad: nakikibahagi sa buhay sa komunidad, tumatanggap ng mga serbisyo sa komunidad.</a:t>
            </a:r>
          </a:p>
          <a:p>
            <a:pPr lvl="1"/>
            <a:r>
              <a:rPr lang="tl" sz="1800" b="1" dirty="0">
                <a:solidFill>
                  <a:schemeClr val="accent1">
                    <a:lumMod val="75000"/>
                  </a:schemeClr>
                </a:solidFill>
                <a:latin typeface="Arial" panose="020B0604020202020204" pitchFamily="34" charset="0"/>
                <a:cs typeface="Arial" panose="020B0604020202020204" pitchFamily="34" charset="0"/>
              </a:rPr>
              <a:t>Pinagsama-samang Aktibidad o Di-Medikal na Therapy</a:t>
            </a:r>
            <a:r>
              <a:rPr lang="tl" sz="1800" dirty="0">
                <a:solidFill>
                  <a:schemeClr val="accent1">
                    <a:lumMod val="75000"/>
                  </a:schemeClr>
                </a:solidFill>
                <a:latin typeface="Arial" panose="020B0604020202020204" pitchFamily="34" charset="0"/>
                <a:cs typeface="Arial" panose="020B0604020202020204" pitchFamily="34" charset="0"/>
              </a:rPr>
              <a:t>: Ang mga serbisyo at suporta ay inihatid para lamang sa lugar na may mga kasamahang may kapansanan.</a:t>
            </a:r>
          </a:p>
          <a:p>
            <a:endParaRPr lang="tl" sz="2000" u="sng" dirty="0">
              <a:solidFill>
                <a:srgbClr val="0070C0"/>
              </a:solidFill>
              <a:latin typeface="Bell MT" panose="02020503060305020303" pitchFamily="18" charset="0"/>
            </a:endParaRPr>
          </a:p>
          <a:p>
            <a:endParaRPr lang="tl" sz="2000" dirty="0">
              <a:latin typeface="Bell MT" panose="02020503060305020303" pitchFamily="18" charset="0"/>
            </a:endParaRPr>
          </a:p>
          <a:p>
            <a:endParaRPr lang="tl" sz="2000" dirty="0">
              <a:latin typeface="Bell MT" panose="02020503060305020303" pitchFamily="18" charset="0"/>
            </a:endParaRPr>
          </a:p>
          <a:p>
            <a:pPr marL="0" indent="0">
              <a:buNone/>
            </a:pPr>
            <a:r>
              <a:rPr lang="tl" sz="2000" dirty="0">
                <a:latin typeface="Bell MT" panose="02020503060305020303" pitchFamily="18" charset="0"/>
              </a:rPr>
              <a:t>   </a:t>
            </a:r>
          </a:p>
          <a:p>
            <a:endParaRPr lang="tl" sz="1800" dirty="0">
              <a:latin typeface="Bell MT" panose="02020503060305020303" pitchFamily="18" charset="0"/>
            </a:endParaRPr>
          </a:p>
          <a:p>
            <a:endParaRPr lang="tl" dirty="0"/>
          </a:p>
        </p:txBody>
      </p:sp>
      <p:pic>
        <p:nvPicPr>
          <p:cNvPr id="5" name="Picture 4">
            <a:extLst>
              <a:ext uri="{FF2B5EF4-FFF2-40B4-BE49-F238E27FC236}">
                <a16:creationId xmlns:a16="http://schemas.microsoft.com/office/drawing/2014/main" id="{F2BD4A04-5D93-4332-A349-CC064DCFE433}"/>
              </a:ext>
            </a:extLst>
          </p:cNvPr>
          <p:cNvPicPr>
            <a:picLocks noChangeAspect="1"/>
          </p:cNvPicPr>
          <p:nvPr/>
        </p:nvPicPr>
        <p:blipFill>
          <a:blip r:embed="rId5"/>
          <a:stretch>
            <a:fillRect/>
          </a:stretch>
        </p:blipFill>
        <p:spPr>
          <a:xfrm>
            <a:off x="3247630" y="4805963"/>
            <a:ext cx="4974767" cy="1803552"/>
          </a:xfrm>
          <a:prstGeom prst="rect">
            <a:avLst/>
          </a:prstGeom>
        </p:spPr>
      </p:pic>
      <p:pic>
        <p:nvPicPr>
          <p:cNvPr id="6" name="SLIDE 04">
            <a:hlinkClick r:id="" action="ppaction://media"/>
            <a:extLst>
              <a:ext uri="{FF2B5EF4-FFF2-40B4-BE49-F238E27FC236}">
                <a16:creationId xmlns:a16="http://schemas.microsoft.com/office/drawing/2014/main" id="{B4642ABF-4AC1-0643-2D99-1789A9E44C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6952" y="5907796"/>
            <a:ext cx="612648" cy="612648"/>
          </a:xfrm>
          <a:prstGeom prst="rect">
            <a:avLst/>
          </a:prstGeom>
        </p:spPr>
      </p:pic>
    </p:spTree>
    <p:extLst>
      <p:ext uri="{BB962C8B-B14F-4D97-AF65-F5344CB8AC3E}">
        <p14:creationId xmlns:p14="http://schemas.microsoft.com/office/powerpoint/2010/main" val="607317445"/>
      </p:ext>
    </p:extLst>
  </p:cSld>
  <p:clrMapOvr>
    <a:masterClrMapping/>
  </p:clrMapOvr>
  <mc:AlternateContent xmlns:mc="http://schemas.openxmlformats.org/markup-compatibility/2006" xmlns:p14="http://schemas.microsoft.com/office/powerpoint/2010/main">
    <mc:Choice Requires="p14">
      <p:transition spd="slow" p14:dur="2000" advTm="67026"/>
    </mc:Choice>
    <mc:Fallback xmlns="">
      <p:transition spd="slow" advTm="670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5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FBC847-6125-460B-BBCE-2A99BABAB05F}"/>
              </a:ext>
            </a:extLst>
          </p:cNvPr>
          <p:cNvSpPr>
            <a:spLocks noGrp="1"/>
          </p:cNvSpPr>
          <p:nvPr>
            <p:ph idx="1"/>
          </p:nvPr>
        </p:nvSpPr>
        <p:spPr>
          <a:xfrm>
            <a:off x="838199" y="2358189"/>
            <a:ext cx="10687493" cy="2787970"/>
          </a:xfrm>
        </p:spPr>
        <p:txBody>
          <a:bodyPr>
            <a:noAutofit/>
          </a:bodyPr>
          <a:lstStyle/>
          <a:p>
            <a:pPr marL="0" indent="0">
              <a:buNone/>
            </a:pPr>
            <a:endParaRPr lang="tl" sz="1600" dirty="0">
              <a:latin typeface="Bell MT" panose="02020503060305020303" pitchFamily="18" charset="0"/>
            </a:endParaRPr>
          </a:p>
          <a:p>
            <a:r>
              <a:rPr lang="tl" sz="1800" b="1" dirty="0">
                <a:solidFill>
                  <a:schemeClr val="accent1">
                    <a:lumMod val="75000"/>
                  </a:schemeClr>
                </a:solidFill>
                <a:latin typeface="Arial" panose="020B0604020202020204" pitchFamily="34" charset="0"/>
                <a:cs typeface="Arial" panose="020B0604020202020204" pitchFamily="34" charset="0"/>
              </a:rPr>
              <a:t>Ang mga serbisyo ng Day Camp </a:t>
            </a:r>
            <a:r>
              <a:rPr lang="tl" sz="1800" dirty="0">
                <a:solidFill>
                  <a:schemeClr val="accent1">
                    <a:lumMod val="75000"/>
                  </a:schemeClr>
                </a:solidFill>
                <a:latin typeface="Arial" panose="020B0604020202020204" pitchFamily="34" charset="0"/>
                <a:cs typeface="Arial" panose="020B0604020202020204" pitchFamily="34" charset="0"/>
              </a:rPr>
              <a:t>ay nagbibigay ng malikhain, interaktibong karanasan para sa limitadong tagal ng oras kada araw at mga araw kada taon. Ang mga serbisyong ito ay nag-aambag sa kaisipan, pisikal at panlipunang pag-unlad ng indibidwal sa pamamagitan ng pagpapadali ng access sa napiling mga aktibidad. </a:t>
            </a:r>
          </a:p>
          <a:p>
            <a:r>
              <a:rPr lang="tl" sz="1800" b="1" dirty="0">
                <a:solidFill>
                  <a:schemeClr val="accent1">
                    <a:lumMod val="75000"/>
                  </a:schemeClr>
                </a:solidFill>
                <a:latin typeface="Arial" panose="020B0604020202020204" pitchFamily="34" charset="0"/>
                <a:cs typeface="Arial" panose="020B0604020202020204" pitchFamily="34" charset="0"/>
              </a:rPr>
              <a:t>Ang Overnight camp </a:t>
            </a:r>
            <a:r>
              <a:rPr lang="tl" sz="1800" dirty="0">
                <a:solidFill>
                  <a:schemeClr val="accent1">
                    <a:lumMod val="75000"/>
                  </a:schemeClr>
                </a:solidFill>
                <a:latin typeface="Arial" panose="020B0604020202020204" pitchFamily="34" charset="0"/>
                <a:cs typeface="Arial" panose="020B0604020202020204" pitchFamily="34" charset="0"/>
              </a:rPr>
              <a:t>ay nagbibigay ng malikhang karanasan sa 24 oras kada araw na batayan para sa limitadong tagal ng panahon at nag-aambag sa kaisipan, pisikal at panlipunang pag-unlad ng indibidwal. Ang mga serbisyo ng camping at nauugnay na gastos sa pagbiyahe ay dapat magpakita ng pamamaraan na sulit sa presyo para makatugon sa mga pangangailangan ng indibidwal.   </a:t>
            </a:r>
          </a:p>
        </p:txBody>
      </p:sp>
      <p:pic>
        <p:nvPicPr>
          <p:cNvPr id="5" name="Picture 6" descr="See the source image">
            <a:extLst>
              <a:ext uri="{FF2B5EF4-FFF2-40B4-BE49-F238E27FC236}">
                <a16:creationId xmlns:a16="http://schemas.microsoft.com/office/drawing/2014/main" id="{377AB14E-163E-4855-974E-89FAE0EF44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117" y="658379"/>
            <a:ext cx="9824574" cy="1759968"/>
          </a:xfrm>
          <a:prstGeom prst="rect">
            <a:avLst/>
          </a:prstGeom>
          <a:noFill/>
          <a:extLst>
            <a:ext uri="{909E8E84-426E-40DD-AFC4-6F175D3DCCD1}">
              <a14:hiddenFill xmlns:a14="http://schemas.microsoft.com/office/drawing/2010/main">
                <a:solidFill>
                  <a:srgbClr val="FFFFFF"/>
                </a:solidFill>
              </a14:hiddenFill>
            </a:ext>
          </a:extLst>
        </p:spPr>
      </p:pic>
      <p:pic>
        <p:nvPicPr>
          <p:cNvPr id="2" name="SLIDE 06">
            <a:hlinkClick r:id="" action="ppaction://media"/>
            <a:extLst>
              <a:ext uri="{FF2B5EF4-FFF2-40B4-BE49-F238E27FC236}">
                <a16:creationId xmlns:a16="http://schemas.microsoft.com/office/drawing/2014/main" id="{060B2F68-A9DD-724D-36CE-9F33954239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3544" y="6064351"/>
            <a:ext cx="612648" cy="612648"/>
          </a:xfrm>
          <a:prstGeom prst="rect">
            <a:avLst/>
          </a:prstGeom>
        </p:spPr>
      </p:pic>
    </p:spTree>
    <p:extLst>
      <p:ext uri="{BB962C8B-B14F-4D97-AF65-F5344CB8AC3E}">
        <p14:creationId xmlns:p14="http://schemas.microsoft.com/office/powerpoint/2010/main" val="671648396"/>
      </p:ext>
    </p:extLst>
  </p:cSld>
  <p:clrMapOvr>
    <a:masterClrMapping/>
  </p:clrMapOvr>
  <mc:AlternateContent xmlns:mc="http://schemas.openxmlformats.org/markup-compatibility/2006" xmlns:p14="http://schemas.microsoft.com/office/powerpoint/2010/main">
    <mc:Choice Requires="p14">
      <p:transition spd="slow" p14:dur="2000" advTm="49601"/>
    </mc:Choice>
    <mc:Fallback xmlns="">
      <p:transition spd="slow" advTm="496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7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B17B0-680C-4DFB-98ED-74B9CD894257}"/>
              </a:ext>
            </a:extLst>
          </p:cNvPr>
          <p:cNvSpPr>
            <a:spLocks noGrp="1"/>
          </p:cNvSpPr>
          <p:nvPr>
            <p:ph type="title"/>
          </p:nvPr>
        </p:nvSpPr>
        <p:spPr>
          <a:xfrm>
            <a:off x="838200" y="365126"/>
            <a:ext cx="10515600" cy="1042570"/>
          </a:xfrm>
        </p:spPr>
        <p:txBody>
          <a:bodyPr>
            <a:noAutofit/>
          </a:bodyPr>
          <a:lstStyle/>
          <a:p>
            <a:pPr algn="ctr"/>
            <a:r>
              <a:rPr lang="tl" sz="4000" b="1" u="sng" dirty="0">
                <a:solidFill>
                  <a:schemeClr val="accent1">
                    <a:lumMod val="75000"/>
                  </a:schemeClr>
                </a:solidFill>
                <a:latin typeface="Arial" panose="020B0604020202020204" pitchFamily="34" charset="0"/>
                <a:cs typeface="Arial" panose="020B0604020202020204" pitchFamily="34" charset="0"/>
              </a:rPr>
              <a:t>Mga Tagapaglaan ng CAMP at Residensyal</a:t>
            </a:r>
          </a:p>
        </p:txBody>
      </p:sp>
      <p:sp>
        <p:nvSpPr>
          <p:cNvPr id="3" name="Content Placeholder 2">
            <a:extLst>
              <a:ext uri="{FF2B5EF4-FFF2-40B4-BE49-F238E27FC236}">
                <a16:creationId xmlns:a16="http://schemas.microsoft.com/office/drawing/2014/main" id="{E6545E5B-A108-4974-B202-D2CB86556526}"/>
              </a:ext>
            </a:extLst>
          </p:cNvPr>
          <p:cNvSpPr>
            <a:spLocks noGrp="1"/>
          </p:cNvSpPr>
          <p:nvPr>
            <p:ph idx="1"/>
          </p:nvPr>
        </p:nvSpPr>
        <p:spPr>
          <a:xfrm>
            <a:off x="838200" y="1825624"/>
            <a:ext cx="10515600" cy="4755649"/>
          </a:xfrm>
        </p:spPr>
        <p:txBody>
          <a:bodyPr>
            <a:normAutofit/>
          </a:bodyPr>
          <a:lstStyle/>
          <a:p>
            <a:pPr marL="0" indent="0" algn="ctr">
              <a:buNone/>
            </a:pPr>
            <a:r>
              <a:rPr lang="tl" sz="2000" b="1" dirty="0">
                <a:solidFill>
                  <a:schemeClr val="accent1">
                    <a:lumMod val="75000"/>
                  </a:schemeClr>
                </a:solidFill>
                <a:latin typeface="Arial" panose="020B0604020202020204" pitchFamily="34" charset="0"/>
                <a:cs typeface="Arial" panose="020B0604020202020204" pitchFamily="34" charset="0"/>
              </a:rPr>
              <a:t>Narito ang tatlong potensiyal na paraan para makadalo ang isang kliyente sa Community Care Facility (CCF) sa day o overnight camp:</a:t>
            </a:r>
          </a:p>
          <a:p>
            <a:pPr marL="457200" lvl="0" indent="-457200">
              <a:buAutoNum type="arabicPeriod"/>
            </a:pPr>
            <a:r>
              <a:rPr lang="tl" sz="1800" dirty="0">
                <a:solidFill>
                  <a:schemeClr val="accent1">
                    <a:lumMod val="75000"/>
                  </a:schemeClr>
                </a:solidFill>
                <a:latin typeface="Arial" panose="020B0604020202020204" pitchFamily="34" charset="0"/>
                <a:cs typeface="Arial" panose="020B0604020202020204" pitchFamily="34" charset="0"/>
              </a:rPr>
              <a:t>Ang kliyente ay dumadalo sa day o overnight camp na pinondohan ng CCF. Maaaring pag-isipan ng ACRC ang pagpopondo ng gastusin na lumampas sa gastusin para sa pagpapalit ng kliyente. </a:t>
            </a:r>
          </a:p>
          <a:p>
            <a:pPr marL="457200" lvl="0" indent="-457200">
              <a:buAutoNum type="arabicPeriod"/>
            </a:pPr>
            <a:r>
              <a:rPr lang="tl" sz="1800" dirty="0">
                <a:solidFill>
                  <a:schemeClr val="accent1">
                    <a:lumMod val="75000"/>
                  </a:schemeClr>
                </a:solidFill>
                <a:latin typeface="Arial" panose="020B0604020202020204" pitchFamily="34" charset="0"/>
                <a:cs typeface="Arial" panose="020B0604020202020204" pitchFamily="34" charset="0"/>
              </a:rPr>
              <a:t>Pinopondohan ng ACRC ang day o overnight camp; hindi sisingilin ng CCF ang mga residensyal na serbisyo sa panahong ito. </a:t>
            </a:r>
          </a:p>
          <a:p>
            <a:pPr marL="457200" lvl="0" indent="-457200">
              <a:buAutoNum type="arabicPeriod"/>
            </a:pPr>
            <a:r>
              <a:rPr lang="tl" sz="1800" dirty="0">
                <a:solidFill>
                  <a:schemeClr val="accent1">
                    <a:lumMod val="75000"/>
                  </a:schemeClr>
                </a:solidFill>
                <a:latin typeface="Arial" panose="020B0604020202020204" pitchFamily="34" charset="0"/>
                <a:cs typeface="Arial" panose="020B0604020202020204" pitchFamily="34" charset="0"/>
              </a:rPr>
              <a:t>Ang Kliyente at CCF ay sama-samang nagtatrabaho para lumikha ng karanasan sa camp. </a:t>
            </a:r>
          </a:p>
          <a:p>
            <a:pPr marL="0" lvl="0" indent="0">
              <a:buNone/>
            </a:pPr>
            <a:r>
              <a:rPr lang="tl" sz="1800" dirty="0">
                <a:solidFill>
                  <a:schemeClr val="accent1">
                    <a:lumMod val="75000"/>
                  </a:schemeClr>
                </a:solidFill>
                <a:latin typeface="Arial" panose="020B0604020202020204" pitchFamily="34" charset="0"/>
                <a:cs typeface="Arial" panose="020B0604020202020204" pitchFamily="34" charset="0"/>
              </a:rPr>
              <a:t>	Halimbawa:  weekend camping trip, fishing trip, day trips, excursions, atbp.</a:t>
            </a:r>
          </a:p>
          <a:p>
            <a:pPr marL="0" lvl="0" indent="0">
              <a:buNone/>
            </a:pPr>
            <a:endParaRPr lang="tl" sz="1800" dirty="0">
              <a:solidFill>
                <a:schemeClr val="accent1">
                  <a:lumMod val="75000"/>
                </a:schemeClr>
              </a:solidFill>
              <a:latin typeface="Arial" panose="020B0604020202020204" pitchFamily="34" charset="0"/>
              <a:cs typeface="Arial" panose="020B0604020202020204" pitchFamily="34" charset="0"/>
            </a:endParaRPr>
          </a:p>
          <a:p>
            <a:pPr marL="0" lvl="0" indent="0">
              <a:buNone/>
            </a:pPr>
            <a:endParaRPr lang="tl" sz="1800" dirty="0">
              <a:solidFill>
                <a:schemeClr val="accent1">
                  <a:lumMod val="75000"/>
                </a:schemeClr>
              </a:solidFill>
              <a:latin typeface="Arial" panose="020B0604020202020204" pitchFamily="34" charset="0"/>
              <a:cs typeface="Arial" panose="020B0604020202020204" pitchFamily="34" charset="0"/>
            </a:endParaRPr>
          </a:p>
          <a:p>
            <a:pPr marL="0" lvl="0" indent="0">
              <a:buNone/>
            </a:pPr>
            <a:endParaRPr lang="tl" sz="2400" dirty="0">
              <a:solidFill>
                <a:schemeClr val="accent1">
                  <a:lumMod val="75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6C75FE4-00D4-409E-A968-9BEE57BF7A50}"/>
              </a:ext>
            </a:extLst>
          </p:cNvPr>
          <p:cNvPicPr>
            <a:picLocks noChangeAspect="1"/>
          </p:cNvPicPr>
          <p:nvPr/>
        </p:nvPicPr>
        <p:blipFill>
          <a:blip r:embed="rId5"/>
          <a:stretch>
            <a:fillRect/>
          </a:stretch>
        </p:blipFill>
        <p:spPr>
          <a:xfrm>
            <a:off x="1406691" y="4925929"/>
            <a:ext cx="2672013" cy="1787692"/>
          </a:xfrm>
          <a:prstGeom prst="rect">
            <a:avLst/>
          </a:prstGeom>
        </p:spPr>
      </p:pic>
      <p:pic>
        <p:nvPicPr>
          <p:cNvPr id="5" name="Picture 4">
            <a:extLst>
              <a:ext uri="{FF2B5EF4-FFF2-40B4-BE49-F238E27FC236}">
                <a16:creationId xmlns:a16="http://schemas.microsoft.com/office/drawing/2014/main" id="{9F339564-074F-42E2-9265-DA4F8B8EC28E}"/>
              </a:ext>
            </a:extLst>
          </p:cNvPr>
          <p:cNvPicPr>
            <a:picLocks noChangeAspect="1"/>
          </p:cNvPicPr>
          <p:nvPr/>
        </p:nvPicPr>
        <p:blipFill>
          <a:blip r:embed="rId6"/>
          <a:stretch>
            <a:fillRect/>
          </a:stretch>
        </p:blipFill>
        <p:spPr>
          <a:xfrm>
            <a:off x="9781673" y="4331368"/>
            <a:ext cx="2141621" cy="2257425"/>
          </a:xfrm>
          <a:prstGeom prst="rect">
            <a:avLst/>
          </a:prstGeom>
        </p:spPr>
      </p:pic>
      <p:pic>
        <p:nvPicPr>
          <p:cNvPr id="6" name="Picture 5">
            <a:extLst>
              <a:ext uri="{FF2B5EF4-FFF2-40B4-BE49-F238E27FC236}">
                <a16:creationId xmlns:a16="http://schemas.microsoft.com/office/drawing/2014/main" id="{1CC09EC1-7B8A-4F71-A1DD-3BFB6AF53B3C}"/>
              </a:ext>
            </a:extLst>
          </p:cNvPr>
          <p:cNvPicPr>
            <a:picLocks noChangeAspect="1"/>
          </p:cNvPicPr>
          <p:nvPr/>
        </p:nvPicPr>
        <p:blipFill>
          <a:blip r:embed="rId7"/>
          <a:stretch>
            <a:fillRect/>
          </a:stretch>
        </p:blipFill>
        <p:spPr>
          <a:xfrm>
            <a:off x="4969042" y="4997116"/>
            <a:ext cx="3272590" cy="1676400"/>
          </a:xfrm>
          <a:prstGeom prst="rect">
            <a:avLst/>
          </a:prstGeom>
        </p:spPr>
      </p:pic>
      <p:pic>
        <p:nvPicPr>
          <p:cNvPr id="7" name="SLIDE 07">
            <a:hlinkClick r:id="" action="ppaction://media"/>
            <a:extLst>
              <a:ext uri="{FF2B5EF4-FFF2-40B4-BE49-F238E27FC236}">
                <a16:creationId xmlns:a16="http://schemas.microsoft.com/office/drawing/2014/main" id="{65CD37AF-AD38-A028-E40E-CCCED05443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8799" y="6100973"/>
            <a:ext cx="612648" cy="612648"/>
          </a:xfrm>
          <a:prstGeom prst="rect">
            <a:avLst/>
          </a:prstGeom>
        </p:spPr>
      </p:pic>
    </p:spTree>
    <p:extLst>
      <p:ext uri="{BB962C8B-B14F-4D97-AF65-F5344CB8AC3E}">
        <p14:creationId xmlns:p14="http://schemas.microsoft.com/office/powerpoint/2010/main" val="4145808022"/>
      </p:ext>
    </p:extLst>
  </p:cSld>
  <p:clrMapOvr>
    <a:masterClrMapping/>
  </p:clrMapOvr>
  <mc:AlternateContent xmlns:mc="http://schemas.openxmlformats.org/markup-compatibility/2006" xmlns:p14="http://schemas.microsoft.com/office/powerpoint/2010/main">
    <mc:Choice Requires="p14">
      <p:transition spd="slow" p14:dur="2000" advTm="57580"/>
    </mc:Choice>
    <mc:Fallback xmlns="">
      <p:transition spd="slow" advTm="575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4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AA88B-4587-4917-8D43-088C15D197B2}"/>
              </a:ext>
            </a:extLst>
          </p:cNvPr>
          <p:cNvSpPr>
            <a:spLocks noGrp="1"/>
          </p:cNvSpPr>
          <p:nvPr>
            <p:ph type="title"/>
          </p:nvPr>
        </p:nvSpPr>
        <p:spPr/>
        <p:txBody>
          <a:bodyPr>
            <a:normAutofit/>
          </a:bodyPr>
          <a:lstStyle/>
          <a:p>
            <a:pPr algn="ctr"/>
            <a:r>
              <a:rPr lang="tl" sz="4000" b="1" dirty="0">
                <a:solidFill>
                  <a:schemeClr val="accent1">
                    <a:lumMod val="75000"/>
                  </a:schemeClr>
                </a:solidFill>
                <a:latin typeface="Arial" panose="020B0604020202020204" pitchFamily="34" charset="0"/>
                <a:cs typeface="Arial" panose="020B0604020202020204" pitchFamily="34" charset="0"/>
              </a:rPr>
              <a:t>Mga Social Recreational na Aktibidad at Residensyal na mga Provider</a:t>
            </a:r>
            <a:endParaRPr lang="tl" sz="40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8F42843-BF84-4C6C-8C15-F3C973DEE83A}"/>
              </a:ext>
            </a:extLst>
          </p:cNvPr>
          <p:cNvSpPr>
            <a:spLocks noGrp="1"/>
          </p:cNvSpPr>
          <p:nvPr>
            <p:ph idx="1"/>
          </p:nvPr>
        </p:nvSpPr>
        <p:spPr>
          <a:xfrm>
            <a:off x="838200" y="1825625"/>
            <a:ext cx="10515600" cy="4351338"/>
          </a:xfrm>
        </p:spPr>
        <p:txBody>
          <a:bodyPr>
            <a:normAutofit fontScale="92500"/>
          </a:bodyPr>
          <a:lstStyle/>
          <a:p>
            <a:pPr>
              <a:lnSpc>
                <a:spcPct val="100000"/>
              </a:lnSpc>
            </a:pPr>
            <a:r>
              <a:rPr lang="tl" sz="2400" dirty="0">
                <a:solidFill>
                  <a:srgbClr val="002060"/>
                </a:solidFill>
                <a:latin typeface="Arial" panose="020B0604020202020204" pitchFamily="34" charset="0"/>
                <a:cs typeface="Arial" panose="020B0604020202020204" pitchFamily="34" charset="0"/>
              </a:rPr>
              <a:t>Ang mga residensyal na provider ay may pananagutan sa pagbibigay ng social recreational na mga aktibidad.</a:t>
            </a:r>
          </a:p>
          <a:p>
            <a:pPr lvl="0">
              <a:lnSpc>
                <a:spcPct val="100000"/>
              </a:lnSpc>
            </a:pPr>
            <a:r>
              <a:rPr lang="tl" sz="2400" dirty="0">
                <a:solidFill>
                  <a:srgbClr val="002060"/>
                </a:solidFill>
                <a:latin typeface="Arial" panose="020B0604020202020204" pitchFamily="34" charset="0"/>
                <a:cs typeface="Arial" panose="020B0604020202020204" pitchFamily="34" charset="0"/>
              </a:rPr>
              <a:t>Mga seksyon ng Per </a:t>
            </a:r>
            <a:r>
              <a:rPr lang="tl" sz="2400" dirty="0">
                <a:solidFill>
                  <a:srgbClr val="00206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Title 22 California Code ng mga Regulasyon </a:t>
            </a:r>
            <a:r>
              <a:rPr lang="tl" sz="2400" dirty="0">
                <a:solidFill>
                  <a:srgbClr val="002060"/>
                </a:solidFill>
                <a:latin typeface="Arial" panose="020B0604020202020204" pitchFamily="34" charset="0"/>
                <a:cs typeface="Arial" panose="020B0604020202020204" pitchFamily="34" charset="0"/>
              </a:rPr>
              <a:t>: Dapat tiyakin na ibinibigay ng 85079 (Adulto) 83079 (Tahan ng Maliit na Pamilya) 87219 (RCFE) CCL </a:t>
            </a:r>
            <a:r>
              <a:rPr lang="tl" sz="2400" b="1" dirty="0">
                <a:solidFill>
                  <a:srgbClr val="002060"/>
                </a:solidFill>
                <a:latin typeface="Arial" panose="020B0604020202020204" pitchFamily="34" charset="0"/>
                <a:cs typeface="Arial" panose="020B0604020202020204" pitchFamily="34" charset="0"/>
              </a:rPr>
              <a:t>Licensee ang planadong recreational na mga aktibidad para sa mga kliyente.  </a:t>
            </a:r>
            <a:r>
              <a:rPr lang="tl" sz="2400" dirty="0">
                <a:solidFill>
                  <a:srgbClr val="002060"/>
                </a:solidFill>
                <a:latin typeface="Arial" panose="020B0604020202020204" pitchFamily="34" charset="0"/>
                <a:cs typeface="Arial" panose="020B0604020202020204" pitchFamily="34" charset="0"/>
              </a:rPr>
              <a:t>Papangasiwaan ng SC ang talakayan tungkol sa Social rec na mga serbisyo sa antas ng pangkat ng pagpaplano para matiyak na ang interes at pangangailangan ng mga kliyente ay natutugunan</a:t>
            </a:r>
          </a:p>
          <a:p>
            <a:pPr>
              <a:lnSpc>
                <a:spcPct val="100000"/>
              </a:lnSpc>
            </a:pPr>
            <a:r>
              <a:rPr lang="tl" sz="2400" dirty="0">
                <a:solidFill>
                  <a:srgbClr val="002060"/>
                </a:solidFill>
                <a:latin typeface="Arial" panose="020B0604020202020204" pitchFamily="34" charset="0"/>
                <a:cs typeface="Arial" panose="020B0604020202020204" pitchFamily="34" charset="0"/>
              </a:rPr>
              <a:t>Isasaalang-alang ng ACRC ang mga kahilingan mula sa kliyente o CCF para sa Non-Medical Therapy. Maaaring kabilang dito ang mga oportunidad sa komunidad gaya ng: espesyalisadong recreation, sining, sayaw at musika, atbp.</a:t>
            </a:r>
          </a:p>
          <a:p>
            <a:pPr>
              <a:lnSpc>
                <a:spcPct val="100000"/>
              </a:lnSpc>
            </a:pPr>
            <a:endParaRPr lang="tl" sz="2400" dirty="0"/>
          </a:p>
        </p:txBody>
      </p:sp>
      <p:pic>
        <p:nvPicPr>
          <p:cNvPr id="4" name="SLIDE 08">
            <a:hlinkClick r:id="" action="ppaction://media"/>
            <a:extLst>
              <a:ext uri="{FF2B5EF4-FFF2-40B4-BE49-F238E27FC236}">
                <a16:creationId xmlns:a16="http://schemas.microsoft.com/office/drawing/2014/main" id="{3010ECB0-CEBD-1468-A5D5-83972B9157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6952" y="5870639"/>
            <a:ext cx="612648" cy="612648"/>
          </a:xfrm>
          <a:prstGeom prst="rect">
            <a:avLst/>
          </a:prstGeom>
        </p:spPr>
      </p:pic>
    </p:spTree>
    <p:extLst>
      <p:ext uri="{BB962C8B-B14F-4D97-AF65-F5344CB8AC3E}">
        <p14:creationId xmlns:p14="http://schemas.microsoft.com/office/powerpoint/2010/main" val="411387735"/>
      </p:ext>
    </p:extLst>
  </p:cSld>
  <p:clrMapOvr>
    <a:masterClrMapping/>
  </p:clrMapOvr>
  <mc:AlternateContent xmlns:mc="http://schemas.openxmlformats.org/markup-compatibility/2006" xmlns:p14="http://schemas.microsoft.com/office/powerpoint/2010/main">
    <mc:Choice Requires="p14">
      <p:transition spd="slow" p14:dur="2000" advTm="32696"/>
    </mc:Choice>
    <mc:Fallback xmlns="">
      <p:transition spd="slow" advTm="326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3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3A88C-BE60-4C47-B035-ACCCDBC4A51D}"/>
              </a:ext>
            </a:extLst>
          </p:cNvPr>
          <p:cNvSpPr>
            <a:spLocks noGrp="1"/>
          </p:cNvSpPr>
          <p:nvPr>
            <p:ph type="title"/>
          </p:nvPr>
        </p:nvSpPr>
        <p:spPr>
          <a:xfrm>
            <a:off x="838200" y="365126"/>
            <a:ext cx="10515600" cy="751294"/>
          </a:xfrm>
        </p:spPr>
        <p:txBody>
          <a:bodyPr>
            <a:normAutofit/>
          </a:bodyPr>
          <a:lstStyle/>
          <a:p>
            <a:pPr algn="ctr"/>
            <a:r>
              <a:rPr lang="tl" sz="4200" dirty="0">
                <a:solidFill>
                  <a:schemeClr val="accent1">
                    <a:lumMod val="75000"/>
                  </a:schemeClr>
                </a:solidFill>
                <a:latin typeface="Arial" panose="020B0604020202020204" pitchFamily="34" charset="0"/>
                <a:cs typeface="Arial" panose="020B0604020202020204" pitchFamily="34" charset="0"/>
              </a:rPr>
              <a:t>Higit pang mga oportunidad...</a:t>
            </a:r>
          </a:p>
        </p:txBody>
      </p:sp>
      <p:sp>
        <p:nvSpPr>
          <p:cNvPr id="3" name="Content Placeholder 2">
            <a:extLst>
              <a:ext uri="{FF2B5EF4-FFF2-40B4-BE49-F238E27FC236}">
                <a16:creationId xmlns:a16="http://schemas.microsoft.com/office/drawing/2014/main" id="{66FBC847-6125-460B-BBCE-2A99BABAB05F}"/>
              </a:ext>
            </a:extLst>
          </p:cNvPr>
          <p:cNvSpPr>
            <a:spLocks noGrp="1"/>
          </p:cNvSpPr>
          <p:nvPr>
            <p:ph idx="1"/>
          </p:nvPr>
        </p:nvSpPr>
        <p:spPr>
          <a:xfrm>
            <a:off x="838200" y="1116421"/>
            <a:ext cx="10515600" cy="3760379"/>
          </a:xfrm>
        </p:spPr>
        <p:txBody>
          <a:bodyPr>
            <a:noAutofit/>
          </a:bodyPr>
          <a:lstStyle/>
          <a:p>
            <a:r>
              <a:rPr lang="tl" sz="1600" b="1" dirty="0">
                <a:solidFill>
                  <a:schemeClr val="accent1">
                    <a:lumMod val="75000"/>
                  </a:schemeClr>
                </a:solidFill>
                <a:latin typeface="Arial" panose="020B0604020202020204" pitchFamily="34" charset="0"/>
                <a:cs typeface="Arial" panose="020B0604020202020204" pitchFamily="34" charset="0"/>
              </a:rPr>
              <a:t>Sosyalisasyon na Pagsasanay</a:t>
            </a:r>
            <a:r>
              <a:rPr lang="tl" sz="1600" dirty="0">
                <a:solidFill>
                  <a:schemeClr val="accent1">
                    <a:lumMod val="75000"/>
                  </a:schemeClr>
                </a:solidFill>
                <a:latin typeface="Arial" panose="020B0604020202020204" pitchFamily="34" charset="0"/>
                <a:cs typeface="Arial" panose="020B0604020202020204" pitchFamily="34" charset="0"/>
              </a:rPr>
              <a:t>: Mga serbisyong nakatutugon sa pag-unlad sa panlipunan at pag-uugaling domain na may layuning paghusayin ang social functioning na angkop sa edad, gaya ng naaangkop sa potensiyal ng indibidwal. Ang mga serbisyong ito ay maaaring bilhin para s a mga indibidwal hanggang sa edad 21. Pag-isipan ang tungkol sa mga oportunidad ng social recreational sa loob ng tahanan, mga board game, aktibidad, barbecue, atbp.</a:t>
            </a:r>
          </a:p>
          <a:p>
            <a:r>
              <a:rPr lang="tl" sz="1600" b="1" dirty="0">
                <a:solidFill>
                  <a:schemeClr val="accent1">
                    <a:lumMod val="75000"/>
                  </a:schemeClr>
                </a:solidFill>
                <a:latin typeface="Arial" panose="020B0604020202020204" pitchFamily="34" charset="0"/>
                <a:cs typeface="Arial" panose="020B0604020202020204" pitchFamily="34" charset="0"/>
              </a:rPr>
              <a:t>Non-Medical na mga Therapy</a:t>
            </a:r>
            <a:r>
              <a:rPr lang="tl" sz="1600" dirty="0">
                <a:solidFill>
                  <a:schemeClr val="accent1">
                    <a:lumMod val="75000"/>
                  </a:schemeClr>
                </a:solidFill>
                <a:latin typeface="Arial" panose="020B0604020202020204" pitchFamily="34" charset="0"/>
                <a:cs typeface="Arial" panose="020B0604020202020204" pitchFamily="34" charset="0"/>
              </a:rPr>
              <a:t>: Tulong na inilaan ng mga tauhan ng hindi medikal para makinabang ang isip at katawan ng isang kliyente. Maaaring kabilang sa mga halimbawa ng non-medical na therapy ngunit hindi limitado sa espesyalisadong mga programa ng recreation, o sining, musika at sayaw, na inilaan para sa therapeutic na benepisyo. </a:t>
            </a:r>
          </a:p>
          <a:p>
            <a:endParaRPr lang="tl" sz="1600" dirty="0">
              <a:latin typeface="Bell MT" panose="02020503060305020303" pitchFamily="18" charset="0"/>
            </a:endParaRPr>
          </a:p>
        </p:txBody>
      </p:sp>
      <p:pic>
        <p:nvPicPr>
          <p:cNvPr id="6" name="Picture 4" descr="See the source image">
            <a:extLst>
              <a:ext uri="{FF2B5EF4-FFF2-40B4-BE49-F238E27FC236}">
                <a16:creationId xmlns:a16="http://schemas.microsoft.com/office/drawing/2014/main" id="{054E7E3D-4AD1-44F7-BE6B-6F01818DF1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8177" y="3477126"/>
            <a:ext cx="6889898" cy="2791325"/>
          </a:xfrm>
          <a:prstGeom prst="rect">
            <a:avLst/>
          </a:prstGeom>
          <a:noFill/>
          <a:extLst>
            <a:ext uri="{909E8E84-426E-40DD-AFC4-6F175D3DCCD1}">
              <a14:hiddenFill xmlns:a14="http://schemas.microsoft.com/office/drawing/2010/main">
                <a:solidFill>
                  <a:srgbClr val="FFFFFF"/>
                </a:solidFill>
              </a14:hiddenFill>
            </a:ext>
          </a:extLst>
        </p:spPr>
      </p:pic>
      <p:pic>
        <p:nvPicPr>
          <p:cNvPr id="4" name="SLIDE 09">
            <a:hlinkClick r:id="" action="ppaction://media"/>
            <a:extLst>
              <a:ext uri="{FF2B5EF4-FFF2-40B4-BE49-F238E27FC236}">
                <a16:creationId xmlns:a16="http://schemas.microsoft.com/office/drawing/2014/main" id="{6FF30752-08AE-788D-15BA-56BA1BF1DF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6087212"/>
            <a:ext cx="612648" cy="612648"/>
          </a:xfrm>
          <a:prstGeom prst="rect">
            <a:avLst/>
          </a:prstGeom>
        </p:spPr>
      </p:pic>
    </p:spTree>
    <p:extLst>
      <p:ext uri="{BB962C8B-B14F-4D97-AF65-F5344CB8AC3E}">
        <p14:creationId xmlns:p14="http://schemas.microsoft.com/office/powerpoint/2010/main" val="1930892473"/>
      </p:ext>
    </p:extLst>
  </p:cSld>
  <p:clrMapOvr>
    <a:masterClrMapping/>
  </p:clrMapOvr>
  <mc:AlternateContent xmlns:mc="http://schemas.openxmlformats.org/markup-compatibility/2006" xmlns:p14="http://schemas.microsoft.com/office/powerpoint/2010/main">
    <mc:Choice Requires="p14">
      <p:transition spd="slow" p14:dur="2000" advTm="59949"/>
    </mc:Choice>
    <mc:Fallback xmlns="">
      <p:transition spd="slow" advTm="599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2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7A577-61A9-4BC5-B862-A9381DF84972}"/>
              </a:ext>
            </a:extLst>
          </p:cNvPr>
          <p:cNvSpPr>
            <a:spLocks noGrp="1"/>
          </p:cNvSpPr>
          <p:nvPr>
            <p:ph type="title"/>
          </p:nvPr>
        </p:nvSpPr>
        <p:spPr>
          <a:xfrm>
            <a:off x="838200" y="1409075"/>
            <a:ext cx="10515600" cy="696451"/>
          </a:xfrm>
        </p:spPr>
        <p:txBody>
          <a:bodyPr>
            <a:noAutofit/>
          </a:bodyPr>
          <a:lstStyle/>
          <a:p>
            <a:pPr algn="ctr"/>
            <a:br>
              <a:rPr lang="en-US" sz="4800" u="sng" dirty="0">
                <a:solidFill>
                  <a:srgbClr val="0070C0"/>
                </a:solidFill>
                <a:latin typeface="Arial" panose="020B0604020202020204" pitchFamily="34" charset="0"/>
                <a:cs typeface="Arial" panose="020B0604020202020204" pitchFamily="34" charset="0"/>
              </a:rPr>
            </a:br>
            <a:br>
              <a:rPr lang="en-US" sz="4800" u="sng" dirty="0">
                <a:solidFill>
                  <a:srgbClr val="0070C0"/>
                </a:solidFill>
                <a:latin typeface="Arial" panose="020B0604020202020204" pitchFamily="34" charset="0"/>
                <a:cs typeface="Arial" panose="020B0604020202020204" pitchFamily="34" charset="0"/>
              </a:rPr>
            </a:br>
            <a:r>
              <a:rPr lang="tl" u="sng" dirty="0">
                <a:solidFill>
                  <a:srgbClr val="0070C0"/>
                </a:solidFill>
                <a:latin typeface="Arial" panose="020B0604020202020204" pitchFamily="34" charset="0"/>
                <a:cs typeface="Arial" panose="020B0604020202020204" pitchFamily="34" charset="0"/>
              </a:rPr>
              <a:t>Nagustuhang mga Resulta</a:t>
            </a:r>
            <a:br>
              <a:rPr lang="en-US" sz="4800" u="sng" dirty="0">
                <a:solidFill>
                  <a:srgbClr val="0070C0"/>
                </a:solidFill>
                <a:latin typeface="Arial" panose="020B0604020202020204" pitchFamily="34" charset="0"/>
                <a:cs typeface="Arial" panose="020B0604020202020204" pitchFamily="34" charset="0"/>
              </a:rPr>
            </a:br>
            <a:br>
              <a:rPr lang="en-US" sz="4800" u="sng" dirty="0">
                <a:solidFill>
                  <a:srgbClr val="0070C0"/>
                </a:solidFill>
                <a:latin typeface="Arial" panose="020B0604020202020204" pitchFamily="34" charset="0"/>
                <a:cs typeface="Arial" panose="020B0604020202020204" pitchFamily="34" charset="0"/>
              </a:rPr>
            </a:br>
            <a:r>
              <a:rPr lang="tl" sz="2400" dirty="0">
                <a:solidFill>
                  <a:srgbClr val="0070C0"/>
                </a:solidFill>
                <a:latin typeface="Arial" panose="020B0604020202020204" pitchFamily="34" charset="0"/>
                <a:cs typeface="Arial" panose="020B0604020202020204" pitchFamily="34" charset="0"/>
              </a:rPr>
              <a:t>~</a:t>
            </a:r>
            <a:r>
              <a:rPr lang="tl" sz="2000" dirty="0">
                <a:solidFill>
                  <a:schemeClr val="accent1">
                    <a:lumMod val="75000"/>
                  </a:schemeClr>
                </a:solidFill>
                <a:latin typeface="Arial" panose="020B0604020202020204" pitchFamily="34" charset="0"/>
                <a:cs typeface="Arial" panose="020B0604020202020204" pitchFamily="34" charset="0"/>
              </a:rPr>
              <a:t>Dinagdagang paggamit at pag-access sa mga serbisyo ng social recreational.
 </a:t>
            </a:r>
            <a:br>
              <a:rPr lang="en-US" sz="2000" dirty="0">
                <a:solidFill>
                  <a:schemeClr val="accent1">
                    <a:lumMod val="75000"/>
                  </a:schemeClr>
                </a:solidFill>
                <a:latin typeface="Arial" panose="020B0604020202020204" pitchFamily="34" charset="0"/>
                <a:cs typeface="Arial" panose="020B0604020202020204" pitchFamily="34" charset="0"/>
              </a:rPr>
            </a:br>
            <a:br>
              <a:rPr lang="en-US" sz="2000" dirty="0">
                <a:solidFill>
                  <a:schemeClr val="accent1">
                    <a:lumMod val="75000"/>
                  </a:schemeClr>
                </a:solidFill>
                <a:latin typeface="Arial" panose="020B0604020202020204" pitchFamily="34" charset="0"/>
                <a:cs typeface="Arial" panose="020B0604020202020204" pitchFamily="34" charset="0"/>
              </a:rPr>
            </a:br>
            <a:r>
              <a:rPr lang="tl" sz="2000" dirty="0">
                <a:solidFill>
                  <a:schemeClr val="accent1">
                    <a:lumMod val="75000"/>
                  </a:schemeClr>
                </a:solidFill>
                <a:latin typeface="Arial" panose="020B0604020202020204" pitchFamily="34" charset="0"/>
                <a:cs typeface="Arial" panose="020B0604020202020204" pitchFamily="34" charset="0"/>
              </a:rPr>
              <a:t>~Suporta at pagsasanay sa mga taong nangangasiwa at naglalaan ng mga serbisyo.</a:t>
            </a:r>
            <a:br>
              <a:rPr lang="en-US" sz="2000" dirty="0">
                <a:solidFill>
                  <a:schemeClr val="accent1">
                    <a:lumMod val="75000"/>
                  </a:schemeClr>
                </a:solidFill>
                <a:latin typeface="Arial" panose="020B0604020202020204" pitchFamily="34" charset="0"/>
                <a:cs typeface="Arial" panose="020B0604020202020204" pitchFamily="34" charset="0"/>
              </a:rPr>
            </a:br>
            <a:br>
              <a:rPr lang="en-US" sz="2000" dirty="0">
                <a:solidFill>
                  <a:schemeClr val="accent1">
                    <a:lumMod val="75000"/>
                  </a:schemeClr>
                </a:solidFill>
                <a:latin typeface="Arial" panose="020B0604020202020204" pitchFamily="34" charset="0"/>
                <a:cs typeface="Arial" panose="020B0604020202020204" pitchFamily="34" charset="0"/>
              </a:rPr>
            </a:br>
            <a:r>
              <a:rPr lang="tl" sz="2000" dirty="0">
                <a:solidFill>
                  <a:schemeClr val="accent1">
                    <a:lumMod val="75000"/>
                  </a:schemeClr>
                </a:solidFill>
                <a:latin typeface="Arial" panose="020B0604020202020204" pitchFamily="34" charset="0"/>
                <a:cs typeface="Arial" panose="020B0604020202020204" pitchFamily="34" charset="0"/>
              </a:rPr>
              <a:t>~Pagiging accessible at integrasyon ng komunidad.</a:t>
            </a:r>
            <a:br>
              <a:rPr lang="en-US" sz="2000" dirty="0">
                <a:solidFill>
                  <a:schemeClr val="accent1">
                    <a:lumMod val="75000"/>
                  </a:schemeClr>
                </a:solidFill>
                <a:latin typeface="Arial" panose="020B0604020202020204" pitchFamily="34" charset="0"/>
                <a:cs typeface="Arial" panose="020B0604020202020204" pitchFamily="34" charset="0"/>
              </a:rPr>
            </a:br>
            <a:br>
              <a:rPr lang="en-US" sz="2000" dirty="0">
                <a:solidFill>
                  <a:schemeClr val="accent1">
                    <a:lumMod val="75000"/>
                  </a:schemeClr>
                </a:solidFill>
                <a:latin typeface="Arial" panose="020B0604020202020204" pitchFamily="34" charset="0"/>
                <a:cs typeface="Arial" panose="020B0604020202020204" pitchFamily="34" charset="0"/>
              </a:rPr>
            </a:br>
            <a:r>
              <a:rPr lang="tl" sz="2000" dirty="0">
                <a:solidFill>
                  <a:schemeClr val="accent1">
                    <a:lumMod val="75000"/>
                  </a:schemeClr>
                </a:solidFill>
                <a:latin typeface="Arial" panose="020B0604020202020204" pitchFamily="34" charset="0"/>
                <a:cs typeface="Arial" panose="020B0604020202020204" pitchFamily="34" charset="0"/>
              </a:rPr>
              <a:t>~Suporta para sa mga indibidwal na may iba't ibang pangangailangan.</a:t>
            </a:r>
            <a:br>
              <a:rPr lang="en-US" sz="2000" dirty="0">
                <a:solidFill>
                  <a:schemeClr val="accent1">
                    <a:lumMod val="75000"/>
                  </a:schemeClr>
                </a:solidFill>
                <a:latin typeface="Arial" panose="020B0604020202020204" pitchFamily="34" charset="0"/>
                <a:cs typeface="Arial" panose="020B0604020202020204" pitchFamily="34" charset="0"/>
              </a:rPr>
            </a:br>
            <a:br>
              <a:rPr lang="en-US" sz="2000" dirty="0">
                <a:solidFill>
                  <a:schemeClr val="accent1">
                    <a:lumMod val="75000"/>
                  </a:schemeClr>
                </a:solidFill>
                <a:latin typeface="Arial" panose="020B0604020202020204" pitchFamily="34" charset="0"/>
                <a:cs typeface="Arial" panose="020B0604020202020204" pitchFamily="34" charset="0"/>
              </a:rPr>
            </a:br>
            <a:r>
              <a:rPr lang="tl" sz="2000" dirty="0">
                <a:solidFill>
                  <a:schemeClr val="accent1">
                    <a:lumMod val="75000"/>
                  </a:schemeClr>
                </a:solidFill>
                <a:latin typeface="Arial" panose="020B0604020202020204" pitchFamily="34" charset="0"/>
                <a:cs typeface="Arial" panose="020B0604020202020204" pitchFamily="34" charset="0"/>
              </a:rPr>
              <a:t>~Matibay na pakikipagsosyo sa mga organisasyon ng komunidad. </a:t>
            </a:r>
            <a:br>
              <a:rPr lang="en-US" sz="2800" dirty="0">
                <a:solidFill>
                  <a:schemeClr val="accent1">
                    <a:lumMod val="75000"/>
                  </a:schemeClr>
                </a:solidFill>
                <a:latin typeface="Arial" panose="020B0604020202020204" pitchFamily="34" charset="0"/>
                <a:cs typeface="Arial" panose="020B0604020202020204" pitchFamily="34" charset="0"/>
              </a:rPr>
            </a:br>
            <a:r>
              <a:rPr lang="tl" sz="2800" dirty="0">
                <a:solidFill>
                  <a:schemeClr val="accent1">
                    <a:lumMod val="75000"/>
                  </a:schemeClr>
                </a:solidFill>
                <a:latin typeface="Arial" panose="020B0604020202020204" pitchFamily="34" charset="0"/>
                <a:cs typeface="Arial" panose="020B0604020202020204" pitchFamily="34" charset="0"/>
              </a:rPr>
              <a:t> </a:t>
            </a:r>
          </a:p>
        </p:txBody>
      </p:sp>
      <p:pic>
        <p:nvPicPr>
          <p:cNvPr id="1026" name="Picture 2" descr="Outcome-driven Innovation - Outcomes vs Problems - Aktia Solutions">
            <a:extLst>
              <a:ext uri="{FF2B5EF4-FFF2-40B4-BE49-F238E27FC236}">
                <a16:creationId xmlns:a16="http://schemas.microsoft.com/office/drawing/2014/main" id="{C9D793FF-E4C0-4D66-BB85-7C9C8E82F30B}"/>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887579" y="4704347"/>
            <a:ext cx="5943600" cy="1866015"/>
          </a:xfrm>
          <a:prstGeom prst="rect">
            <a:avLst/>
          </a:prstGeom>
          <a:noFill/>
          <a:extLst>
            <a:ext uri="{909E8E84-426E-40DD-AFC4-6F175D3DCCD1}">
              <a14:hiddenFill xmlns:a14="http://schemas.microsoft.com/office/drawing/2010/main">
                <a:solidFill>
                  <a:srgbClr val="FFFFFF"/>
                </a:solidFill>
              </a14:hiddenFill>
            </a:ext>
          </a:extLst>
        </p:spPr>
      </p:pic>
      <p:pic>
        <p:nvPicPr>
          <p:cNvPr id="3" name="SLIDE 10">
            <a:hlinkClick r:id="" action="ppaction://media"/>
            <a:extLst>
              <a:ext uri="{FF2B5EF4-FFF2-40B4-BE49-F238E27FC236}">
                <a16:creationId xmlns:a16="http://schemas.microsoft.com/office/drawing/2014/main" id="{8860C80E-239D-DB5B-D6A8-8D1B37FD81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6952" y="5936697"/>
            <a:ext cx="612648" cy="612648"/>
          </a:xfrm>
          <a:prstGeom prst="rect">
            <a:avLst/>
          </a:prstGeom>
        </p:spPr>
      </p:pic>
    </p:spTree>
    <p:extLst>
      <p:ext uri="{BB962C8B-B14F-4D97-AF65-F5344CB8AC3E}">
        <p14:creationId xmlns:p14="http://schemas.microsoft.com/office/powerpoint/2010/main" val="289113130"/>
      </p:ext>
    </p:extLst>
  </p:cSld>
  <p:clrMapOvr>
    <a:masterClrMapping/>
  </p:clrMapOvr>
  <mc:AlternateContent xmlns:mc="http://schemas.openxmlformats.org/markup-compatibility/2006" xmlns:p14="http://schemas.microsoft.com/office/powerpoint/2010/main">
    <mc:Choice Requires="p14">
      <p:transition spd="slow" p14:dur="2000" advTm="35533"/>
    </mc:Choice>
    <mc:Fallback xmlns="">
      <p:transition spd="slow" advTm="355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7725</TotalTime>
  <Words>1371</Words>
  <Application>Microsoft Office PowerPoint</Application>
  <PresentationFormat>Widescreen</PresentationFormat>
  <Paragraphs>67</Paragraphs>
  <Slides>11</Slides>
  <Notes>11</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Bell MT</vt:lpstr>
      <vt:lpstr>Calibri</vt:lpstr>
      <vt:lpstr>Calibri Light</vt:lpstr>
      <vt:lpstr>Office Theme</vt:lpstr>
      <vt:lpstr>Alta California Regional Center (ACRC)  ~Social Recreation, CAMP, &amp; Non-Medical Therapies~</vt:lpstr>
      <vt:lpstr>Ibinalik na mga Serbisyo</vt:lpstr>
      <vt:lpstr> Mga Oportunidad sa Social at Recreational</vt:lpstr>
      <vt:lpstr>Mga Kahulugan at Setting ng Serbisyo</vt:lpstr>
      <vt:lpstr>PowerPoint Presentation</vt:lpstr>
      <vt:lpstr>Mga Tagapaglaan ng CAMP at Residensyal</vt:lpstr>
      <vt:lpstr>Mga Social Recreational na Aktibidad at Residensyal na mga Provider</vt:lpstr>
      <vt:lpstr>Higit pang mga oportunidad...</vt:lpstr>
      <vt:lpstr>  Nagustuhang mga Resulta  ~Dinagdagang paggamit at pag-access sa mga serbisyo ng social recreational.
   ~Suporta at pagsasanay sa mga taong nangangasiwa at naglalaan ng mga serbisyo.  ~Pagiging accessible at integrasyon ng komunidad.  ~Suporta para sa mga indibidwal na may iba't ibang pangangailangan.  ~Matibay na pakikipagsosyo sa mga organisasyon ng komunidad.   </vt:lpstr>
      <vt:lpstr>Ang ACRC ay nakatuon sa: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Mga Aktibidad ng Social Recreation at Non-Medical na mga Therapy</dc:title>
  <dc:creator>LocalIT</dc:creator>
  <cp:lastModifiedBy>Herman Kothe</cp:lastModifiedBy>
  <cp:revision>89</cp:revision>
  <cp:lastPrinted>2023-01-04T16:38:30Z</cp:lastPrinted>
  <dcterms:created xsi:type="dcterms:W3CDTF">2022-01-28T00:46:46Z</dcterms:created>
  <dcterms:modified xsi:type="dcterms:W3CDTF">2023-03-27T19:59:43Z</dcterms:modified>
</cp:coreProperties>
</file>