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8593"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mn" sz="1200" dirty="0">
                <a:solidFill>
                  <a:schemeClr val="accent1">
                    <a:lumMod val="75000"/>
                  </a:schemeClr>
                </a:solidFill>
                <a:latin typeface="Arial" panose="020B0604020202020204" pitchFamily="34" charset="0"/>
                <a:cs typeface="Arial" panose="020B0604020202020204" pitchFamily="34" charset="0"/>
              </a:rPr>
              <a:t>ACRC tab tom nqis tes ua kom muaj ntau txoj hauj lwm sib txawv thiab muaj kev ncaj ncees kom sawv daws nkag mus cuag tau tej dej num ua si lom zem rau cov neeg uas muaj kev loj hlob tsis taus. Tej kev ua si lom zem mas yog ib qho tseem ceeb rau hauv lub neej rau txhua tus tib neeg. Cov neeg uas muaj kev loj hlob tsis taus mas tej zaum yuav ntsib ntau yam kev cuam tshuam rau fab kev sib raug zoo nrog sawv daws thiab rau ntawm tej chaw ua si lom zem ntawd. ACRC txhawb nqa kom sawv daws nkag mus cuag tau tej dej num uas tsim nyog rau cov me nyuam yaus thiab cov neeg loj kom lawv thiaj li mus koom tau txhua feem raws li qhov lawv ua tau. Peb lees paub thiab ntaus nqis siab txog feem tseem ceeb ntawm tsev neeg, tej phooj ywg thiab zej zos, thiab mob siab txhawb nqa tag nrho txhua yam rau hauv peb lub zej zos.  </a:t>
            </a:r>
          </a:p>
          <a:p>
            <a:endParaRPr lang="hmn"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hmn" dirty="0"/>
          </a:p>
        </p:txBody>
      </p:sp>
    </p:spTree>
    <p:extLst>
      <p:ext uri="{BB962C8B-B14F-4D97-AF65-F5344CB8AC3E}">
        <p14:creationId xmlns:p14="http://schemas.microsoft.com/office/powerpoint/2010/main" val="165774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mn" dirty="0"/>
              <a:t>Piv txwv li – (Katina) zaj dab neeg (tej txiaj ntsig, kev coj cov neeg tawm mus, kev sib koom ua ke, kev nkag mus cuag tau tej dej num hauv zej zos thiab hauv Lub Nroog Sacramento kom muaj qhov zoo rau sawv daws.</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hmn" dirty="0"/>
          </a:p>
        </p:txBody>
      </p:sp>
    </p:spTree>
    <p:extLst>
      <p:ext uri="{BB962C8B-B14F-4D97-AF65-F5344CB8AC3E}">
        <p14:creationId xmlns:p14="http://schemas.microsoft.com/office/powerpoint/2010/main" val="21918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hyperlink" Target="https://cdss.ca.gov/inforesources/letters-regulations/legislation-and-regulations/community-care-licensing-regulations/residenti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325448"/>
          </a:xfrm>
        </p:spPr>
        <p:txBody>
          <a:bodyPr>
            <a:noAutofit/>
          </a:bodyPr>
          <a:lstStyle/>
          <a:p>
            <a:pPr algn="ctr"/>
            <a:r>
              <a:rPr lang="hmn" sz="2800" b="1" dirty="0">
                <a:solidFill>
                  <a:srgbClr val="0070C0"/>
                </a:solidFill>
                <a:latin typeface="Arial" panose="020B0604020202020204" pitchFamily="34" charset="0"/>
                <a:cs typeface="Arial" panose="020B0604020202020204" pitchFamily="34" charset="0"/>
              </a:rPr>
              <a:t>Alta California Cheeb Tsam Chaw Kho Mob (Alta California Regional Center, ACRC)</a:t>
            </a:r>
            <a:br>
              <a:rPr lang="en-US" sz="2800" b="1" dirty="0">
                <a:solidFill>
                  <a:srgbClr val="0070C0"/>
                </a:solidFill>
                <a:latin typeface="Arial" panose="020B0604020202020204" pitchFamily="34" charset="0"/>
                <a:cs typeface="Arial" panose="020B0604020202020204" pitchFamily="34" charset="0"/>
              </a:rPr>
            </a:br>
            <a:br>
              <a:rPr lang="en-US" sz="2800" b="1" dirty="0">
                <a:solidFill>
                  <a:srgbClr val="0070C0"/>
                </a:solidFill>
                <a:latin typeface="Arial" panose="020B0604020202020204" pitchFamily="34" charset="0"/>
                <a:cs typeface="Arial" panose="020B0604020202020204" pitchFamily="34" charset="0"/>
              </a:rPr>
            </a:br>
            <a:r>
              <a:rPr lang="hmn" sz="2800" b="1" dirty="0">
                <a:solidFill>
                  <a:srgbClr val="0070C0"/>
                </a:solidFill>
                <a:latin typeface="Arial" panose="020B0604020202020204" pitchFamily="34" charset="0"/>
                <a:cs typeface="Arial" panose="020B0604020202020204" pitchFamily="34" charset="0"/>
              </a:rPr>
              <a:t>~Kev Ua Si Lom Zem Kev Tawm Mus Tim Tshav Puam, thiab Tej Kev Kho Uas Tsis Yog Siv Tshuaj Kho Mob~</a:t>
            </a: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217163"/>
            <a:ext cx="10515600" cy="4365784"/>
          </a:xfrm>
        </p:spPr>
        <p:txBody>
          <a:bodyPr>
            <a:normAutofit/>
          </a:bodyPr>
          <a:lstStyle/>
          <a:p>
            <a:pPr marL="0" indent="0" algn="just">
              <a:buNone/>
            </a:pPr>
            <a:r>
              <a:rPr lang="it-IT" sz="1600" dirty="0">
                <a:solidFill>
                  <a:schemeClr val="accent1">
                    <a:lumMod val="75000"/>
                  </a:schemeClr>
                </a:solidFill>
                <a:latin typeface="Arial" panose="020B0604020202020204" pitchFamily="34" charset="0"/>
                <a:cs typeface="Arial" panose="020B0604020202020204" pitchFamily="34" charset="0"/>
              </a:rPr>
              <a:t>Thov mus saib hauv peb lub website: </a:t>
            </a:r>
            <a:r>
              <a:rPr lang="it-IT" sz="1600" dirty="0">
                <a:latin typeface="Arial" panose="020B0604020202020204" pitchFamily="34" charset="0"/>
                <a:cs typeface="Arial" panose="020B0604020202020204" pitchFamily="34" charset="0"/>
                <a:hlinkClick r:id="rId5"/>
              </a:rPr>
              <a:t>www.altaregional.org</a:t>
            </a:r>
            <a:endParaRPr lang="it-IT" sz="1600" dirty="0">
              <a:latin typeface="Arial" panose="020B0604020202020204" pitchFamily="34" charset="0"/>
              <a:cs typeface="Arial" panose="020B0604020202020204" pitchFamily="34" charset="0"/>
            </a:endParaRPr>
          </a:p>
          <a:p>
            <a:pPr marL="0" indent="0" algn="just">
              <a:buNone/>
            </a:pPr>
            <a:r>
              <a:rPr lang="it-IT" sz="1600" dirty="0">
                <a:solidFill>
                  <a:schemeClr val="accent1">
                    <a:lumMod val="75000"/>
                  </a:schemeClr>
                </a:solidFill>
                <a:latin typeface="Arial" panose="020B0604020202020204" pitchFamily="34" charset="0"/>
                <a:cs typeface="Arial" panose="020B0604020202020204" pitchFamily="34" charset="0"/>
              </a:rPr>
              <a:t>Tau nthuav qhia los ntawm: </a:t>
            </a:r>
            <a:r>
              <a:rPr lang="it-IT" sz="1600" b="1" dirty="0">
                <a:solidFill>
                  <a:schemeClr val="accent1">
                    <a:lumMod val="75000"/>
                  </a:schemeClr>
                </a:solidFill>
                <a:latin typeface="Arial" panose="020B0604020202020204" pitchFamily="34" charset="0"/>
                <a:cs typeface="Arial" panose="020B0604020202020204" pitchFamily="34" charset="0"/>
              </a:rPr>
              <a:t>Johnny Xiong, Tus Thawj Coj Ntawm Lub Koom Haum Pab Neeg Qhua</a:t>
            </a: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2" name="1">
            <a:hlinkClick r:id="" action="ppaction://media"/>
            <a:extLst>
              <a:ext uri="{FF2B5EF4-FFF2-40B4-BE49-F238E27FC236}">
                <a16:creationId xmlns:a16="http://schemas.microsoft.com/office/drawing/2014/main" id="{ACD40EAA-0C1D-FEF4-4FB8-935E9EB2E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5970299"/>
            <a:ext cx="612648" cy="612648"/>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r>
              <a:rPr lang="hmn" dirty="0">
                <a:solidFill>
                  <a:srgbClr val="0070C0"/>
                </a:solidFill>
                <a:latin typeface="Arial" panose="020B0604020202020204" pitchFamily="34" charset="0"/>
                <a:cs typeface="Arial" panose="020B0604020202020204" pitchFamily="34" charset="0"/>
              </a:rPr>
              <a:t>ACRC tau cog lus tias:</a:t>
            </a:r>
            <a:br>
              <a:rPr lang="en-US" dirty="0">
                <a:solidFill>
                  <a:srgbClr val="0070C0"/>
                </a:solidFill>
                <a:latin typeface="Arial" panose="020B0604020202020204" pitchFamily="34" charset="0"/>
                <a:cs typeface="Arial" panose="020B0604020202020204" pitchFamily="34" charset="0"/>
              </a:rPr>
            </a:br>
            <a:endParaRPr lang="hm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815320" cy="4902799"/>
          </a:xfrm>
        </p:spPr>
        <p:txBody>
          <a:bodyPr>
            <a:normAutofit/>
          </a:bodyPr>
          <a:lstStyle/>
          <a:p>
            <a:endParaRPr lang="hmn" sz="1800" dirty="0">
              <a:solidFill>
                <a:schemeClr val="accent1">
                  <a:lumMod val="75000"/>
                </a:schemeClr>
              </a:solidFill>
              <a:latin typeface="Arial" panose="020B0604020202020204" pitchFamily="34" charset="0"/>
              <a:cs typeface="Arial" panose="020B0604020202020204" pitchFamily="34" charset="0"/>
            </a:endParaRPr>
          </a:p>
          <a:p>
            <a:r>
              <a:rPr lang="hmn" sz="1800" dirty="0">
                <a:solidFill>
                  <a:schemeClr val="accent1">
                    <a:lumMod val="75000"/>
                  </a:schemeClr>
                </a:solidFill>
                <a:latin typeface="Arial" panose="020B0604020202020204" pitchFamily="34" charset="0"/>
                <a:cs typeface="Arial" panose="020B0604020202020204" pitchFamily="34" charset="0"/>
              </a:rPr>
              <a:t>Yuav txhawb nqa rau lub tswv yim no.</a:t>
            </a:r>
          </a:p>
          <a:p>
            <a:r>
              <a:rPr lang="hmn" sz="1800" dirty="0">
                <a:solidFill>
                  <a:schemeClr val="accent1">
                    <a:lumMod val="75000"/>
                  </a:schemeClr>
                </a:solidFill>
                <a:latin typeface="Arial" panose="020B0604020202020204" pitchFamily="34" charset="0"/>
                <a:cs typeface="Arial" panose="020B0604020202020204" pitchFamily="34" charset="0"/>
              </a:rPr>
              <a:t>Kev saib xyuas kev nyab xeeb ntawm cov kws muab kev pab cuam kom tau raws li qhov xav tau ntawm nej tej kev ua si lom zem thiab kev tawm mus tim tshav puam.</a:t>
            </a:r>
          </a:p>
          <a:p>
            <a:r>
              <a:rPr lang="hmn" sz="1800" dirty="0">
                <a:solidFill>
                  <a:schemeClr val="accent1">
                    <a:lumMod val="75000"/>
                  </a:schemeClr>
                </a:solidFill>
                <a:latin typeface="Arial" panose="020B0604020202020204" pitchFamily="34" charset="0"/>
                <a:cs typeface="Arial" panose="020B0604020202020204" pitchFamily="34" charset="0"/>
              </a:rPr>
              <a:t>Muab tej ntaub ntawv ntsig txog tej cib fim ua si lom zem thiab kev tawm mus tim tshav puam sib qhia.</a:t>
            </a:r>
          </a:p>
          <a:p>
            <a:r>
              <a:rPr lang="hmn" sz="1800" dirty="0">
                <a:solidFill>
                  <a:schemeClr val="accent1">
                    <a:lumMod val="75000"/>
                  </a:schemeClr>
                </a:solidFill>
                <a:latin typeface="Arial" panose="020B0604020202020204" pitchFamily="34" charset="0"/>
                <a:cs typeface="Arial" panose="020B0604020202020204" pitchFamily="34" charset="0"/>
              </a:rPr>
              <a:t>Muab qhov xov xwm ntsig txog tej cib fim no tshaj tawm.</a:t>
            </a:r>
          </a:p>
          <a:p>
            <a:r>
              <a:rPr lang="hmn" sz="1800" dirty="0">
                <a:solidFill>
                  <a:schemeClr val="accent1">
                    <a:lumMod val="75000"/>
                  </a:schemeClr>
                </a:solidFill>
                <a:latin typeface="Arial" panose="020B0604020202020204" pitchFamily="34" charset="0"/>
                <a:cs typeface="Arial" panose="020B0604020202020204" pitchFamily="34" charset="0"/>
              </a:rPr>
              <a:t>Nthuav tawm rau Cov Neeg Muaj Feem Xyuam los ntawm cov rooj sib tham nrog pej xeem sawv daws.</a:t>
            </a:r>
          </a:p>
          <a:p>
            <a:endParaRPr lang="hmn" sz="18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4"/>
          <a:stretch>
            <a:fillRect/>
          </a:stretch>
        </p:blipFill>
        <p:spPr>
          <a:xfrm>
            <a:off x="2606528" y="4121176"/>
            <a:ext cx="6003851" cy="2055787"/>
          </a:xfrm>
          <a:prstGeom prst="rect">
            <a:avLst/>
          </a:prstGeom>
        </p:spPr>
      </p:pic>
      <p:pic>
        <p:nvPicPr>
          <p:cNvPr id="5" name="11">
            <a:hlinkClick r:id="" action="ppaction://media"/>
            <a:extLst>
              <a:ext uri="{FF2B5EF4-FFF2-40B4-BE49-F238E27FC236}">
                <a16:creationId xmlns:a16="http://schemas.microsoft.com/office/drawing/2014/main" id="{C904D0AB-5CBC-A1A7-05DA-8417FB3371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1193" y="6061709"/>
            <a:ext cx="612648" cy="612648"/>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a:bodyPr>
          <a:lstStyle/>
          <a:p>
            <a:pPr algn="ctr"/>
            <a:r>
              <a:rPr lang="hmn"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6391" y="3235694"/>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1569660"/>
          </a:xfrm>
          <a:prstGeom prst="rect">
            <a:avLst/>
          </a:prstGeom>
          <a:noFill/>
        </p:spPr>
        <p:txBody>
          <a:bodyPr wrap="square" rtlCol="0">
            <a:spAutoFit/>
          </a:bodyPr>
          <a:lstStyle/>
          <a:p>
            <a:pPr algn="ctr"/>
            <a:r>
              <a:rPr lang="hmn" sz="6000" dirty="0">
                <a:solidFill>
                  <a:srgbClr val="0070C0"/>
                </a:solidFill>
                <a:latin typeface="Bell MT" panose="02020503060305020303" pitchFamily="18" charset="0"/>
              </a:rPr>
              <a:t> </a:t>
            </a:r>
            <a:r>
              <a:rPr lang="hmn" sz="3600" dirty="0">
                <a:solidFill>
                  <a:srgbClr val="0070C0"/>
                </a:solidFill>
                <a:latin typeface="Bell MT" panose="02020503060305020303" pitchFamily="18" charset="0"/>
              </a:rPr>
              <a:t>Yog koj muaj lwm nqe lus nug ces thov tiv tauj rau koj tus kws lis hauj lwm.</a:t>
            </a:r>
          </a:p>
        </p:txBody>
      </p:sp>
      <p:pic>
        <p:nvPicPr>
          <p:cNvPr id="3" name="12">
            <a:hlinkClick r:id="" action="ppaction://media"/>
            <a:extLst>
              <a:ext uri="{FF2B5EF4-FFF2-40B4-BE49-F238E27FC236}">
                <a16:creationId xmlns:a16="http://schemas.microsoft.com/office/drawing/2014/main" id="{691D2A31-0387-E1C8-8723-B83C7479D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21388"/>
            <a:ext cx="612649" cy="612648"/>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a:r>
              <a:rPr lang="hmn" sz="5000" u="sng" dirty="0">
                <a:solidFill>
                  <a:srgbClr val="0070C0"/>
                </a:solidFill>
                <a:latin typeface="Arial" panose="020B0604020202020204" pitchFamily="34" charset="0"/>
                <a:cs typeface="Arial" panose="020B0604020202020204" pitchFamily="34" charset="0"/>
              </a:rPr>
              <a:t>Ua Kom Muaj Tej Kev Pab Cuam</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9"/>
            <a:ext cx="10754360" cy="4486274"/>
          </a:xfrm>
        </p:spPr>
        <p:txBody>
          <a:bodyPr>
            <a:noAutofit/>
          </a:bodyPr>
          <a:lstStyle/>
          <a:p>
            <a:pPr eaLnBrk="0" fontAlgn="base" hangingPunct="0">
              <a:lnSpc>
                <a:spcPct val="100000"/>
              </a:lnSpc>
              <a:spcBef>
                <a:spcPct val="0"/>
              </a:spcBef>
              <a:spcAft>
                <a:spcPct val="0"/>
              </a:spcAft>
            </a:pPr>
            <a:r>
              <a:rPr lang="hmn" sz="1800" dirty="0">
                <a:solidFill>
                  <a:schemeClr val="accent1">
                    <a:lumMod val="75000"/>
                  </a:schemeClr>
                </a:solidFill>
                <a:latin typeface="Arial" panose="020B0604020202020204" pitchFamily="34" charset="0"/>
                <a:cs typeface="Arial" panose="020B0604020202020204" pitchFamily="34" charset="0"/>
              </a:rPr>
              <a:t>Suav txij thaum lub Xya Hli Hnub Tim 1, 2009 mus txog rau lub Rau Hli Hnub Tim 30, 2021, cov cheeb tsam chaw kho mob raug txwv raws li Txoj Cai Kev Pab Ntawm Tsoom Fwv thiab Cov Chaw Hauj Lwm (Welfare and Institutions Code) hauv ntu 4648.5 los ntawm kev tsis pub pab nyiaj rau tej dej num tawm mus tim tshav puam (los sis tej nqi uas ntsig txog rau qhov ntawd), tej dej num ua si lom zem, los sis tej kev kho uas tsis yog siv tshuaj kho mob rau ib tug neeg qhua tsuas yog tus neeg qhua ntawd tsim nyog txais kev zam cai lawm. </a:t>
            </a:r>
            <a:endParaRPr lang="hmn" altLang="en-US"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endParaRPr lang="hmn" altLang="en-US"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r>
              <a:rPr lang="hmn" sz="1800" dirty="0">
                <a:solidFill>
                  <a:schemeClr val="accent1">
                    <a:lumMod val="75000"/>
                  </a:schemeClr>
                </a:solidFill>
                <a:latin typeface="Arial" panose="020B0604020202020204" pitchFamily="34" charset="0"/>
                <a:cs typeface="Arial" panose="020B0604020202020204" pitchFamily="34" charset="0"/>
              </a:rPr>
              <a:t>Pib thaum Lub Xya Hli Ntuj Hnub Tim 1, 2021, cov cheeb tsam chaw kho mob muaj cai yuav cov kev pab cuam ntawd, ua kom rov tau los;  hloov</a:t>
            </a:r>
            <a:r>
              <a:rPr lang="hmn" altLang="en-US"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pauv rau txoj cai Welfare and Institutions (W&amp;I) Code ntu 4648.5 tau rov qab pub cai rau qhov chaw kho mob los mus muab nyiaj pab rau kev tawm mus tim tshav puam thiab them tej nqi mus los; kev ua lom zem nrog tib neeg; cov kev pab cuam kawm ntaub ntawv rau cov me nyuam muaj peb xyoo mus rau 17 xyoo, thiab kev kho mob tsis siv tshuaj, xws li kev lom zem nraum zoov tshwj xeeb, kev kos duab, kev ua las voos, thiab cov nkauj.</a:t>
            </a:r>
            <a:r>
              <a:rPr lang="hmn" altLang="en-US" sz="1800" dirty="0">
                <a:solidFill>
                  <a:schemeClr val="accent1">
                    <a:lumMod val="75000"/>
                  </a:schemeClr>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endParaRPr lang="hmn" altLang="en-US" sz="1800" dirty="0">
              <a:solidFill>
                <a:schemeClr val="accent1">
                  <a:lumMod val="75000"/>
                </a:schemeClr>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hmn" altLang="en-US" sz="1800" dirty="0">
                <a:solidFill>
                  <a:schemeClr val="accent1">
                    <a:lumMod val="75000"/>
                  </a:schemeClr>
                </a:solidFill>
                <a:latin typeface="Arial" panose="020B0604020202020204" pitchFamily="34" charset="0"/>
                <a:cs typeface="Arial" panose="020B0604020202020204" pitchFamily="34" charset="0"/>
              </a:rPr>
              <a:t>Alta California Cheeb Tsam Chaw Kho Mob tau cog lus tias yuav nthuav tawm qhov xov xwm no thiab yuav muab tej ntaub ntawv qhia rau peb cov neeg qhua thiab cov tsev neeg txog tej kev pab cuam no. </a:t>
            </a:r>
          </a:p>
          <a:p>
            <a:pPr eaLnBrk="0" fontAlgn="base" hangingPunct="0">
              <a:lnSpc>
                <a:spcPct val="100000"/>
              </a:lnSpc>
              <a:spcBef>
                <a:spcPct val="0"/>
              </a:spcBef>
              <a:spcAft>
                <a:spcPct val="0"/>
              </a:spcAft>
            </a:pPr>
            <a:endParaRPr lang="hmn" altLang="en-US" sz="1800" dirty="0">
              <a:latin typeface="Bell MT" panose="02020503060305020303" pitchFamily="18" charset="0"/>
            </a:endParaRPr>
          </a:p>
          <a:p>
            <a:pPr eaLnBrk="0" fontAlgn="base" hangingPunct="0">
              <a:lnSpc>
                <a:spcPct val="100000"/>
              </a:lnSpc>
              <a:spcBef>
                <a:spcPct val="0"/>
              </a:spcBef>
              <a:spcAft>
                <a:spcPct val="0"/>
              </a:spcAft>
            </a:pPr>
            <a:endParaRPr lang="hmn" altLang="en-US" sz="1800" dirty="0">
              <a:latin typeface="Bell MT" panose="02020503060305020303" pitchFamily="18" charset="0"/>
            </a:endParaRPr>
          </a:p>
          <a:p>
            <a:pPr eaLnBrk="0" fontAlgn="base" hangingPunct="0">
              <a:lnSpc>
                <a:spcPct val="100000"/>
              </a:lnSpc>
              <a:spcBef>
                <a:spcPct val="0"/>
              </a:spcBef>
              <a:spcAft>
                <a:spcPct val="0"/>
              </a:spcAft>
            </a:pPr>
            <a:endParaRPr lang="hmn" altLang="en-US" sz="1800" dirty="0">
              <a:latin typeface="Arial" panose="020B0604020202020204" pitchFamily="34" charset="0"/>
            </a:endParaRPr>
          </a:p>
          <a:p>
            <a:endParaRPr lang="hmn" sz="2000" dirty="0"/>
          </a:p>
        </p:txBody>
      </p:sp>
      <p:pic>
        <p:nvPicPr>
          <p:cNvPr id="3" name="2">
            <a:hlinkClick r:id="" action="ppaction://media"/>
            <a:extLst>
              <a:ext uri="{FF2B5EF4-FFF2-40B4-BE49-F238E27FC236}">
                <a16:creationId xmlns:a16="http://schemas.microsoft.com/office/drawing/2014/main" id="{86689E8B-0900-0F8D-8AE6-870AD4765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4920" y="6082983"/>
            <a:ext cx="612649" cy="612648"/>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fontScale="90000"/>
          </a:bodyPr>
          <a:lstStyle/>
          <a:p>
            <a:pPr algn="ctr"/>
            <a:r>
              <a:rPr lang="hmn" dirty="0"/>
              <a:t> </a:t>
            </a:r>
            <a:r>
              <a:rPr lang="hmn" sz="4900" u="sng" dirty="0">
                <a:solidFill>
                  <a:srgbClr val="0070C0"/>
                </a:solidFill>
                <a:latin typeface="Arial" panose="020B0604020202020204" pitchFamily="34" charset="0"/>
                <a:cs typeface="Arial" panose="020B0604020202020204" pitchFamily="34" charset="0"/>
              </a:rPr>
              <a:t>Tej Koom Txoos Ua Si Lom Zem Rau Sawv Daws</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663809"/>
            <a:ext cx="10515600" cy="4401879"/>
          </a:xfrm>
        </p:spPr>
        <p:txBody>
          <a:bodyPr>
            <a:normAutofit/>
          </a:bodyPr>
          <a:lstStyle/>
          <a:p>
            <a:endParaRPr lang="hmn" sz="2000" dirty="0">
              <a:latin typeface="Bell MT" panose="02020503060305020303" pitchFamily="18" charset="0"/>
            </a:endParaRPr>
          </a:p>
          <a:p>
            <a:r>
              <a:rPr lang="hmn" sz="1800" dirty="0">
                <a:solidFill>
                  <a:schemeClr val="accent1">
                    <a:lumMod val="75000"/>
                  </a:schemeClr>
                </a:solidFill>
                <a:latin typeface="Arial" panose="020B0604020202020204" pitchFamily="34" charset="0"/>
                <a:cs typeface="Arial" panose="020B0604020202020204" pitchFamily="34" charset="0"/>
              </a:rPr>
              <a:t>Kev sib ntsib nrog sawv daws, kev so thiab kev ua si lom zem mas yog feem tseem ceeb rau kev noj qab haus huv thiab kev noj qab nyob zoo rau txhua tus neeg Alta California Regional Center (ACRC) txhawb nqa kom muaj kev sib koom tes tsim nyog raws li lub hnub nyoog ntawm sawv daws. Kev mus koom tej dej num hauv zej zos thiab nrog cov koom haum xws li tej kis las thiab tej pab pawg ua si, cov koom haum thiab lwm koom haum pab cuam hauv zej zos mas yeej xav kom sawv daws mus koom kom tag. </a:t>
            </a:r>
          </a:p>
          <a:p>
            <a:pPr marL="0" indent="0">
              <a:buNone/>
            </a:pPr>
            <a:endParaRPr lang="hmn" sz="1800" dirty="0">
              <a:solidFill>
                <a:schemeClr val="accent1">
                  <a:lumMod val="75000"/>
                </a:schemeClr>
              </a:solidFill>
              <a:latin typeface="Arial" panose="020B0604020202020204" pitchFamily="34" charset="0"/>
              <a:cs typeface="Arial" panose="020B0604020202020204" pitchFamily="34" charset="0"/>
            </a:endParaRPr>
          </a:p>
          <a:p>
            <a:r>
              <a:rPr lang="hmn" sz="1800" dirty="0">
                <a:solidFill>
                  <a:schemeClr val="accent1">
                    <a:lumMod val="75000"/>
                  </a:schemeClr>
                </a:solidFill>
                <a:latin typeface="Arial" panose="020B0604020202020204" pitchFamily="34" charset="0"/>
                <a:cs typeface="Arial" panose="020B0604020202020204" pitchFamily="34" charset="0"/>
              </a:rPr>
              <a:t>ACRC xam pom txog qhov muaj nqis rau cov me nyuam yaus thiab cov neeg laus uas tuaj koom nrog sawv daws thiab tej dej num ua si lom zem.  Peb tau cog lus tias yuav pab txhawb nqa feem zoo rau kev muaj mob puas siab ntsws, kev loj hlob thiab kev tsim kho, tsim kev sib raug zoo thiab muab sij hawm los txhawb nqa kom muaj ntau tsav yam nyob rau hauv lub zej zos.</a:t>
            </a:r>
            <a:endParaRPr lang="hmn"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68561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4" name="3">
            <a:hlinkClick r:id="" action="ppaction://media"/>
            <a:extLst>
              <a:ext uri="{FF2B5EF4-FFF2-40B4-BE49-F238E27FC236}">
                <a16:creationId xmlns:a16="http://schemas.microsoft.com/office/drawing/2014/main" id="{A211836D-E2F7-BCC0-1359-3198B74382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0758" y="5950903"/>
            <a:ext cx="612649" cy="612648"/>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a:r>
              <a:rPr lang="hmn" sz="4200" u="sng" dirty="0">
                <a:solidFill>
                  <a:srgbClr val="0070C0"/>
                </a:solidFill>
                <a:latin typeface="Arial" panose="020B0604020202020204" pitchFamily="34" charset="0"/>
                <a:cs typeface="Arial" panose="020B0604020202020204" pitchFamily="34" charset="0"/>
              </a:rPr>
              <a:t>Lub Ntsiab Lus thiab Tej Kev Npaj Tseg Rau Kev Pab Cuam</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838200" y="1154243"/>
            <a:ext cx="10515600" cy="5455272"/>
          </a:xfrm>
        </p:spPr>
        <p:txBody>
          <a:bodyPr>
            <a:normAutofit/>
          </a:bodyPr>
          <a:lstStyle/>
          <a:p>
            <a:endParaRPr lang="hmn" sz="1600" b="1" dirty="0">
              <a:solidFill>
                <a:schemeClr val="accent1">
                  <a:lumMod val="75000"/>
                </a:schemeClr>
              </a:solidFill>
              <a:latin typeface="Arial" panose="020B0604020202020204" pitchFamily="34" charset="0"/>
              <a:cs typeface="Arial" panose="020B0604020202020204" pitchFamily="34" charset="0"/>
            </a:endParaRPr>
          </a:p>
          <a:p>
            <a:r>
              <a:rPr lang="hmn" sz="1600" b="1" dirty="0">
                <a:solidFill>
                  <a:schemeClr val="accent1">
                    <a:lumMod val="75000"/>
                  </a:schemeClr>
                </a:solidFill>
                <a:latin typeface="Arial" panose="020B0604020202020204" pitchFamily="34" charset="0"/>
                <a:cs typeface="Arial" panose="020B0604020202020204" pitchFamily="34" charset="0"/>
              </a:rPr>
              <a:t>Tej Dej Num Ua Si Lom Zem Rau Sawv Daws:</a:t>
            </a:r>
            <a:r>
              <a:rPr lang="hmn" sz="1600" dirty="0">
                <a:solidFill>
                  <a:schemeClr val="accent1">
                    <a:lumMod val="75000"/>
                  </a:schemeClr>
                </a:solidFill>
                <a:latin typeface="Arial" panose="020B0604020202020204" pitchFamily="34" charset="0"/>
                <a:cs typeface="Arial" panose="020B0604020202020204" pitchFamily="34" charset="0"/>
              </a:rPr>
              <a:t>  Tej dej num lom zem uas tau ua nrog lwm cov neeg kom txhawb nqa tus kheej kom muaj kev lom zem, kev noj qab haus huv, kev sib txuas lus nrog sawv daws, kev ua kom yus tus kheej txaus siab, thiab kev sib koom tes ua ke rau hauv zej zos. Piv txwv ntawm tej dej num ua si lom zem rau sawv daws mas muaj xws li kev mus koom nrog lwm tus rau ntawm: Tej chaw ua si thiab Kev Ua Si Lom Zem, YMCA, Koom Haum Tub thiab Ntxhais Neeg Meskas, Tej Kev Sib Tw Tshwj Xeeb, thiab lwm yam. </a:t>
            </a:r>
          </a:p>
          <a:p>
            <a:pPr marL="0" indent="0">
              <a:buNone/>
            </a:pPr>
            <a:endParaRPr lang="hmn" sz="1600" dirty="0">
              <a:solidFill>
                <a:schemeClr val="accent1">
                  <a:lumMod val="75000"/>
                </a:schemeClr>
              </a:solidFill>
              <a:latin typeface="Arial" panose="020B0604020202020204" pitchFamily="34" charset="0"/>
              <a:cs typeface="Arial" panose="020B0604020202020204" pitchFamily="34" charset="0"/>
            </a:endParaRPr>
          </a:p>
          <a:p>
            <a:r>
              <a:rPr lang="hmn" sz="1600" b="1" dirty="0">
                <a:solidFill>
                  <a:schemeClr val="accent1">
                    <a:lumMod val="75000"/>
                  </a:schemeClr>
                </a:solidFill>
                <a:latin typeface="Arial" panose="020B0604020202020204" pitchFamily="34" charset="0"/>
                <a:cs typeface="Arial" panose="020B0604020202020204" pitchFamily="34" charset="0"/>
              </a:rPr>
              <a:t>Kev Npaj Kev Pab Cuam:</a:t>
            </a:r>
          </a:p>
          <a:p>
            <a:pPr lvl="1"/>
            <a:r>
              <a:rPr lang="hmn" sz="1600" b="1" dirty="0">
                <a:solidFill>
                  <a:schemeClr val="accent1">
                    <a:lumMod val="75000"/>
                  </a:schemeClr>
                </a:solidFill>
                <a:latin typeface="Arial" panose="020B0604020202020204" pitchFamily="34" charset="0"/>
                <a:cs typeface="Arial" panose="020B0604020202020204" pitchFamily="34" charset="0"/>
              </a:rPr>
              <a:t>Tag nrho txhua yam: </a:t>
            </a:r>
            <a:r>
              <a:rPr lang="hmn" sz="1600" dirty="0">
                <a:solidFill>
                  <a:schemeClr val="accent1">
                    <a:lumMod val="75000"/>
                  </a:schemeClr>
                </a:solidFill>
                <a:latin typeface="Arial" panose="020B0604020202020204" pitchFamily="34" charset="0"/>
                <a:cs typeface="Arial" panose="020B0604020202020204" pitchFamily="34" charset="0"/>
              </a:rPr>
              <a:t>Qhov kev npaj no yog sib txuas nrog ua ke thiab txhawb nqa kom sawv daws nkag mus cuag tau tag nrho nyob rau hauv zej zos: koom tes txhawb rau txoj kev ua neej nyob hauv zej zos, txais tej kev pab cuam nyob rau hauv zej zos.</a:t>
            </a:r>
          </a:p>
          <a:p>
            <a:pPr lvl="1"/>
            <a:r>
              <a:rPr lang="hmn" sz="1600" b="1" dirty="0">
                <a:solidFill>
                  <a:schemeClr val="accent1">
                    <a:lumMod val="75000"/>
                  </a:schemeClr>
                </a:solidFill>
                <a:latin typeface="Arial" panose="020B0604020202020204" pitchFamily="34" charset="0"/>
                <a:cs typeface="Arial" panose="020B0604020202020204" pitchFamily="34" charset="0"/>
              </a:rPr>
              <a:t>Txoj dej num uas nyias ua rau nyias thiab kev kho uas tsis yog siv tshuaj kho mob</a:t>
            </a:r>
            <a:r>
              <a:rPr lang="hmn" sz="1600" dirty="0">
                <a:solidFill>
                  <a:schemeClr val="accent1">
                    <a:lumMod val="75000"/>
                  </a:schemeClr>
                </a:solidFill>
                <a:latin typeface="Arial" panose="020B0604020202020204" pitchFamily="34" charset="0"/>
                <a:cs typeface="Arial" panose="020B0604020202020204" pitchFamily="34" charset="0"/>
              </a:rPr>
              <a:t>: Tej kev pab cuam thiab txhawb nqa uas muab rau cov neeg xiam oob qhab nkaus xwb.</a:t>
            </a:r>
          </a:p>
          <a:p>
            <a:endParaRPr lang="hmn" sz="1800" u="sng" dirty="0">
              <a:solidFill>
                <a:srgbClr val="0070C0"/>
              </a:solidFill>
              <a:latin typeface="Bell MT" panose="02020503060305020303" pitchFamily="18" charset="0"/>
            </a:endParaRPr>
          </a:p>
          <a:p>
            <a:endParaRPr lang="hmn" sz="1800" dirty="0">
              <a:latin typeface="Bell MT" panose="02020503060305020303" pitchFamily="18" charset="0"/>
            </a:endParaRPr>
          </a:p>
          <a:p>
            <a:endParaRPr lang="hmn" sz="1800" dirty="0">
              <a:latin typeface="Bell MT" panose="02020503060305020303" pitchFamily="18" charset="0"/>
            </a:endParaRPr>
          </a:p>
          <a:p>
            <a:pPr marL="0" indent="0">
              <a:buNone/>
            </a:pPr>
            <a:r>
              <a:rPr lang="hmn" sz="1800" dirty="0">
                <a:latin typeface="Bell MT" panose="02020503060305020303" pitchFamily="18" charset="0"/>
              </a:rPr>
              <a:t>   </a:t>
            </a:r>
          </a:p>
          <a:p>
            <a:endParaRPr lang="hmn" sz="1600" dirty="0">
              <a:latin typeface="Bell MT" panose="02020503060305020303" pitchFamily="18" charset="0"/>
            </a:endParaRPr>
          </a:p>
          <a:p>
            <a:endParaRPr lang="hmn" sz="2400"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4"/>
          <a:stretch>
            <a:fillRect/>
          </a:stretch>
        </p:blipFill>
        <p:spPr>
          <a:xfrm>
            <a:off x="3247630" y="4676931"/>
            <a:ext cx="4974767" cy="1803552"/>
          </a:xfrm>
          <a:prstGeom prst="rect">
            <a:avLst/>
          </a:prstGeom>
        </p:spPr>
      </p:pic>
      <p:pic>
        <p:nvPicPr>
          <p:cNvPr id="6" name="4">
            <a:hlinkClick r:id="" action="ppaction://media"/>
            <a:extLst>
              <a:ext uri="{FF2B5EF4-FFF2-40B4-BE49-F238E27FC236}">
                <a16:creationId xmlns:a16="http://schemas.microsoft.com/office/drawing/2014/main" id="{EC2947B0-C1AB-8DD2-3B62-E8207B60A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93459"/>
            <a:ext cx="612648" cy="612648"/>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2358189"/>
            <a:ext cx="10515600" cy="2787970"/>
          </a:xfrm>
        </p:spPr>
        <p:txBody>
          <a:bodyPr>
            <a:noAutofit/>
          </a:bodyPr>
          <a:lstStyle/>
          <a:p>
            <a:pPr marL="0" indent="0">
              <a:buNone/>
            </a:pPr>
            <a:endParaRPr lang="hmn" sz="1800" dirty="0">
              <a:latin typeface="Bell MT" panose="02020503060305020303" pitchFamily="18" charset="0"/>
            </a:endParaRPr>
          </a:p>
          <a:p>
            <a:r>
              <a:rPr lang="hmn" sz="2000" b="1" dirty="0">
                <a:solidFill>
                  <a:schemeClr val="accent1">
                    <a:lumMod val="75000"/>
                  </a:schemeClr>
                </a:solidFill>
                <a:latin typeface="Arial" panose="020B0604020202020204" pitchFamily="34" charset="0"/>
                <a:cs typeface="Arial" panose="020B0604020202020204" pitchFamily="34" charset="0"/>
              </a:rPr>
              <a:t>Tej Kev Pab Cuam Tawm Mus Tim Tshav Puam Rau Yav Nruab Hnub </a:t>
            </a:r>
            <a:r>
              <a:rPr lang="hmn" sz="2000" dirty="0">
                <a:solidFill>
                  <a:schemeClr val="accent1">
                    <a:lumMod val="75000"/>
                  </a:schemeClr>
                </a:solidFill>
                <a:latin typeface="Arial" panose="020B0604020202020204" pitchFamily="34" charset="0"/>
                <a:cs typeface="Arial" panose="020B0604020202020204" pitchFamily="34" charset="0"/>
              </a:rPr>
              <a:t> yuav tsim kom muaj kev tawm tswv yim, kev sib qhia txog tej kev ntsib kev pom rau ib lub sij hawm twg uas yog ib hnub thiab ntau hnub toj ib lub xyoos twg. Tej kev pab cuam no yuav txhawb rau cov neeg uas muaj mob puas siab ntsws, txhawb nqa rau lub cev, thiab kev sib koom nrog sawv daws kom nyias mus koom tau tej dej num uas nyias nyiam. </a:t>
            </a:r>
          </a:p>
          <a:p>
            <a:r>
              <a:rPr lang="hmn" sz="2000" b="1" dirty="0">
                <a:solidFill>
                  <a:schemeClr val="accent1">
                    <a:lumMod val="75000"/>
                  </a:schemeClr>
                </a:solidFill>
                <a:latin typeface="Arial" panose="020B0604020202020204" pitchFamily="34" charset="0"/>
                <a:cs typeface="Arial" panose="020B0604020202020204" pitchFamily="34" charset="0"/>
              </a:rPr>
              <a:t>Kev tawm mus pw tim tshav puam </a:t>
            </a:r>
            <a:r>
              <a:rPr lang="hmn" sz="2000" dirty="0">
                <a:solidFill>
                  <a:schemeClr val="accent1">
                    <a:lumMod val="75000"/>
                  </a:schemeClr>
                </a:solidFill>
                <a:latin typeface="Arial" panose="020B0604020202020204" pitchFamily="34" charset="0"/>
                <a:cs typeface="Arial" panose="020B0604020202020204" pitchFamily="34" charset="0"/>
              </a:rPr>
              <a:t>mas yuav ua kom muaj kev tawm tswv yim txog tej kev ntsib kev pom uas yuav nyob ntev txog 24 teev toj hnub thiab txhawb nqa rau cov neeg uas muaj kev mob puas siab ntsws, txhawb nqa rau lub cev thiab kev loj hlob. Tej kev pab cuam txog kev tawm mus tim tshav puam thiab tej nqi kev mus los mas yuav tsum siv zog kom tseg nyiaj kom thiaj pab tus neeg qhua.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2" name="6">
            <a:hlinkClick r:id="" action="ppaction://media"/>
            <a:extLst>
              <a:ext uri="{FF2B5EF4-FFF2-40B4-BE49-F238E27FC236}">
                <a16:creationId xmlns:a16="http://schemas.microsoft.com/office/drawing/2014/main" id="{DEA51FB1-CA29-AC04-F279-AC8A6DD55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2024"/>
            <a:ext cx="612647" cy="612648"/>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65126"/>
            <a:ext cx="10515600" cy="1042570"/>
          </a:xfrm>
        </p:spPr>
        <p:txBody>
          <a:bodyPr>
            <a:noAutofit/>
          </a:bodyPr>
          <a:lstStyle/>
          <a:p>
            <a:pPr algn="ctr"/>
            <a:r>
              <a:rPr lang="hmn" sz="3200" b="1" u="sng" dirty="0">
                <a:solidFill>
                  <a:schemeClr val="accent1">
                    <a:lumMod val="75000"/>
                  </a:schemeClr>
                </a:solidFill>
                <a:latin typeface="Arial" panose="020B0604020202020204" pitchFamily="34" charset="0"/>
                <a:cs typeface="Arial" panose="020B0604020202020204" pitchFamily="34" charset="0"/>
              </a:rPr>
              <a:t>KEV TAWM MUS TIM TSHAV PUAM thiab Cov Chaw Muab Kev Pab Cuam Rau Ntawm Chaw Nyob</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838200" y="1825624"/>
            <a:ext cx="10515600" cy="4755649"/>
          </a:xfrm>
        </p:spPr>
        <p:txBody>
          <a:bodyPr>
            <a:normAutofit/>
          </a:bodyPr>
          <a:lstStyle/>
          <a:p>
            <a:pPr marL="0" indent="0" algn="ctr">
              <a:buNone/>
            </a:pPr>
            <a:r>
              <a:rPr lang="hmn" sz="1500" b="1" dirty="0">
                <a:solidFill>
                  <a:schemeClr val="accent1">
                    <a:lumMod val="75000"/>
                  </a:schemeClr>
                </a:solidFill>
                <a:latin typeface="Arial" panose="020B0604020202020204" pitchFamily="34" charset="0"/>
                <a:cs typeface="Arial" panose="020B0604020202020204" pitchFamily="34" charset="0"/>
              </a:rPr>
              <a:t>Ntawm no yog 3 txoj hau kev rau ib tug neeg qhua nyob hauv ib qho chaw Community Care Facility (CCF) uas yuav mus koom rau yav nruab hnub los sis tawm mus pw tim tshav puam rau yav hmo ntuj.</a:t>
            </a:r>
          </a:p>
          <a:p>
            <a:pPr marL="457200" lvl="0" indent="-457200">
              <a:buAutoNum type="arabicPeriod"/>
            </a:pPr>
            <a:r>
              <a:rPr lang="hmn" sz="1500" dirty="0">
                <a:solidFill>
                  <a:schemeClr val="accent1">
                    <a:lumMod val="75000"/>
                  </a:schemeClr>
                </a:solidFill>
                <a:latin typeface="Arial" panose="020B0604020202020204" pitchFamily="34" charset="0"/>
                <a:cs typeface="Arial" panose="020B0604020202020204" pitchFamily="34" charset="0"/>
              </a:rPr>
              <a:t>Tus neeg qhua mus koom tim tshav puam rau yav nruab hnub los sis pw tim tshav puam rau yav hmo ntuj uas raug pab nyiaj los ntawm CCF. Thiab ACRC yuav txiav txim pab nyiaj rau tej yam uas tshaj rau qhov tus neeg yuav tau them ntawd. </a:t>
            </a:r>
          </a:p>
          <a:p>
            <a:pPr marL="457200" lvl="0" indent="-457200">
              <a:buAutoNum type="arabicPeriod"/>
            </a:pPr>
            <a:r>
              <a:rPr lang="hmn" sz="1500" dirty="0">
                <a:solidFill>
                  <a:schemeClr val="accent1">
                    <a:lumMod val="75000"/>
                  </a:schemeClr>
                </a:solidFill>
                <a:latin typeface="Arial" panose="020B0604020202020204" pitchFamily="34" charset="0"/>
                <a:cs typeface="Arial" panose="020B0604020202020204" pitchFamily="34" charset="0"/>
              </a:rPr>
              <a:t>ACRC cov nyiaj pab rau qhov tawm mus tim tshav puam rau yav nruab hnub los sis yav hmo ntuj; CCF yuav tsis them rau tej nqi saib xyuas rau ntawm qhov chaw rau thaum lub sij hawm no. </a:t>
            </a:r>
          </a:p>
          <a:p>
            <a:pPr marL="457200" lvl="0" indent="-457200">
              <a:buAutoNum type="arabicPeriod"/>
            </a:pPr>
            <a:r>
              <a:rPr lang="hmn" sz="1500" dirty="0">
                <a:solidFill>
                  <a:schemeClr val="accent1">
                    <a:lumMod val="75000"/>
                  </a:schemeClr>
                </a:solidFill>
                <a:latin typeface="Arial" panose="020B0604020202020204" pitchFamily="34" charset="0"/>
                <a:cs typeface="Arial" panose="020B0604020202020204" pitchFamily="34" charset="0"/>
              </a:rPr>
              <a:t>Tus neeg qhua thiab CCF yuav ua dej num ua ke los tsim qhov tawm mus tim tshav puam no. </a:t>
            </a:r>
          </a:p>
          <a:p>
            <a:pPr marL="284163" lvl="0" indent="0">
              <a:buNone/>
            </a:pPr>
            <a:r>
              <a:rPr lang="hmn" sz="1500" dirty="0">
                <a:solidFill>
                  <a:schemeClr val="accent1">
                    <a:lumMod val="75000"/>
                  </a:schemeClr>
                </a:solidFill>
                <a:latin typeface="Arial" panose="020B0604020202020204" pitchFamily="34" charset="0"/>
                <a:cs typeface="Arial" panose="020B0604020202020204" pitchFamily="34" charset="0"/>
              </a:rPr>
              <a:t>	Piv txwv li: kev ntoj ncig mus tim tshav puam rau lub qab as thiv, kev ntoj ncig mus nuv ntses, tej kev </a:t>
            </a:r>
            <a:br>
              <a:rPr lang="en-US" sz="1500" dirty="0">
                <a:solidFill>
                  <a:schemeClr val="accent1">
                    <a:lumMod val="75000"/>
                  </a:schemeClr>
                </a:solidFill>
                <a:latin typeface="Arial" panose="020B0604020202020204" pitchFamily="34" charset="0"/>
                <a:cs typeface="Arial" panose="020B0604020202020204" pitchFamily="34" charset="0"/>
              </a:rPr>
            </a:br>
            <a:r>
              <a:rPr lang="en-US" sz="1500" dirty="0">
                <a:solidFill>
                  <a:schemeClr val="accent1">
                    <a:lumMod val="75000"/>
                  </a:schemeClr>
                </a:solidFill>
                <a:latin typeface="Arial" panose="020B0604020202020204" pitchFamily="34" charset="0"/>
                <a:cs typeface="Arial" panose="020B0604020202020204" pitchFamily="34" charset="0"/>
              </a:rPr>
              <a:t>            </a:t>
            </a:r>
            <a:r>
              <a:rPr lang="hmn" sz="1500" dirty="0">
                <a:solidFill>
                  <a:schemeClr val="accent1">
                    <a:lumMod val="75000"/>
                  </a:schemeClr>
                </a:solidFill>
                <a:latin typeface="Arial" panose="020B0604020202020204" pitchFamily="34" charset="0"/>
                <a:cs typeface="Arial" panose="020B0604020202020204" pitchFamily="34" charset="0"/>
              </a:rPr>
              <a:t>ntoj ncig tawm mus yav nruab hnub, tej kev tawm mus ua si, thiab lwm yam.</a:t>
            </a:r>
          </a:p>
          <a:p>
            <a:pPr marL="0" lvl="0" indent="0">
              <a:buNone/>
            </a:pPr>
            <a:endParaRPr lang="hmn" sz="1500" dirty="0">
              <a:solidFill>
                <a:schemeClr val="accent1">
                  <a:lumMod val="75000"/>
                </a:schemeClr>
              </a:solidFill>
              <a:latin typeface="Arial" panose="020B0604020202020204" pitchFamily="34" charset="0"/>
              <a:cs typeface="Arial" panose="020B0604020202020204" pitchFamily="34" charset="0"/>
            </a:endParaRPr>
          </a:p>
          <a:p>
            <a:pPr marL="0" lvl="0" indent="0">
              <a:buNone/>
            </a:pPr>
            <a:endParaRPr lang="hmn" sz="15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1406691"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9426073" y="4416091"/>
            <a:ext cx="2141621" cy="2257425"/>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4969042" y="4997116"/>
            <a:ext cx="3272590" cy="1676400"/>
          </a:xfrm>
          <a:prstGeom prst="rect">
            <a:avLst/>
          </a:prstGeom>
        </p:spPr>
      </p:pic>
      <p:pic>
        <p:nvPicPr>
          <p:cNvPr id="7" name="7">
            <a:hlinkClick r:id="" action="ppaction://media"/>
            <a:extLst>
              <a:ext uri="{FF2B5EF4-FFF2-40B4-BE49-F238E27FC236}">
                <a16:creationId xmlns:a16="http://schemas.microsoft.com/office/drawing/2014/main" id="{4EFD215B-264E-3ECE-2208-DE61E1FB88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1370" y="6100973"/>
            <a:ext cx="612648" cy="612648"/>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noAutofit/>
          </a:bodyPr>
          <a:lstStyle/>
          <a:p>
            <a:pPr algn="ctr"/>
            <a:r>
              <a:rPr lang="hmn" sz="3400" b="1" dirty="0">
                <a:solidFill>
                  <a:schemeClr val="accent1">
                    <a:lumMod val="75000"/>
                  </a:schemeClr>
                </a:solidFill>
                <a:latin typeface="Arial" panose="020B0604020202020204" pitchFamily="34" charset="0"/>
                <a:cs typeface="Arial" panose="020B0604020202020204" pitchFamily="34" charset="0"/>
              </a:rPr>
              <a:t>Tej Dej Num Ua Si Lom Zem Rau Sawv Daws thiab Cov Chaw Saib Xyuas Rau Ntawm Chaw Nyob</a:t>
            </a:r>
            <a:endParaRPr lang="hmn" sz="3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838200" y="1825625"/>
            <a:ext cx="10515600" cy="4351338"/>
          </a:xfrm>
        </p:spPr>
        <p:txBody>
          <a:bodyPr>
            <a:normAutofit lnSpcReduction="10000"/>
          </a:bodyPr>
          <a:lstStyle/>
          <a:p>
            <a:r>
              <a:rPr lang="hmn" sz="2400" dirty="0">
                <a:solidFill>
                  <a:srgbClr val="002060"/>
                </a:solidFill>
                <a:latin typeface="Arial" panose="020B0604020202020204" pitchFamily="34" charset="0"/>
                <a:cs typeface="Arial" panose="020B0604020202020204" pitchFamily="34" charset="0"/>
              </a:rPr>
              <a:t>Cov chaw saib xyuas rau ntawm chaw nyob yuav lav saib xyuas npaj tej dej num ua si lom zem rau sawv daws.</a:t>
            </a:r>
          </a:p>
          <a:p>
            <a:pPr lvl="0"/>
            <a:r>
              <a:rPr lang="hmn" sz="2400" dirty="0">
                <a:solidFill>
                  <a:srgbClr val="002060"/>
                </a:solidFill>
                <a:latin typeface="Arial" panose="020B0604020202020204" pitchFamily="34" charset="0"/>
                <a:cs typeface="Arial" panose="020B0604020202020204" pitchFamily="34" charset="0"/>
              </a:rPr>
              <a:t>Raws li </a:t>
            </a:r>
            <a:r>
              <a:rPr lang="hmn" sz="2400"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Txoj Cai 22 California Txoj Cai ntawm Cov Kev Cai</a:t>
            </a:r>
            <a:r>
              <a:rPr lang="hmn" sz="2400" dirty="0">
                <a:solidFill>
                  <a:srgbClr val="002060"/>
                </a:solidFill>
                <a:latin typeface="Arial" panose="020B0604020202020204" pitchFamily="34" charset="0"/>
                <a:cs typeface="Arial" panose="020B0604020202020204" pitchFamily="34" charset="0"/>
              </a:rPr>
              <a:t>ntu: 85079 (Neeg Laus) 83079 (Hom Tsev rau Yim Neeg Tsawg) 87219 (RCFE) CCL </a:t>
            </a:r>
            <a:r>
              <a:rPr lang="hmn" sz="2400" b="1" dirty="0">
                <a:solidFill>
                  <a:srgbClr val="002060"/>
                </a:solidFill>
                <a:latin typeface="Arial" panose="020B0604020202020204" pitchFamily="34" charset="0"/>
                <a:cs typeface="Arial" panose="020B0604020202020204" pitchFamily="34" charset="0"/>
              </a:rPr>
              <a:t>Tus neeg muaj ntaub ntawv tso cai yuav tau npaj tej dej num ua si lom zem rau cov neeg qhua.  </a:t>
            </a:r>
            <a:r>
              <a:rPr lang="hmn" sz="2400" dirty="0">
                <a:solidFill>
                  <a:srgbClr val="002060"/>
                </a:solidFill>
                <a:latin typeface="Arial" panose="020B0604020202020204" pitchFamily="34" charset="0"/>
                <a:cs typeface="Arial" panose="020B0604020202020204" pitchFamily="34" charset="0"/>
              </a:rPr>
              <a:t>SC yuav yog tus los cev lus sib tham txog tej kev saib xyuas rau Sawv Daws rau ntawm pab pawg npaj kom tau raws li qhov xav tau qhov kev ntshaws ntawm cov neeg qhua</a:t>
            </a:r>
          </a:p>
          <a:p>
            <a:r>
              <a:rPr lang="hmn" sz="2400" dirty="0">
                <a:solidFill>
                  <a:srgbClr val="002060"/>
                </a:solidFill>
                <a:latin typeface="Arial" panose="020B0604020202020204" pitchFamily="34" charset="0"/>
                <a:cs typeface="Arial" panose="020B0604020202020204" pitchFamily="34" charset="0"/>
              </a:rPr>
              <a:t>ACRC mam li txiav txim txog tej kev thov tuaj ntawm tus neeg qhua los sis tuaj ntawm CCF rau qhov Kev Kho Uas Tsis Yog Siv Tshuaj Kho Mob. Tej no yuav muaj xws li tej cib fim uas muaj nyob rau hauv zej zos xws li: tej kev ua si lom zem tshwj xeeb, tej txuj ci, kev dhia thiab kev hu nkauj, thiab lwm yam.</a:t>
            </a:r>
          </a:p>
          <a:p>
            <a:endParaRPr lang="hmn" sz="2400" dirty="0"/>
          </a:p>
        </p:txBody>
      </p:sp>
      <p:pic>
        <p:nvPicPr>
          <p:cNvPr id="4" name="8">
            <a:hlinkClick r:id="" action="ppaction://media"/>
            <a:extLst>
              <a:ext uri="{FF2B5EF4-FFF2-40B4-BE49-F238E27FC236}">
                <a16:creationId xmlns:a16="http://schemas.microsoft.com/office/drawing/2014/main" id="{538DFE56-CE95-65F7-99E3-4E454AAD5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05576"/>
            <a:ext cx="612648" cy="612648"/>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lstStyle/>
          <a:p>
            <a:pPr algn="ctr"/>
            <a:r>
              <a:rPr lang="hmn" dirty="0">
                <a:solidFill>
                  <a:schemeClr val="accent1">
                    <a:lumMod val="75000"/>
                  </a:schemeClr>
                </a:solidFill>
                <a:latin typeface="Arial" panose="020B0604020202020204" pitchFamily="34" charset="0"/>
                <a:cs typeface="Arial" panose="020B0604020202020204" pitchFamily="34" charset="0"/>
              </a:rPr>
              <a:t>Muaj ntau yam cib fim...</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15600" cy="3760379"/>
          </a:xfrm>
        </p:spPr>
        <p:txBody>
          <a:bodyPr>
            <a:noAutofit/>
          </a:bodyPr>
          <a:lstStyle/>
          <a:p>
            <a:r>
              <a:rPr lang="hmn" sz="1800" b="1" dirty="0">
                <a:solidFill>
                  <a:schemeClr val="accent1">
                    <a:lumMod val="75000"/>
                  </a:schemeClr>
                </a:solidFill>
                <a:latin typeface="Arial" panose="020B0604020202020204" pitchFamily="34" charset="0"/>
                <a:cs typeface="Arial" panose="020B0604020202020204" pitchFamily="34" charset="0"/>
              </a:rPr>
              <a:t>Kev Cob Qhia Rau Sawv Daws</a:t>
            </a:r>
            <a:r>
              <a:rPr lang="hmn" sz="1800" dirty="0">
                <a:solidFill>
                  <a:schemeClr val="accent1">
                    <a:lumMod val="75000"/>
                  </a:schemeClr>
                </a:solidFill>
                <a:latin typeface="Arial" panose="020B0604020202020204" pitchFamily="34" charset="0"/>
                <a:cs typeface="Arial" panose="020B0604020202020204" pitchFamily="34" charset="0"/>
              </a:rPr>
              <a:t>: Tej kev pab cuam uas hais txog kev tsim kho rau fab kev nyob nrog sawv daws thiab kev kho tus cwj pwm kom phim raws li lub hnub nyoog, kom tsim nyog rau tus neeg rab peev xwm. Tej kev pab cuam yuav tau them nqi rau cov neeg uas muaj hnub nyoog txog 21 xyoos. Xav txog tej cib fim ua si lom zem nyob rau hauv vaj hauv tsev, tej kees ua si, tej dej num, tej ci nqaij noj ua si, thiab lwm yam.</a:t>
            </a:r>
          </a:p>
          <a:p>
            <a:r>
              <a:rPr lang="hmn" sz="1800" b="1" dirty="0">
                <a:solidFill>
                  <a:schemeClr val="accent1">
                    <a:lumMod val="75000"/>
                  </a:schemeClr>
                </a:solidFill>
                <a:latin typeface="Arial" panose="020B0604020202020204" pitchFamily="34" charset="0"/>
                <a:cs typeface="Arial" panose="020B0604020202020204" pitchFamily="34" charset="0"/>
              </a:rPr>
              <a:t>Tej Kev Kho Uas Tsis Yog Siv Tshuaj Kho Mob</a:t>
            </a:r>
            <a:r>
              <a:rPr lang="hmn" sz="1800" dirty="0">
                <a:solidFill>
                  <a:schemeClr val="accent1">
                    <a:lumMod val="75000"/>
                  </a:schemeClr>
                </a:solidFill>
                <a:latin typeface="Arial" panose="020B0604020202020204" pitchFamily="34" charset="0"/>
                <a:cs typeface="Arial" panose="020B0604020202020204" pitchFamily="34" charset="0"/>
              </a:rPr>
              <a:t>: Tej kev pab uas tau muab los ntawm feem neeg tsis yog kws kho mob kom nplij siab rau tus neeg qhua thiab lub cev. Piv txwv li tej kev kho uas tsis siv tshuaj kho mob mas xws li nram qab no, cov khoos kas ua si lom zem tshwj xeeb, los sis ua txuj ci, hu nkauj thiab dhia, muab kev kho mob raws li qhov tsim nyog. </a:t>
            </a:r>
          </a:p>
          <a:p>
            <a:endParaRPr lang="hmn" sz="18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177" y="3609475"/>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4" name="9">
            <a:hlinkClick r:id="" action="ppaction://media"/>
            <a:extLst>
              <a:ext uri="{FF2B5EF4-FFF2-40B4-BE49-F238E27FC236}">
                <a16:creationId xmlns:a16="http://schemas.microsoft.com/office/drawing/2014/main" id="{DE8B4819-E3ED-499E-D50F-56CAF82DA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6828" y="6094476"/>
            <a:ext cx="612647" cy="612648"/>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Autofit/>
          </a:bodyPr>
          <a:lstStyle/>
          <a:p>
            <a:pPr algn="ct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hmn" u="sng" dirty="0">
                <a:solidFill>
                  <a:srgbClr val="0070C0"/>
                </a:solidFill>
                <a:latin typeface="Arial" panose="020B0604020202020204" pitchFamily="34" charset="0"/>
                <a:cs typeface="Arial" panose="020B0604020202020204" pitchFamily="34" charset="0"/>
              </a:rPr>
              <a:t>Qhov Tau Los Uas Xav Tau</a:t>
            </a: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hmn" sz="2400" dirty="0">
                <a:solidFill>
                  <a:srgbClr val="0070C0"/>
                </a:solidFill>
                <a:latin typeface="Arial" panose="020B0604020202020204" pitchFamily="34" charset="0"/>
                <a:cs typeface="Arial" panose="020B0604020202020204" pitchFamily="34" charset="0"/>
              </a:rPr>
              <a:t>~</a:t>
            </a:r>
            <a:r>
              <a:rPr lang="hmn" sz="2000" dirty="0">
                <a:solidFill>
                  <a:schemeClr val="accent1">
                    <a:lumMod val="75000"/>
                  </a:schemeClr>
                </a:solidFill>
                <a:latin typeface="Arial" panose="020B0604020202020204" pitchFamily="34" charset="0"/>
                <a:cs typeface="Arial" panose="020B0604020202020204" pitchFamily="34" charset="0"/>
              </a:rPr>
              <a:t>Ua kom muaj kev siv ntau ntxiv thiab nkag mus cuag tau tej kev pab cuam kev ua si lom zem rau sawv daws. </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hmn" sz="2000" dirty="0">
                <a:solidFill>
                  <a:schemeClr val="accent1">
                    <a:lumMod val="75000"/>
                  </a:schemeClr>
                </a:solidFill>
                <a:latin typeface="Arial" panose="020B0604020202020204" pitchFamily="34" charset="0"/>
                <a:cs typeface="Arial" panose="020B0604020202020204" pitchFamily="34" charset="0"/>
              </a:rPr>
              <a:t>~Kev txhawb nqa thiab kev cob qhia rau cov neeg uas cev lus thiab muab kev pab cuam.</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hmn" sz="2000" dirty="0">
                <a:solidFill>
                  <a:schemeClr val="accent1">
                    <a:lumMod val="75000"/>
                  </a:schemeClr>
                </a:solidFill>
                <a:latin typeface="Arial" panose="020B0604020202020204" pitchFamily="34" charset="0"/>
                <a:cs typeface="Arial" panose="020B0604020202020204" pitchFamily="34" charset="0"/>
              </a:rPr>
              <a:t>~Kev nkag mus sib cuag tau thiab kev sib koom tes ua ke rau hauv zej zos.</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hmn" sz="2000" dirty="0">
                <a:solidFill>
                  <a:schemeClr val="accent1">
                    <a:lumMod val="75000"/>
                  </a:schemeClr>
                </a:solidFill>
                <a:latin typeface="Arial" panose="020B0604020202020204" pitchFamily="34" charset="0"/>
                <a:cs typeface="Arial" panose="020B0604020202020204" pitchFamily="34" charset="0"/>
              </a:rPr>
              <a:t>~Kev txhawb nqa rau cov neeg uas xav tau ntau yam sib txawv.</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hmn" sz="2000" dirty="0">
                <a:solidFill>
                  <a:schemeClr val="accent1">
                    <a:lumMod val="75000"/>
                  </a:schemeClr>
                </a:solidFill>
                <a:latin typeface="Arial" panose="020B0604020202020204" pitchFamily="34" charset="0"/>
                <a:cs typeface="Arial" panose="020B0604020202020204" pitchFamily="34" charset="0"/>
              </a:rPr>
              <a:t>~Muaj kev sib koom tes ruaj khov nrog cov koom haum hauv zej zos. </a:t>
            </a:r>
            <a:br>
              <a:rPr lang="en-US" sz="2800" dirty="0">
                <a:solidFill>
                  <a:schemeClr val="accent1">
                    <a:lumMod val="75000"/>
                  </a:schemeClr>
                </a:solidFill>
                <a:latin typeface="Arial" panose="020B0604020202020204" pitchFamily="34" charset="0"/>
                <a:cs typeface="Arial" panose="020B0604020202020204" pitchFamily="34" charset="0"/>
              </a:rPr>
            </a:br>
            <a:r>
              <a:rPr lang="hmn" sz="28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534785"/>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3" name="10">
            <a:hlinkClick r:id="" action="ppaction://media"/>
            <a:extLst>
              <a:ext uri="{FF2B5EF4-FFF2-40B4-BE49-F238E27FC236}">
                <a16:creationId xmlns:a16="http://schemas.microsoft.com/office/drawing/2014/main" id="{4B4DA4CE-D76A-77A0-F07A-1A96B28A46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847779"/>
            <a:ext cx="612648" cy="612648"/>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6331</TotalTime>
  <Words>2112</Words>
  <Application>Microsoft Office PowerPoint</Application>
  <PresentationFormat>Widescreen</PresentationFormat>
  <Paragraphs>60</Paragraphs>
  <Slides>11</Slides>
  <Notes>5</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Bell MT</vt:lpstr>
      <vt:lpstr>Calibri</vt:lpstr>
      <vt:lpstr>Calibri Light</vt:lpstr>
      <vt:lpstr>Office Theme</vt:lpstr>
      <vt:lpstr>Alta California Cheeb Tsam Chaw Kho Mob (Alta California Regional Center, ACRC)  ~Kev Ua Si Lom Zem Kev Tawm Mus Tim Tshav Puam, thiab Tej Kev Kho Uas Tsis Yog Siv Tshuaj Kho Mob~</vt:lpstr>
      <vt:lpstr>Ua Kom Muaj Tej Kev Pab Cuam</vt:lpstr>
      <vt:lpstr> Tej Koom Txoos Ua Si Lom Zem Rau Sawv Daws</vt:lpstr>
      <vt:lpstr>Lub Ntsiab Lus thiab Tej Kev Npaj Tseg Rau Kev Pab Cuam</vt:lpstr>
      <vt:lpstr>PowerPoint Presentation</vt:lpstr>
      <vt:lpstr>KEV TAWM MUS TIM TSHAV PUAM thiab Cov Chaw Muab Kev Pab Cuam Rau Ntawm Chaw Nyob</vt:lpstr>
      <vt:lpstr>Tej Dej Num Ua Si Lom Zem Rau Sawv Daws thiab Cov Chaw Saib Xyuas Rau Ntawm Chaw Nyob</vt:lpstr>
      <vt:lpstr>Muaj ntau yam cib fim...</vt:lpstr>
      <vt:lpstr>  Qhov Tau Los Uas Xav Tau  ~Ua kom muaj kev siv ntau ntxiv thiab nkag mus cuag tau tej kev pab cuam kev ua si lom zem rau sawv daws.   ~Kev txhawb nqa thiab kev cob qhia rau cov neeg uas cev lus thiab muab kev pab cuam.  ~Kev nkag mus sib cuag tau thiab kev sib koom tes ua ke rau hauv zej zos.  ~Kev txhawb nqa rau cov neeg uas xav tau ntau yam sib txawv.  ~Muaj kev sib koom tes ruaj khov nrog cov koom haum hauv zej zos.   </vt:lpstr>
      <vt:lpstr>ACRC tau cog lus tias: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Tej Dej Num Ua Si Lom Zem thiab Tej Kev Kho Uas Tsis Yog Siv Tshuaj Kho Mob</dc:title>
  <dc:creator>LocalIT</dc:creator>
  <cp:lastModifiedBy>Herman Kothe</cp:lastModifiedBy>
  <cp:revision>89</cp:revision>
  <dcterms:created xsi:type="dcterms:W3CDTF">2022-01-28T00:46:46Z</dcterms:created>
  <dcterms:modified xsi:type="dcterms:W3CDTF">2023-03-27T18:55:00Z</dcterms:modified>
</cp:coreProperties>
</file>