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9" r:id="rId3"/>
    <p:sldId id="266" r:id="rId4"/>
    <p:sldId id="260" r:id="rId5"/>
    <p:sldId id="271" r:id="rId6"/>
    <p:sldId id="270" r:id="rId7"/>
    <p:sldId id="272" r:id="rId8"/>
    <p:sldId id="261" r:id="rId9"/>
    <p:sldId id="264" r:id="rId10"/>
    <p:sldId id="269" r:id="rId11"/>
    <p:sldId id="25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36" autoAdjust="0"/>
    <p:restoredTop sz="88593" autoAdjust="0"/>
  </p:normalViewPr>
  <p:slideViewPr>
    <p:cSldViewPr snapToGrid="0">
      <p:cViewPr varScale="1">
        <p:scale>
          <a:sx n="80" d="100"/>
          <a:sy n="80" d="100"/>
        </p:scale>
        <p:origin x="9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AAF9F6-2ED9-45A0-BAD3-E19EBD795981}" type="datetimeFigureOut">
              <a:rPr lang="en-US" smtClean="0"/>
              <a:t>3/27/2023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F80BA4-E8A4-4CD4-A4D5-315F918F4020}" type="slidenum">
              <a:rPr lang="en-US" smtClean="0"/>
              <a:t>‹#›</a:t>
            </a:fld>
            <a:endParaRPr lang="en-US" dirty="0"/>
          </a:p>
        </p:txBody>
      </p:sp>
    </p:spTree>
    <p:extLst>
      <p:ext uri="{BB962C8B-B14F-4D97-AF65-F5344CB8AC3E}">
        <p14:creationId xmlns:p14="http://schemas.microsoft.com/office/powerpoint/2010/main" val="2761032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lang="fa-IR" sz="1200" dirty="0">
                <a:solidFill>
                  <a:schemeClr val="accent1">
                    <a:lumMod val="75000"/>
                  </a:schemeClr>
                </a:solidFill>
                <a:latin typeface="Arial" panose="020B0604020202020204" pitchFamily="34" charset="0"/>
                <a:cs typeface="Arial" panose="020B0604020202020204" pitchFamily="34" charset="0"/>
              </a:rPr>
              <a:t>ACRC‌</a:t>
            </a:r>
            <a:r>
              <a:rPr lang="fa-IR" sz="1200" dirty="0">
                <a:solidFill>
                  <a:schemeClr val="accent1">
                    <a:lumMod val="75000"/>
                  </a:schemeClr>
                </a:solidFill>
                <a:latin typeface="Arial" panose="020B0604020202020204" pitchFamily="34" charset="0"/>
                <a:cs typeface="Arial" panose="020B0604020202020204" pitchFamily="34" charset="0"/>
                <a:rtl/>
              </a:rPr>
              <a:t> درحال آغاز پروژه تنوع و برابری با تمرکز بر دسترسی به فعالیت های تفریحی اجتماعی برای افراد دارای ناتوانی</a:t>
            </a:r>
            <a:r>
              <a:rPr lang="fa-IR" sz="1200" dirty="0">
                <a:solidFill>
                  <a:schemeClr val="accent1">
                    <a:lumMod val="75000"/>
                  </a:schemeClr>
                </a:solidFill>
                <a:latin typeface="Arial" panose="020B0604020202020204" pitchFamily="34" charset="0"/>
                <a:cs typeface="Arial" panose="020B0604020202020204" pitchFamily="34" charset="0"/>
              </a:rPr>
              <a:t>‌</a:t>
            </a:r>
            <a:r>
              <a:rPr lang="fa-IR" sz="1200" dirty="0">
                <a:solidFill>
                  <a:schemeClr val="accent1">
                    <a:lumMod val="75000"/>
                  </a:schemeClr>
                </a:solidFill>
                <a:latin typeface="Arial" panose="020B0604020202020204" pitchFamily="34" charset="0"/>
                <a:cs typeface="Arial" panose="020B0604020202020204" pitchFamily="34" charset="0"/>
                <a:rtl/>
              </a:rPr>
              <a:t>های رشدی است. تفریح نقش مهمی در زندگی همه افراد ایفا می</a:t>
            </a:r>
            <a:r>
              <a:rPr lang="fa-IR" sz="1200" dirty="0">
                <a:solidFill>
                  <a:schemeClr val="accent1">
                    <a:lumMod val="75000"/>
                  </a:schemeClr>
                </a:solidFill>
                <a:latin typeface="Arial" panose="020B0604020202020204" pitchFamily="34" charset="0"/>
                <a:cs typeface="Arial" panose="020B0604020202020204" pitchFamily="34" charset="0"/>
              </a:rPr>
              <a:t>‌</a:t>
            </a:r>
            <a:r>
              <a:rPr lang="fa-IR" sz="1200" dirty="0">
                <a:solidFill>
                  <a:schemeClr val="accent1">
                    <a:lumMod val="75000"/>
                  </a:schemeClr>
                </a:solidFill>
                <a:latin typeface="Arial" panose="020B0604020202020204" pitchFamily="34" charset="0"/>
                <a:cs typeface="Arial" panose="020B0604020202020204" pitchFamily="34" charset="0"/>
                <a:rtl/>
              </a:rPr>
              <a:t>کند. افراد دچار ناتوانی های رشدی ممکن است با موانعی برای توسعه روابط در محیط</a:t>
            </a:r>
            <a:r>
              <a:rPr lang="fa-IR" sz="1200" dirty="0">
                <a:solidFill>
                  <a:schemeClr val="accent1">
                    <a:lumMod val="75000"/>
                  </a:schemeClr>
                </a:solidFill>
                <a:latin typeface="Arial" panose="020B0604020202020204" pitchFamily="34" charset="0"/>
                <a:cs typeface="Arial" panose="020B0604020202020204" pitchFamily="34" charset="0"/>
              </a:rPr>
              <a:t>‌</a:t>
            </a:r>
            <a:r>
              <a:rPr lang="fa-IR" sz="1200" dirty="0">
                <a:solidFill>
                  <a:schemeClr val="accent1">
                    <a:lumMod val="75000"/>
                  </a:schemeClr>
                </a:solidFill>
                <a:latin typeface="Arial" panose="020B0604020202020204" pitchFamily="34" charset="0"/>
                <a:cs typeface="Arial" panose="020B0604020202020204" pitchFamily="34" charset="0"/>
                <a:rtl/>
              </a:rPr>
              <a:t>های اجتماعی و تفریحی مواجه شوند. </a:t>
            </a:r>
            <a:r>
              <a:rPr lang="fa-IR" sz="1200" dirty="0">
                <a:solidFill>
                  <a:schemeClr val="accent1">
                    <a:lumMod val="75000"/>
                  </a:schemeClr>
                </a:solidFill>
                <a:latin typeface="Arial" panose="020B0604020202020204" pitchFamily="34" charset="0"/>
                <a:cs typeface="Arial" panose="020B0604020202020204" pitchFamily="34" charset="0"/>
              </a:rPr>
              <a:t>ACRC</a:t>
            </a:r>
            <a:r>
              <a:rPr lang="fa-IR" sz="1200" dirty="0">
                <a:solidFill>
                  <a:schemeClr val="accent1">
                    <a:lumMod val="75000"/>
                  </a:schemeClr>
                </a:solidFill>
                <a:latin typeface="Arial" panose="020B0604020202020204" pitchFamily="34" charset="0"/>
                <a:cs typeface="Arial" panose="020B0604020202020204" pitchFamily="34" charset="0"/>
                <a:rtl/>
              </a:rPr>
              <a:t> دسترسی به فعالیت</a:t>
            </a:r>
            <a:r>
              <a:rPr lang="fa-IR" sz="1200" dirty="0">
                <a:solidFill>
                  <a:schemeClr val="accent1">
                    <a:lumMod val="75000"/>
                  </a:schemeClr>
                </a:solidFill>
                <a:latin typeface="Arial" panose="020B0604020202020204" pitchFamily="34" charset="0"/>
                <a:cs typeface="Arial" panose="020B0604020202020204" pitchFamily="34" charset="0"/>
              </a:rPr>
              <a:t>‌</a:t>
            </a:r>
            <a:r>
              <a:rPr lang="fa-IR" sz="1200" dirty="0">
                <a:solidFill>
                  <a:schemeClr val="accent1">
                    <a:lumMod val="75000"/>
                  </a:schemeClr>
                </a:solidFill>
                <a:latin typeface="Arial" panose="020B0604020202020204" pitchFamily="34" charset="0"/>
                <a:cs typeface="Arial" panose="020B0604020202020204" pitchFamily="34" charset="0"/>
                <a:rtl/>
              </a:rPr>
              <a:t>های متناسب با سن را برای کودکان و بزرگسالان ترویج می</a:t>
            </a:r>
            <a:r>
              <a:rPr lang="fa-IR" sz="1200" dirty="0">
                <a:solidFill>
                  <a:schemeClr val="accent1">
                    <a:lumMod val="75000"/>
                  </a:schemeClr>
                </a:solidFill>
                <a:latin typeface="Arial" panose="020B0604020202020204" pitchFamily="34" charset="0"/>
                <a:cs typeface="Arial" panose="020B0604020202020204" pitchFamily="34" charset="0"/>
              </a:rPr>
              <a:t>‌</a:t>
            </a:r>
            <a:r>
              <a:rPr lang="fa-IR" sz="1200" dirty="0">
                <a:solidFill>
                  <a:schemeClr val="accent1">
                    <a:lumMod val="75000"/>
                  </a:schemeClr>
                </a:solidFill>
                <a:latin typeface="Arial" panose="020B0604020202020204" pitchFamily="34" charset="0"/>
                <a:cs typeface="Arial" panose="020B0604020202020204" pitchFamily="34" charset="0"/>
                <a:rtl/>
              </a:rPr>
              <a:t>کند تا افراد بتوانند به طور کامل و فعال در تمامی جوانب زندگی مشارکت کنند. ما اهمیت خانواده، دوستان و جامعه را به رسمیت شناخته و برای آن ارزش قائلیم و متعهد به ترویج شمولیت کامل در جامعه خود هستیم.  </a:t>
            </a:r>
          </a:p>
          <a:p>
            <a:endParaRPr lang="fa-IR" dirty="0"/>
          </a:p>
        </p:txBody>
      </p:sp>
      <p:sp>
        <p:nvSpPr>
          <p:cNvPr id="4" name="Slide Number Placeholder 3"/>
          <p:cNvSpPr>
            <a:spLocks noGrp="1"/>
          </p:cNvSpPr>
          <p:nvPr>
            <p:ph type="sldNum" sz="quarter" idx="5"/>
          </p:nvPr>
        </p:nvSpPr>
        <p:spPr/>
        <p:txBody>
          <a:bodyPr/>
          <a:lstStyle/>
          <a:p>
            <a:fld id="{00F80BA4-E8A4-4CD4-A4D5-315F918F4020}" type="slidenum">
              <a:rPr lang="en-US" smtClean="0"/>
              <a:t>1</a:t>
            </a:fld>
            <a:endParaRPr lang="fa-IR" dirty="0"/>
          </a:p>
        </p:txBody>
      </p:sp>
    </p:spTree>
    <p:extLst>
      <p:ext uri="{BB962C8B-B14F-4D97-AF65-F5344CB8AC3E}">
        <p14:creationId xmlns:p14="http://schemas.microsoft.com/office/powerpoint/2010/main" val="1657746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fa-IR" dirty="0">
                <a:rtl/>
              </a:rPr>
              <a:t>ارائه مثال - داستان موفقیت (کاتینا) (مزایا، بیرون کشاندن مردم، ترغیب به ادغام شدن، دسترسی به اجتماع و مشارکت شهر ساکرامنتو در یادآوری تاثیر مثبت تفریح برای افراد</a:t>
            </a:r>
          </a:p>
        </p:txBody>
      </p:sp>
      <p:sp>
        <p:nvSpPr>
          <p:cNvPr id="4" name="Slide Number Placeholder 3"/>
          <p:cNvSpPr>
            <a:spLocks noGrp="1"/>
          </p:cNvSpPr>
          <p:nvPr>
            <p:ph type="sldNum" sz="quarter" idx="5"/>
          </p:nvPr>
        </p:nvSpPr>
        <p:spPr/>
        <p:txBody>
          <a:bodyPr/>
          <a:lstStyle/>
          <a:p>
            <a:fld id="{00F80BA4-E8A4-4CD4-A4D5-315F918F4020}" type="slidenum">
              <a:rPr lang="en-US" smtClean="0"/>
              <a:t>3</a:t>
            </a:fld>
            <a:endParaRPr lang="fa-IR" dirty="0"/>
          </a:p>
        </p:txBody>
      </p:sp>
    </p:spTree>
    <p:extLst>
      <p:ext uri="{BB962C8B-B14F-4D97-AF65-F5344CB8AC3E}">
        <p14:creationId xmlns:p14="http://schemas.microsoft.com/office/powerpoint/2010/main" val="2191804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6</a:t>
            </a:fld>
            <a:endParaRPr lang="en-US" dirty="0"/>
          </a:p>
        </p:txBody>
      </p:sp>
    </p:spTree>
    <p:extLst>
      <p:ext uri="{BB962C8B-B14F-4D97-AF65-F5344CB8AC3E}">
        <p14:creationId xmlns:p14="http://schemas.microsoft.com/office/powerpoint/2010/main" val="4202948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9</a:t>
            </a:fld>
            <a:endParaRPr lang="en-US" dirty="0"/>
          </a:p>
        </p:txBody>
      </p:sp>
    </p:spTree>
    <p:extLst>
      <p:ext uri="{BB962C8B-B14F-4D97-AF65-F5344CB8AC3E}">
        <p14:creationId xmlns:p14="http://schemas.microsoft.com/office/powerpoint/2010/main" val="835366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F80BA4-E8A4-4CD4-A4D5-315F918F4020}" type="slidenum">
              <a:rPr lang="en-US" smtClean="0"/>
              <a:t>11</a:t>
            </a:fld>
            <a:endParaRPr lang="en-US" dirty="0"/>
          </a:p>
        </p:txBody>
      </p:sp>
    </p:spTree>
    <p:extLst>
      <p:ext uri="{BB962C8B-B14F-4D97-AF65-F5344CB8AC3E}">
        <p14:creationId xmlns:p14="http://schemas.microsoft.com/office/powerpoint/2010/main" val="20636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7A5CC-E640-4B4E-A621-B99B5046E7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CF4E39-AB88-4896-84C6-0B28BDC457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B8B590-9F60-443F-903C-CB525DD285FE}"/>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F5BC22EF-2856-4C48-8852-06478FAED05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E5D37-BF36-4590-B849-D316252F8EAA}"/>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3616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EE6-9BFA-4044-8365-5F134225A5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73CD42-098F-4767-9B4E-97BA0C800D9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349E2B-8E9A-4362-B15D-1E198E3A7996}"/>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DFF0F464-AAAC-4978-91CC-685468CF564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970A92-A1ED-4864-92C2-9D5512F3388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119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A33B3-ADF5-44DB-9E8F-4970F626E7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98B5E-AB29-4815-A92D-8A1284BCCD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65E740-0380-4B47-BD75-57E599F40FB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C3E3D864-2AF2-44AE-A031-0983F1D19B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4A777-782B-4536-AD71-F63BE5D03BCB}"/>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71347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3D8D8-A7CD-46F2-ABDB-3F816F119D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B215F8-CA68-4D2B-B532-F14E382209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E9B24-4C2F-4B1D-83B8-7AB72818EE27}"/>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35A756BC-67B7-4D86-9CAC-D1B11023F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E86A72-670E-4E50-B1CE-10C51E863BEE}"/>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76857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2E96C-EE46-4B40-8FF9-ACD92560A2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7FB28BD-8620-4EA5-BE32-715FF685D3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C52AC1-CBE3-4B1E-A5CE-ADEDEC9734C5}"/>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070D0FE6-D600-4EDA-B3CD-EFEE13D0A4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AAB39F-CA6C-46AD-A23A-9ADDB9624ED1}"/>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88566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4683B-F5F7-4BED-BB27-75591D2E8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E20EBB-DFD0-4795-A49F-1D99A8219C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FB072-FDFD-47A1-A8FB-AE4A920B79C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C8DAD2-094C-4BA4-BCE1-B743FD13D5BF}"/>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0459C7CE-960E-4081-988A-F1D76A74FD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2D001E-69B4-4E06-A93B-60AEF2ADDFCC}"/>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649230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DEBC-8C4B-491C-93CD-9F1052A108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3D2D2-E7A6-4277-9993-2C0693B78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175A57A-7934-4084-B73F-660093A20B3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87D028-4765-4BD1-BF9E-7855475D88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9D23044-9850-4CC0-AA73-1857C39A46F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FAD4CEB-6183-487E-BA75-75171EED336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8" name="Footer Placeholder 7">
            <a:extLst>
              <a:ext uri="{FF2B5EF4-FFF2-40B4-BE49-F238E27FC236}">
                <a16:creationId xmlns:a16="http://schemas.microsoft.com/office/drawing/2014/main" id="{D64F3062-DAC8-4497-AC75-ACF4C7606F3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D2FFC6-08B7-4F8A-B34E-62F3B91F70C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570284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54A5-4A21-484B-9507-F194A3DF43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451379-A1D4-4045-B2F6-9ACACB1C8048}"/>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4" name="Footer Placeholder 3">
            <a:extLst>
              <a:ext uri="{FF2B5EF4-FFF2-40B4-BE49-F238E27FC236}">
                <a16:creationId xmlns:a16="http://schemas.microsoft.com/office/drawing/2014/main" id="{97F35FAC-2374-47AB-8F21-9A1EF4F8F17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16E1999-A5C3-40B5-9F04-6EDA1371BE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118733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5430F-E607-42C5-8C0D-5E1A6CB505F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3" name="Footer Placeholder 2">
            <a:extLst>
              <a:ext uri="{FF2B5EF4-FFF2-40B4-BE49-F238E27FC236}">
                <a16:creationId xmlns:a16="http://schemas.microsoft.com/office/drawing/2014/main" id="{AAF167DE-81D9-4E13-999C-56E4A3E8BF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C42B753-D444-40C7-96C2-1F9C1FA9FCE0}"/>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924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E426D-BD68-4B61-B33C-A71FF2004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DBF5F8-7BF5-4B25-A0D5-691193D23F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CCD77E-8462-40FC-9E65-2BC7870A9E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85D042-A91C-43D0-AFA9-BCC0550CB98D}"/>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A1B7347C-F2FE-4203-A8CE-0CA6D96658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8AF6913-FBEB-4D1C-A473-1321F658E0B3}"/>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3090031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8F792-6424-458A-9FD8-42592217FC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0847A5-3C1F-4245-AE63-6C99A4BE11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BD9FEDA-8C89-4552-88AC-14C5908E3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92E8BD-2575-4E02-8BFC-8DA0B9D9EF42}"/>
              </a:ext>
            </a:extLst>
          </p:cNvPr>
          <p:cNvSpPr>
            <a:spLocks noGrp="1"/>
          </p:cNvSpPr>
          <p:nvPr>
            <p:ph type="dt" sz="half" idx="10"/>
          </p:nvPr>
        </p:nvSpPr>
        <p:spPr/>
        <p:txBody>
          <a:bodyPr/>
          <a:lstStyle/>
          <a:p>
            <a:fld id="{1152F4DB-FD88-4843-8E26-73B12B3F746E}" type="datetimeFigureOut">
              <a:rPr lang="en-US" smtClean="0"/>
              <a:t>3/27/2023</a:t>
            </a:fld>
            <a:endParaRPr lang="en-US" dirty="0"/>
          </a:p>
        </p:txBody>
      </p:sp>
      <p:sp>
        <p:nvSpPr>
          <p:cNvPr id="6" name="Footer Placeholder 5">
            <a:extLst>
              <a:ext uri="{FF2B5EF4-FFF2-40B4-BE49-F238E27FC236}">
                <a16:creationId xmlns:a16="http://schemas.microsoft.com/office/drawing/2014/main" id="{23807410-F2AA-49B5-8E85-32666FCE61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ABC790-B900-4E11-8B3C-CE672CAA8219}"/>
              </a:ext>
            </a:extLst>
          </p:cNvPr>
          <p:cNvSpPr>
            <a:spLocks noGrp="1"/>
          </p:cNvSpPr>
          <p:nvPr>
            <p:ph type="sldNum" sz="quarter" idx="12"/>
          </p:nvPr>
        </p:nvSpPr>
        <p:spPr/>
        <p:txBody>
          <a:bodyPr/>
          <a:lstStyle/>
          <a:p>
            <a:fld id="{F6F43716-E73C-4502-A0FB-1BD18E02C2C5}" type="slidenum">
              <a:rPr lang="en-US" smtClean="0"/>
              <a:t>‹#›</a:t>
            </a:fld>
            <a:endParaRPr lang="en-US" dirty="0"/>
          </a:p>
        </p:txBody>
      </p:sp>
    </p:spTree>
    <p:extLst>
      <p:ext uri="{BB962C8B-B14F-4D97-AF65-F5344CB8AC3E}">
        <p14:creationId xmlns:p14="http://schemas.microsoft.com/office/powerpoint/2010/main" val="255936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D9EFE5-E782-4F4C-AC8D-53557A95F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D1D1EB-F2BF-411C-B9AE-9F6A8C7F18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67B024-578B-4494-9513-2E3836734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2F4DB-FD88-4843-8E26-73B12B3F746E}" type="datetimeFigureOut">
              <a:rPr lang="en-US" smtClean="0"/>
              <a:t>3/27/2023</a:t>
            </a:fld>
            <a:endParaRPr lang="en-US" dirty="0"/>
          </a:p>
        </p:txBody>
      </p:sp>
      <p:sp>
        <p:nvSpPr>
          <p:cNvPr id="5" name="Footer Placeholder 4">
            <a:extLst>
              <a:ext uri="{FF2B5EF4-FFF2-40B4-BE49-F238E27FC236}">
                <a16:creationId xmlns:a16="http://schemas.microsoft.com/office/drawing/2014/main" id="{444BEEF3-CD8E-44AA-825E-EF806DA84A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19F4E8F-B907-4743-9D77-9C27E319EC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F43716-E73C-4502-A0FB-1BD18E02C2C5}" type="slidenum">
              <a:rPr lang="en-US" smtClean="0"/>
              <a:t>‹#›</a:t>
            </a:fld>
            <a:endParaRPr lang="en-US" dirty="0"/>
          </a:p>
        </p:txBody>
      </p:sp>
    </p:spTree>
    <p:extLst>
      <p:ext uri="{BB962C8B-B14F-4D97-AF65-F5344CB8AC3E}">
        <p14:creationId xmlns:p14="http://schemas.microsoft.com/office/powerpoint/2010/main" val="4128301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png"/><Relationship Id="rId5" Type="http://schemas.openxmlformats.org/officeDocument/2006/relationships/hyperlink" Target="http://www.altaregional.org/"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2.png"/><Relationship Id="rId4" Type="http://schemas.openxmlformats.org/officeDocument/2006/relationships/hyperlink" Target="https://cdss.ca.gov/inforesources/letters-regulations/legislation-and-regulations/community-care-licensing-regulations/residentia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E15131-A0AF-45B5-A884-D4D368800896}"/>
              </a:ext>
            </a:extLst>
          </p:cNvPr>
          <p:cNvSpPr>
            <a:spLocks noGrp="1"/>
          </p:cNvSpPr>
          <p:nvPr>
            <p:ph type="title"/>
          </p:nvPr>
        </p:nvSpPr>
        <p:spPr>
          <a:xfrm>
            <a:off x="838200" y="104932"/>
            <a:ext cx="10515600" cy="2325448"/>
          </a:xfrm>
        </p:spPr>
        <p:txBody>
          <a:bodyPr>
            <a:noAutofit/>
          </a:bodyPr>
          <a:lstStyle/>
          <a:p>
            <a:pPr algn="ctr" rtl="1"/>
            <a:r>
              <a:rPr lang="fa-IR" sz="3600" b="1" dirty="0">
                <a:solidFill>
                  <a:srgbClr val="0070C0"/>
                </a:solidFill>
                <a:latin typeface="Arial" panose="020B0604020202020204" pitchFamily="34" charset="0"/>
                <a:cs typeface="Arial" panose="020B0604020202020204" pitchFamily="34" charset="0"/>
                <a:rtl/>
              </a:rPr>
              <a:t>مرکز منطقه</a:t>
            </a:r>
            <a:r>
              <a:rPr lang="fa-IR" sz="3600" b="1" dirty="0">
                <a:solidFill>
                  <a:srgbClr val="0070C0"/>
                </a:solidFill>
                <a:latin typeface="Arial" panose="020B0604020202020204" pitchFamily="34" charset="0"/>
                <a:cs typeface="Arial" panose="020B0604020202020204" pitchFamily="34" charset="0"/>
              </a:rPr>
              <a:t>‌</a:t>
            </a:r>
            <a:r>
              <a:rPr lang="fa-IR" sz="3600" b="1" dirty="0">
                <a:solidFill>
                  <a:srgbClr val="0070C0"/>
                </a:solidFill>
                <a:latin typeface="Arial" panose="020B0604020202020204" pitchFamily="34" charset="0"/>
                <a:cs typeface="Arial" panose="020B0604020202020204" pitchFamily="34" charset="0"/>
                <a:rtl/>
              </a:rPr>
              <a:t>ای </a:t>
            </a:r>
            <a:r>
              <a:rPr lang="fa-IR" sz="3600" b="1" dirty="0">
                <a:solidFill>
                  <a:srgbClr val="0070C0"/>
                </a:solidFill>
                <a:latin typeface="Arial" panose="020B0604020202020204" pitchFamily="34" charset="0"/>
                <a:cs typeface="Arial" panose="020B0604020202020204" pitchFamily="34" charset="0"/>
              </a:rPr>
              <a:t>ALTA CALIFORNIA</a:t>
            </a:r>
            <a:br>
              <a:rPr lang="en-US" sz="3600" b="1" dirty="0">
                <a:solidFill>
                  <a:srgbClr val="0070C0"/>
                </a:solidFill>
                <a:latin typeface="Arial" panose="020B0604020202020204" pitchFamily="34" charset="0"/>
                <a:cs typeface="Arial" panose="020B0604020202020204" pitchFamily="34" charset="0"/>
              </a:rPr>
            </a:br>
            <a:br>
              <a:rPr lang="en-US" sz="3600" b="1" dirty="0">
                <a:solidFill>
                  <a:srgbClr val="0070C0"/>
                </a:solidFill>
                <a:latin typeface="Arial" panose="020B0604020202020204" pitchFamily="34" charset="0"/>
                <a:cs typeface="Arial" panose="020B0604020202020204" pitchFamily="34" charset="0"/>
              </a:rPr>
            </a:br>
            <a:r>
              <a:rPr lang="fa-IR" sz="3600" b="1" dirty="0">
                <a:solidFill>
                  <a:srgbClr val="0070C0"/>
                </a:solidFill>
                <a:latin typeface="Arial" panose="020B0604020202020204" pitchFamily="34" charset="0"/>
                <a:cs typeface="Arial" panose="020B0604020202020204" pitchFamily="34" charset="0"/>
                <a:rtl/>
              </a:rPr>
              <a:t>تفریح اجتماعی، کمپ، و درمان</a:t>
            </a:r>
            <a:r>
              <a:rPr lang="fa-IR" sz="3600" b="1" dirty="0">
                <a:solidFill>
                  <a:srgbClr val="0070C0"/>
                </a:solidFill>
                <a:latin typeface="Arial" panose="020B0604020202020204" pitchFamily="34" charset="0"/>
                <a:cs typeface="Arial" panose="020B0604020202020204" pitchFamily="34" charset="0"/>
              </a:rPr>
              <a:t>‌</a:t>
            </a:r>
            <a:r>
              <a:rPr lang="fa-IR" sz="3600" b="1" dirty="0">
                <a:solidFill>
                  <a:srgbClr val="0070C0"/>
                </a:solidFill>
                <a:latin typeface="Arial" panose="020B0604020202020204" pitchFamily="34" charset="0"/>
                <a:cs typeface="Arial" panose="020B0604020202020204" pitchFamily="34" charset="0"/>
                <a:rtl/>
              </a:rPr>
              <a:t>های غیرپزشکی</a:t>
            </a:r>
          </a:p>
        </p:txBody>
      </p:sp>
      <p:sp>
        <p:nvSpPr>
          <p:cNvPr id="5" name="Content Placeholder 4">
            <a:extLst>
              <a:ext uri="{FF2B5EF4-FFF2-40B4-BE49-F238E27FC236}">
                <a16:creationId xmlns:a16="http://schemas.microsoft.com/office/drawing/2014/main" id="{BE890ED9-E7CF-486F-B579-7BA33EE5646A}"/>
              </a:ext>
            </a:extLst>
          </p:cNvPr>
          <p:cNvSpPr>
            <a:spLocks noGrp="1"/>
          </p:cNvSpPr>
          <p:nvPr>
            <p:ph idx="1"/>
          </p:nvPr>
        </p:nvSpPr>
        <p:spPr>
          <a:xfrm>
            <a:off x="628338" y="2217163"/>
            <a:ext cx="10515600" cy="4365784"/>
          </a:xfrm>
        </p:spPr>
        <p:txBody>
          <a:bodyPr>
            <a:normAutofit/>
          </a:bodyPr>
          <a:lstStyle/>
          <a:p>
            <a:pPr marL="0" indent="0" algn="just" rtl="1">
              <a:buNone/>
            </a:pPr>
            <a:r>
              <a:rPr lang="fa-IR" sz="2000" dirty="0">
                <a:solidFill>
                  <a:schemeClr val="accent1">
                    <a:lumMod val="75000"/>
                  </a:schemeClr>
                </a:solidFill>
                <a:latin typeface="Arial" panose="020B0604020202020204" pitchFamily="34" charset="0"/>
                <a:cs typeface="Arial" panose="020B0604020202020204" pitchFamily="34" charset="0"/>
                <a:rtl/>
              </a:rPr>
              <a:t>لطفا از وبسایت ما بازدید کنید: </a:t>
            </a:r>
            <a:r>
              <a:rPr lang="it-IT" sz="2000" dirty="0">
                <a:latin typeface="Arial" panose="020B0604020202020204" pitchFamily="34" charset="0"/>
                <a:cs typeface="Arial" panose="020B0604020202020204" pitchFamily="34" charset="0"/>
                <a:hlinkClick r:id="rId5"/>
              </a:rPr>
              <a:t>www.altaregional.org</a:t>
            </a:r>
            <a:endParaRPr lang="it-IT" sz="2000" dirty="0">
              <a:latin typeface="Arial" panose="020B0604020202020204" pitchFamily="34" charset="0"/>
              <a:cs typeface="Arial" panose="020B0604020202020204" pitchFamily="34" charset="0"/>
            </a:endParaRPr>
          </a:p>
          <a:p>
            <a:pPr marL="0" indent="0" algn="just" rtl="1">
              <a:buNone/>
            </a:pPr>
            <a:r>
              <a:rPr lang="fa-IR" sz="2000" dirty="0">
                <a:solidFill>
                  <a:schemeClr val="accent1">
                    <a:lumMod val="75000"/>
                  </a:schemeClr>
                </a:solidFill>
                <a:latin typeface="Arial" panose="020B0604020202020204" pitchFamily="34" charset="0"/>
                <a:cs typeface="Arial" panose="020B0604020202020204" pitchFamily="34" charset="0"/>
                <a:rtl/>
              </a:rPr>
              <a:t>ارائه توسط: </a:t>
            </a:r>
            <a:r>
              <a:rPr lang="it-IT" sz="2000" b="1" dirty="0">
                <a:solidFill>
                  <a:schemeClr val="accent1">
                    <a:lumMod val="75000"/>
                  </a:schemeClr>
                </a:solidFill>
                <a:latin typeface="Arial" panose="020B0604020202020204" pitchFamily="34" charset="0"/>
                <a:cs typeface="Arial" panose="020B0604020202020204" pitchFamily="34" charset="0"/>
                <a:rtl/>
              </a:rPr>
              <a:t>جانی ژیانگ، معاون خدمات مشتری</a:t>
            </a:r>
          </a:p>
        </p:txBody>
      </p:sp>
      <p:pic>
        <p:nvPicPr>
          <p:cNvPr id="6" name="Picture 5">
            <a:extLst>
              <a:ext uri="{FF2B5EF4-FFF2-40B4-BE49-F238E27FC236}">
                <a16:creationId xmlns:a16="http://schemas.microsoft.com/office/drawing/2014/main" id="{6B75C3CB-6560-4B39-8961-1E60FBCC1903}"/>
              </a:ext>
            </a:extLst>
          </p:cNvPr>
          <p:cNvPicPr>
            <a:picLocks noChangeAspect="1"/>
          </p:cNvPicPr>
          <p:nvPr/>
        </p:nvPicPr>
        <p:blipFill>
          <a:blip r:embed="rId6"/>
          <a:stretch>
            <a:fillRect/>
          </a:stretch>
        </p:blipFill>
        <p:spPr>
          <a:xfrm>
            <a:off x="3248903" y="3599021"/>
            <a:ext cx="5274469" cy="2506885"/>
          </a:xfrm>
          <a:prstGeom prst="rect">
            <a:avLst/>
          </a:prstGeom>
        </p:spPr>
      </p:pic>
      <p:pic>
        <p:nvPicPr>
          <p:cNvPr id="2" name="1">
            <a:hlinkClick r:id="" action="ppaction://media"/>
            <a:extLst>
              <a:ext uri="{FF2B5EF4-FFF2-40B4-BE49-F238E27FC236}">
                <a16:creationId xmlns:a16="http://schemas.microsoft.com/office/drawing/2014/main" id="{90A3FFE7-C4EF-A197-EFD6-ED4535D10E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H="1">
            <a:off x="322013" y="6105906"/>
            <a:ext cx="612649" cy="612648"/>
          </a:xfrm>
          <a:prstGeom prst="rect">
            <a:avLst/>
          </a:prstGeom>
        </p:spPr>
      </p:pic>
    </p:spTree>
    <p:extLst>
      <p:ext uri="{BB962C8B-B14F-4D97-AF65-F5344CB8AC3E}">
        <p14:creationId xmlns:p14="http://schemas.microsoft.com/office/powerpoint/2010/main" val="322706942"/>
      </p:ext>
    </p:extLst>
  </p:cSld>
  <p:clrMapOvr>
    <a:masterClrMapping/>
  </p:clrMapOvr>
  <mc:AlternateContent xmlns:mc="http://schemas.openxmlformats.org/markup-compatibility/2006" xmlns:p14="http://schemas.microsoft.com/office/powerpoint/2010/main">
    <mc:Choice Requires="p14">
      <p:transition spd="slow" p14:dur="2000" advTm="23476"/>
    </mc:Choice>
    <mc:Fallback xmlns="">
      <p:transition spd="slow" advTm="23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72844-A7F3-41B9-99D4-C9073136656C}"/>
              </a:ext>
            </a:extLst>
          </p:cNvPr>
          <p:cNvSpPr>
            <a:spLocks noGrp="1"/>
          </p:cNvSpPr>
          <p:nvPr>
            <p:ph type="title"/>
          </p:nvPr>
        </p:nvSpPr>
        <p:spPr/>
        <p:txBody>
          <a:bodyPr/>
          <a:lstStyle/>
          <a:p>
            <a:pPr algn="r" rtl="1"/>
            <a:r>
              <a:rPr lang="fa-IR" dirty="0">
                <a:solidFill>
                  <a:srgbClr val="0070C0"/>
                </a:solidFill>
                <a:latin typeface="Arial" panose="020B0604020202020204" pitchFamily="34" charset="0"/>
                <a:cs typeface="Arial" panose="020B0604020202020204" pitchFamily="34" charset="0"/>
              </a:rPr>
              <a:t>ACRC</a:t>
            </a:r>
            <a:r>
              <a:rPr lang="fa-IR" dirty="0">
                <a:solidFill>
                  <a:srgbClr val="0070C0"/>
                </a:solidFill>
                <a:latin typeface="Arial" panose="020B0604020202020204" pitchFamily="34" charset="0"/>
                <a:cs typeface="Arial" panose="020B0604020202020204" pitchFamily="34" charset="0"/>
                <a:rtl/>
              </a:rPr>
              <a:t> متعهد است به:</a:t>
            </a:r>
            <a:br>
              <a:rPr lang="en-US" dirty="0">
                <a:solidFill>
                  <a:srgbClr val="0070C0"/>
                </a:solidFill>
                <a:latin typeface="Arial" panose="020B0604020202020204" pitchFamily="34" charset="0"/>
                <a:cs typeface="Arial" panose="020B0604020202020204" pitchFamily="34" charset="0"/>
              </a:rPr>
            </a:br>
            <a:endParaRPr lang="fa-IR"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619B75F-F80D-4C0E-AE9C-1C0627CA8050}"/>
              </a:ext>
            </a:extLst>
          </p:cNvPr>
          <p:cNvSpPr>
            <a:spLocks noGrp="1"/>
          </p:cNvSpPr>
          <p:nvPr>
            <p:ph idx="1"/>
          </p:nvPr>
        </p:nvSpPr>
        <p:spPr>
          <a:xfrm>
            <a:off x="838200" y="1274164"/>
            <a:ext cx="10515600" cy="4902799"/>
          </a:xfrm>
        </p:spPr>
        <p:txBody>
          <a:bodyPr>
            <a:normAutofit/>
          </a:bodyPr>
          <a:lstStyle/>
          <a:p>
            <a:pPr algn="r" rtl="1"/>
            <a:endParaRPr lang="fa-IR" sz="2000" dirty="0">
              <a:solidFill>
                <a:schemeClr val="accent1">
                  <a:lumMod val="75000"/>
                </a:schemeClr>
              </a:solidFill>
              <a:latin typeface="Arial" panose="020B0604020202020204" pitchFamily="34" charset="0"/>
              <a:cs typeface="Arial" panose="020B0604020202020204" pitchFamily="34" charset="0"/>
            </a:endParaRPr>
          </a:p>
          <a:p>
            <a:pPr algn="r" rtl="1"/>
            <a:r>
              <a:rPr lang="fa-IR" sz="2000" dirty="0">
                <a:solidFill>
                  <a:schemeClr val="accent1">
                    <a:lumMod val="75000"/>
                  </a:schemeClr>
                </a:solidFill>
                <a:latin typeface="Arial" panose="020B0604020202020204" pitchFamily="34" charset="0"/>
                <a:cs typeface="Arial" panose="020B0604020202020204" pitchFamily="34" charset="0"/>
                <a:rtl/>
              </a:rPr>
              <a:t>ترویج این طرح.</a:t>
            </a:r>
          </a:p>
          <a:p>
            <a:pPr algn="r" rtl="1"/>
            <a:r>
              <a:rPr lang="fa-IR" sz="2000" dirty="0">
                <a:solidFill>
                  <a:schemeClr val="accent1">
                    <a:lumMod val="75000"/>
                  </a:schemeClr>
                </a:solidFill>
                <a:latin typeface="Arial" panose="020B0604020202020204" pitchFamily="34" charset="0"/>
                <a:cs typeface="Arial" panose="020B0604020202020204" pitchFamily="34" charset="0"/>
                <a:rtl/>
              </a:rPr>
              <a:t>تامین مجموعه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ای متنوع از ارائه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دهندگان جهت تحقق نیازهای کمپینگ و تفریح اجتماعی شما.</a:t>
            </a:r>
          </a:p>
          <a:p>
            <a:pPr algn="r" rtl="1"/>
            <a:r>
              <a:rPr lang="fa-IR" sz="2000" dirty="0">
                <a:solidFill>
                  <a:schemeClr val="accent1">
                    <a:lumMod val="75000"/>
                  </a:schemeClr>
                </a:solidFill>
                <a:latin typeface="Arial" panose="020B0604020202020204" pitchFamily="34" charset="0"/>
                <a:cs typeface="Arial" panose="020B0604020202020204" pitchFamily="34" charset="0"/>
                <a:rtl/>
              </a:rPr>
              <a:t>همرسانی اطلاعات مرتبط با فرصت</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های تفریح اجتماعی و کمپ.</a:t>
            </a:r>
          </a:p>
          <a:p>
            <a:pPr algn="r" rtl="1"/>
            <a:r>
              <a:rPr lang="fa-IR" sz="2000" dirty="0">
                <a:solidFill>
                  <a:schemeClr val="accent1">
                    <a:lumMod val="75000"/>
                  </a:schemeClr>
                </a:solidFill>
                <a:latin typeface="Arial" panose="020B0604020202020204" pitchFamily="34" charset="0"/>
                <a:cs typeface="Arial" panose="020B0604020202020204" pitchFamily="34" charset="0"/>
                <a:rtl/>
              </a:rPr>
              <a:t>انتشار گسترده اخبار مربوط به این فرصت</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ها.</a:t>
            </a:r>
          </a:p>
          <a:p>
            <a:pPr algn="r" rtl="1"/>
            <a:r>
              <a:rPr lang="fa-IR" sz="2000" dirty="0">
                <a:solidFill>
                  <a:schemeClr val="accent1">
                    <a:lumMod val="75000"/>
                  </a:schemeClr>
                </a:solidFill>
                <a:latin typeface="Arial" panose="020B0604020202020204" pitchFamily="34" charset="0"/>
                <a:cs typeface="Arial" panose="020B0604020202020204" pitchFamily="34" charset="0"/>
                <a:rtl/>
              </a:rPr>
              <a:t>در جریان گذاشتن ذینفعان از طریق برگزاری جلسات عمومی.</a:t>
            </a:r>
          </a:p>
          <a:p>
            <a:pPr algn="r" rtl="1"/>
            <a:endParaRPr lang="fa-IR" sz="2000"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212392-8953-4E19-ABD0-7B8C4D51363F}"/>
              </a:ext>
            </a:extLst>
          </p:cNvPr>
          <p:cNvPicPr>
            <a:picLocks noChangeAspect="1"/>
          </p:cNvPicPr>
          <p:nvPr/>
        </p:nvPicPr>
        <p:blipFill>
          <a:blip r:embed="rId4"/>
          <a:stretch>
            <a:fillRect/>
          </a:stretch>
        </p:blipFill>
        <p:spPr>
          <a:xfrm>
            <a:off x="2616688" y="3901781"/>
            <a:ext cx="6003851" cy="2055787"/>
          </a:xfrm>
          <a:prstGeom prst="rect">
            <a:avLst/>
          </a:prstGeom>
        </p:spPr>
      </p:pic>
      <p:pic>
        <p:nvPicPr>
          <p:cNvPr id="5" name="11">
            <a:hlinkClick r:id="" action="ppaction://media"/>
            <a:extLst>
              <a:ext uri="{FF2B5EF4-FFF2-40B4-BE49-F238E27FC236}">
                <a16:creationId xmlns:a16="http://schemas.microsoft.com/office/drawing/2014/main" id="{ACF3AEDE-D3B5-6086-2ED5-8F9EAA437A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322077" y="6063732"/>
            <a:ext cx="612648" cy="612648"/>
          </a:xfrm>
          <a:prstGeom prst="rect">
            <a:avLst/>
          </a:prstGeom>
        </p:spPr>
      </p:pic>
    </p:spTree>
    <p:extLst>
      <p:ext uri="{BB962C8B-B14F-4D97-AF65-F5344CB8AC3E}">
        <p14:creationId xmlns:p14="http://schemas.microsoft.com/office/powerpoint/2010/main" val="3581996459"/>
      </p:ext>
    </p:extLst>
  </p:cSld>
  <p:clrMapOvr>
    <a:masterClrMapping/>
  </p:clrMapOvr>
  <mc:AlternateContent xmlns:mc="http://schemas.openxmlformats.org/markup-compatibility/2006" xmlns:p14="http://schemas.microsoft.com/office/powerpoint/2010/main">
    <mc:Choice Requires="p14">
      <p:transition spd="slow" p14:dur="2000" advTm="36811"/>
    </mc:Choice>
    <mc:Fallback xmlns="">
      <p:transition spd="slow" advTm="368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9B71-A841-4959-872A-94F3E5116D3E}"/>
              </a:ext>
            </a:extLst>
          </p:cNvPr>
          <p:cNvSpPr>
            <a:spLocks noGrp="1"/>
          </p:cNvSpPr>
          <p:nvPr>
            <p:ph type="title"/>
          </p:nvPr>
        </p:nvSpPr>
        <p:spPr/>
        <p:txBody>
          <a:bodyPr>
            <a:normAutofit/>
          </a:bodyPr>
          <a:lstStyle/>
          <a:p>
            <a:pPr algn="ctr"/>
            <a:r>
              <a:rPr lang="fa-IR" sz="8800" dirty="0">
                <a:solidFill>
                  <a:srgbClr val="0070C0"/>
                </a:solidFill>
                <a:latin typeface="Bell MT" panose="02020503060305020303" pitchFamily="18" charset="0"/>
              </a:rPr>
              <a:t> </a:t>
            </a:r>
          </a:p>
        </p:txBody>
      </p:sp>
      <p:pic>
        <p:nvPicPr>
          <p:cNvPr id="4" name="Picture 4" descr="https://miro.medium.com/max/1400/1*Wjjtyg1Y7YOik1pagHYhiA.png">
            <a:extLst>
              <a:ext uri="{FF2B5EF4-FFF2-40B4-BE49-F238E27FC236}">
                <a16:creationId xmlns:a16="http://schemas.microsoft.com/office/drawing/2014/main" id="{D0D2DD0F-1E08-457C-AB0B-A86E946159B1}"/>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956391" y="3235694"/>
            <a:ext cx="7886700" cy="30003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9BF5E3-C45D-425A-899E-790A6B09F644}"/>
              </a:ext>
            </a:extLst>
          </p:cNvPr>
          <p:cNvSpPr txBox="1"/>
          <p:nvPr/>
        </p:nvSpPr>
        <p:spPr>
          <a:xfrm>
            <a:off x="1956391" y="838499"/>
            <a:ext cx="7995683" cy="1569660"/>
          </a:xfrm>
          <a:prstGeom prst="rect">
            <a:avLst/>
          </a:prstGeom>
          <a:noFill/>
        </p:spPr>
        <p:txBody>
          <a:bodyPr wrap="square" rtlCol="0">
            <a:spAutoFit/>
          </a:bodyPr>
          <a:lstStyle/>
          <a:p>
            <a:pPr algn="ctr" rtl="1"/>
            <a:r>
              <a:rPr lang="fa-IR" sz="6000" dirty="0">
                <a:solidFill>
                  <a:srgbClr val="0070C0"/>
                </a:solidFill>
                <a:latin typeface="Bell MT" panose="02020503060305020303" pitchFamily="18" charset="0"/>
              </a:rPr>
              <a:t> </a:t>
            </a:r>
            <a:r>
              <a:rPr lang="fa-IR" sz="3600" dirty="0">
                <a:solidFill>
                  <a:srgbClr val="0070C0"/>
                </a:solidFill>
                <a:latin typeface="Bell MT" panose="02020503060305020303" pitchFamily="18" charset="0"/>
                <a:rtl/>
              </a:rPr>
              <a:t>اگر پرسش دیگری در این زمینه دارید، لطفا با هماهنگ</a:t>
            </a:r>
            <a:r>
              <a:rPr lang="fa-IR" sz="3600" dirty="0">
                <a:solidFill>
                  <a:srgbClr val="0070C0"/>
                </a:solidFill>
                <a:latin typeface="Bell MT" panose="02020503060305020303" pitchFamily="18" charset="0"/>
              </a:rPr>
              <a:t>‌</a:t>
            </a:r>
            <a:r>
              <a:rPr lang="fa-IR" sz="3600" dirty="0">
                <a:solidFill>
                  <a:srgbClr val="0070C0"/>
                </a:solidFill>
                <a:latin typeface="Bell MT" panose="02020503060305020303" pitchFamily="18" charset="0"/>
                <a:rtl/>
              </a:rPr>
              <a:t>کننده خدمات خود تماس حاصل کنید.</a:t>
            </a:r>
          </a:p>
        </p:txBody>
      </p:sp>
      <p:pic>
        <p:nvPicPr>
          <p:cNvPr id="3" name="12">
            <a:hlinkClick r:id="" action="ppaction://media"/>
            <a:extLst>
              <a:ext uri="{FF2B5EF4-FFF2-40B4-BE49-F238E27FC236}">
                <a16:creationId xmlns:a16="http://schemas.microsoft.com/office/drawing/2014/main" id="{FEDDD0F3-B1F3-AE11-49AC-2CC52F1426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225552" y="6053026"/>
            <a:ext cx="612648" cy="612648"/>
          </a:xfrm>
          <a:prstGeom prst="rect">
            <a:avLst/>
          </a:prstGeom>
        </p:spPr>
      </p:pic>
    </p:spTree>
    <p:extLst>
      <p:ext uri="{BB962C8B-B14F-4D97-AF65-F5344CB8AC3E}">
        <p14:creationId xmlns:p14="http://schemas.microsoft.com/office/powerpoint/2010/main" val="48804034"/>
      </p:ext>
    </p:extLst>
  </p:cSld>
  <p:clrMapOvr>
    <a:masterClrMapping/>
  </p:clrMapOvr>
  <mc:AlternateContent xmlns:mc="http://schemas.openxmlformats.org/markup-compatibility/2006" xmlns:p14="http://schemas.microsoft.com/office/powerpoint/2010/main">
    <mc:Choice Requires="p14">
      <p:transition spd="slow" p14:dur="2000" advTm="27538"/>
    </mc:Choice>
    <mc:Fallback xmlns="">
      <p:transition spd="slow" advTm="275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81C13-6704-4FFA-B492-34796ED486DB}"/>
              </a:ext>
            </a:extLst>
          </p:cNvPr>
          <p:cNvSpPr>
            <a:spLocks noGrp="1"/>
          </p:cNvSpPr>
          <p:nvPr>
            <p:ph type="title"/>
          </p:nvPr>
        </p:nvSpPr>
        <p:spPr/>
        <p:txBody>
          <a:bodyPr>
            <a:normAutofit/>
          </a:bodyPr>
          <a:lstStyle/>
          <a:p>
            <a:pPr algn="ctr" rtl="1"/>
            <a:r>
              <a:rPr lang="fa-IR" sz="5400" u="sng" dirty="0">
                <a:solidFill>
                  <a:srgbClr val="0070C0"/>
                </a:solidFill>
                <a:latin typeface="Arial" panose="020B0604020202020204" pitchFamily="34" charset="0"/>
                <a:cs typeface="Arial" panose="020B0604020202020204" pitchFamily="34" charset="0"/>
                <a:rtl/>
              </a:rPr>
              <a:t>اعاده خدمات</a:t>
            </a:r>
          </a:p>
        </p:txBody>
      </p:sp>
      <p:sp>
        <p:nvSpPr>
          <p:cNvPr id="4" name="Content Placeholder 3">
            <a:extLst>
              <a:ext uri="{FF2B5EF4-FFF2-40B4-BE49-F238E27FC236}">
                <a16:creationId xmlns:a16="http://schemas.microsoft.com/office/drawing/2014/main" id="{F6CC1B65-8E38-4779-A090-5592DE00F9EA}"/>
              </a:ext>
            </a:extLst>
          </p:cNvPr>
          <p:cNvSpPr>
            <a:spLocks noGrp="1"/>
          </p:cNvSpPr>
          <p:nvPr>
            <p:ph sz="half" idx="2"/>
          </p:nvPr>
        </p:nvSpPr>
        <p:spPr>
          <a:xfrm>
            <a:off x="838200" y="1690689"/>
            <a:ext cx="10515600" cy="4486274"/>
          </a:xfrm>
        </p:spPr>
        <p:txBody>
          <a:bodyPr>
            <a:normAutofit/>
          </a:bodyPr>
          <a:lstStyle/>
          <a:p>
            <a:pPr algn="r" rtl="1" eaLnBrk="0" fontAlgn="base" hangingPunct="0">
              <a:lnSpc>
                <a:spcPct val="100000"/>
              </a:lnSpc>
              <a:spcBef>
                <a:spcPct val="0"/>
              </a:spcBef>
              <a:spcAft>
                <a:spcPct val="0"/>
              </a:spcAft>
            </a:pPr>
            <a:r>
              <a:rPr lang="fa-IR" sz="2200" dirty="0">
                <a:solidFill>
                  <a:schemeClr val="accent1">
                    <a:lumMod val="75000"/>
                  </a:schemeClr>
                </a:solidFill>
                <a:latin typeface="Arial" panose="020B0604020202020204" pitchFamily="34" charset="0"/>
                <a:cs typeface="Arial" panose="020B0604020202020204" pitchFamily="34" charset="0"/>
                <a:rtl/>
              </a:rPr>
              <a:t>از تاریخ </a:t>
            </a:r>
            <a:r>
              <a:rPr lang="fa-IR" sz="2200" dirty="0">
                <a:solidFill>
                  <a:schemeClr val="accent1">
                    <a:lumMod val="75000"/>
                  </a:schemeClr>
                </a:solidFill>
                <a:latin typeface="Arial" panose="020B0604020202020204" pitchFamily="34" charset="0"/>
                <a:cs typeface="Arial" panose="020B0604020202020204" pitchFamily="34" charset="0"/>
              </a:rPr>
              <a:t>1</a:t>
            </a:r>
            <a:r>
              <a:rPr lang="fa-IR" sz="2200" dirty="0">
                <a:solidFill>
                  <a:schemeClr val="accent1">
                    <a:lumMod val="75000"/>
                  </a:schemeClr>
                </a:solidFill>
                <a:latin typeface="Arial" panose="020B0604020202020204" pitchFamily="34" charset="0"/>
                <a:cs typeface="Arial" panose="020B0604020202020204" pitchFamily="34" charset="0"/>
                <a:rtl/>
              </a:rPr>
              <a:t> جولای </a:t>
            </a:r>
            <a:r>
              <a:rPr lang="fa-IR" sz="2200" dirty="0">
                <a:solidFill>
                  <a:schemeClr val="accent1">
                    <a:lumMod val="75000"/>
                  </a:schemeClr>
                </a:solidFill>
                <a:latin typeface="Arial" panose="020B0604020202020204" pitchFamily="34" charset="0"/>
                <a:cs typeface="Arial" panose="020B0604020202020204" pitchFamily="34" charset="0"/>
              </a:rPr>
              <a:t>2009</a:t>
            </a:r>
            <a:r>
              <a:rPr lang="fa-IR" sz="2200" dirty="0">
                <a:solidFill>
                  <a:schemeClr val="accent1">
                    <a:lumMod val="75000"/>
                  </a:schemeClr>
                </a:solidFill>
                <a:latin typeface="Arial" panose="020B0604020202020204" pitchFamily="34" charset="0"/>
                <a:cs typeface="Arial" panose="020B0604020202020204" pitchFamily="34" charset="0"/>
                <a:rtl/>
              </a:rPr>
              <a:t> تا </a:t>
            </a:r>
            <a:r>
              <a:rPr lang="fa-IR" sz="2200" dirty="0">
                <a:solidFill>
                  <a:schemeClr val="accent1">
                    <a:lumMod val="75000"/>
                  </a:schemeClr>
                </a:solidFill>
                <a:latin typeface="Arial" panose="020B0604020202020204" pitchFamily="34" charset="0"/>
                <a:cs typeface="Arial" panose="020B0604020202020204" pitchFamily="34" charset="0"/>
              </a:rPr>
              <a:t>30</a:t>
            </a:r>
            <a:r>
              <a:rPr lang="fa-IR" sz="2200" dirty="0">
                <a:solidFill>
                  <a:schemeClr val="accent1">
                    <a:lumMod val="75000"/>
                  </a:schemeClr>
                </a:solidFill>
                <a:latin typeface="Arial" panose="020B0604020202020204" pitchFamily="34" charset="0"/>
                <a:cs typeface="Arial" panose="020B0604020202020204" pitchFamily="34" charset="0"/>
                <a:rtl/>
              </a:rPr>
              <a:t> ژوئن </a:t>
            </a:r>
            <a:r>
              <a:rPr lang="fa-IR" sz="2200" dirty="0">
                <a:solidFill>
                  <a:schemeClr val="accent1">
                    <a:lumMod val="75000"/>
                  </a:schemeClr>
                </a:solidFill>
                <a:latin typeface="Arial" panose="020B0604020202020204" pitchFamily="34" charset="0"/>
                <a:cs typeface="Arial" panose="020B0604020202020204" pitchFamily="34" charset="0"/>
              </a:rPr>
              <a:t>2021</a:t>
            </a:r>
            <a:r>
              <a:rPr lang="fa-IR" sz="2200" dirty="0">
                <a:solidFill>
                  <a:schemeClr val="accent1">
                    <a:lumMod val="75000"/>
                  </a:schemeClr>
                </a:solidFill>
                <a:latin typeface="Arial" panose="020B0604020202020204" pitchFamily="34" charset="0"/>
                <a:cs typeface="Arial" panose="020B0604020202020204" pitchFamily="34" charset="0"/>
                <a:rtl/>
              </a:rPr>
              <a:t>، مراکز منطقه ای طبق بند </a:t>
            </a:r>
            <a:r>
              <a:rPr lang="fa-IR" sz="2200" dirty="0">
                <a:solidFill>
                  <a:schemeClr val="accent1">
                    <a:lumMod val="75000"/>
                  </a:schemeClr>
                </a:solidFill>
                <a:latin typeface="Arial" panose="020B0604020202020204" pitchFamily="34" charset="0"/>
                <a:cs typeface="Arial" panose="020B0604020202020204" pitchFamily="34" charset="0"/>
              </a:rPr>
              <a:t>4648.5</a:t>
            </a:r>
            <a:r>
              <a:rPr lang="fa-IR" sz="2200" dirty="0">
                <a:solidFill>
                  <a:schemeClr val="accent1">
                    <a:lumMod val="75000"/>
                  </a:schemeClr>
                </a:solidFill>
                <a:latin typeface="Arial" panose="020B0604020202020204" pitchFamily="34" charset="0"/>
                <a:cs typeface="Arial" panose="020B0604020202020204" pitchFamily="34" charset="0"/>
                <a:rtl/>
              </a:rPr>
              <a:t> قانون بهزیستی و مؤسسات از خرید کمپینگ (یا هزینه های مربوطه)، فعالیت های تفریحی اجتماعی یا درمان های غیرپزشکی برای مراجعین منع شدند، مگر در مواردی که ارباب رجوع شرایط معافیت را دارا باشد. </a:t>
            </a:r>
            <a:endPar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gn="l" rtl="1" eaLnBrk="0" fontAlgn="base" hangingPunct="0">
              <a:lnSpc>
                <a:spcPct val="100000"/>
              </a:lnSpc>
              <a:spcBef>
                <a:spcPct val="0"/>
              </a:spcBef>
              <a:spcAft>
                <a:spcPct val="0"/>
              </a:spcAft>
            </a:pPr>
            <a:endPar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endParaRPr>
          </a:p>
          <a:p>
            <a:pPr algn="r" rtl="1" eaLnBrk="0" fontAlgn="base" hangingPunct="0">
              <a:lnSpc>
                <a:spcPct val="100000"/>
              </a:lnSpc>
              <a:spcBef>
                <a:spcPct val="0"/>
              </a:spcBef>
              <a:spcAft>
                <a:spcPct val="0"/>
              </a:spcAft>
            </a:pPr>
            <a:r>
              <a:rPr lang="fa-IR" sz="2200" dirty="0">
                <a:solidFill>
                  <a:schemeClr val="accent1">
                    <a:lumMod val="75000"/>
                  </a:schemeClr>
                </a:solidFill>
                <a:latin typeface="Arial" panose="020B0604020202020204" pitchFamily="34" charset="0"/>
                <a:cs typeface="Arial" panose="020B0604020202020204" pitchFamily="34" charset="0"/>
                <a:rtl/>
              </a:rPr>
              <a:t>از تاریخ </a:t>
            </a:r>
            <a:r>
              <a:rPr lang="fa-IR" sz="2200" dirty="0">
                <a:solidFill>
                  <a:schemeClr val="accent1">
                    <a:lumMod val="75000"/>
                  </a:schemeClr>
                </a:solidFill>
                <a:latin typeface="Arial" panose="020B0604020202020204" pitchFamily="34" charset="0"/>
                <a:cs typeface="Arial" panose="020B0604020202020204" pitchFamily="34" charset="0"/>
              </a:rPr>
              <a:t>1</a:t>
            </a:r>
            <a:r>
              <a:rPr lang="fa-IR" sz="2200" dirty="0">
                <a:solidFill>
                  <a:schemeClr val="accent1">
                    <a:lumMod val="75000"/>
                  </a:schemeClr>
                </a:solidFill>
                <a:latin typeface="Arial" panose="020B0604020202020204" pitchFamily="34" charset="0"/>
                <a:cs typeface="Arial" panose="020B0604020202020204" pitchFamily="34" charset="0"/>
                <a:rtl/>
              </a:rPr>
              <a:t> ژوئیه </a:t>
            </a:r>
            <a:r>
              <a:rPr lang="fa-IR" sz="2200" dirty="0">
                <a:solidFill>
                  <a:schemeClr val="accent1">
                    <a:lumMod val="75000"/>
                  </a:schemeClr>
                </a:solidFill>
                <a:latin typeface="Arial" panose="020B0604020202020204" pitchFamily="34" charset="0"/>
                <a:cs typeface="Arial" panose="020B0604020202020204" pitchFamily="34" charset="0"/>
              </a:rPr>
              <a:t>2021</a:t>
            </a:r>
            <a:r>
              <a:rPr lang="fa-IR" sz="2200" dirty="0">
                <a:solidFill>
                  <a:schemeClr val="accent1">
                    <a:lumMod val="75000"/>
                  </a:schemeClr>
                </a:solidFill>
                <a:latin typeface="Arial" panose="020B0604020202020204" pitchFamily="34" charset="0"/>
                <a:cs typeface="Arial" panose="020B0604020202020204" pitchFamily="34" charset="0"/>
                <a:rtl/>
              </a:rPr>
              <a:t>، اختیار مراکز منطقه</a:t>
            </a:r>
            <a:r>
              <a:rPr lang="fa-IR" sz="2200" dirty="0">
                <a:solidFill>
                  <a:schemeClr val="accent1">
                    <a:lumMod val="75000"/>
                  </a:schemeClr>
                </a:solidFill>
                <a:latin typeface="Arial" panose="020B0604020202020204" pitchFamily="34" charset="0"/>
                <a:cs typeface="Arial" panose="020B0604020202020204" pitchFamily="34" charset="0"/>
              </a:rPr>
              <a:t>‌</a:t>
            </a:r>
            <a:r>
              <a:rPr lang="fa-IR" sz="2200" dirty="0">
                <a:solidFill>
                  <a:schemeClr val="accent1">
                    <a:lumMod val="75000"/>
                  </a:schemeClr>
                </a:solidFill>
                <a:latin typeface="Arial" panose="020B0604020202020204" pitchFamily="34" charset="0"/>
                <a:cs typeface="Arial" panose="020B0604020202020204" pitchFamily="34" charset="0"/>
                <a:rtl/>
              </a:rPr>
              <a:t>ای برای خرید این خدمات اعاده گردید؛ </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پیرو تغییرات بند </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4648.5</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 قانون بهزیستی و مؤسسات (</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W&amp;I</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 اختیارات تامین مالی خدمات کمپینگ و هزینه</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 سفرهای مرتبط با آن؛ فعالیت</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های تفریحی اجتماعی؛ خدمات آموزشی برای کودکان سه تا </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17</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 سال، و درمان</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Pr>
              <a:t>‌</a:t>
            </a:r>
            <a:r>
              <a:rPr lang="fa-IR" altLang="en-US" sz="2200" dirty="0">
                <a:solidFill>
                  <a:schemeClr val="accent1">
                    <a:lumMod val="75000"/>
                  </a:schemeClr>
                </a:solidFill>
                <a:latin typeface="Arial" panose="020B0604020202020204" pitchFamily="34" charset="0"/>
                <a:ea typeface="Calibri" panose="020F0502020204030204" pitchFamily="34" charset="0"/>
                <a:cs typeface="Arial" panose="020B0604020202020204" pitchFamily="34" charset="0"/>
                <a:rtl/>
              </a:rPr>
              <a:t>های غیرپزشکی شامل اما نه محدود به، تفریحات تخصصی، هنر، رقص و موسیقی به این مراکز باز گردانده شد.</a:t>
            </a:r>
            <a:r>
              <a:rPr lang="fa-IR" altLang="en-US" sz="2200" dirty="0">
                <a:solidFill>
                  <a:schemeClr val="accent1">
                    <a:lumMod val="75000"/>
                  </a:schemeClr>
                </a:solidFill>
                <a:latin typeface="Arial" panose="020B0604020202020204" pitchFamily="34" charset="0"/>
                <a:cs typeface="Arial" panose="020B0604020202020204" pitchFamily="34" charset="0"/>
              </a:rPr>
              <a:t> </a:t>
            </a:r>
          </a:p>
          <a:p>
            <a:pPr marL="0" indent="0" algn="l" rtl="1" eaLnBrk="0" fontAlgn="base" hangingPunct="0">
              <a:lnSpc>
                <a:spcPct val="100000"/>
              </a:lnSpc>
              <a:spcBef>
                <a:spcPct val="0"/>
              </a:spcBef>
              <a:spcAft>
                <a:spcPct val="0"/>
              </a:spcAft>
              <a:buNone/>
            </a:pPr>
            <a:endParaRPr lang="fa-IR" altLang="en-US" sz="2200" dirty="0">
              <a:solidFill>
                <a:schemeClr val="accent1">
                  <a:lumMod val="75000"/>
                </a:schemeClr>
              </a:solidFill>
              <a:latin typeface="Arial" panose="020B0604020202020204" pitchFamily="34" charset="0"/>
              <a:cs typeface="Arial" panose="020B0604020202020204" pitchFamily="34" charset="0"/>
            </a:endParaRPr>
          </a:p>
          <a:p>
            <a:pPr algn="r" rtl="1" eaLnBrk="0" fontAlgn="base" hangingPunct="0">
              <a:lnSpc>
                <a:spcPct val="100000"/>
              </a:lnSpc>
              <a:spcBef>
                <a:spcPct val="0"/>
              </a:spcBef>
              <a:spcAft>
                <a:spcPct val="0"/>
              </a:spcAft>
            </a:pPr>
            <a:r>
              <a:rPr lang="fa-IR" altLang="en-US" sz="2200" dirty="0">
                <a:solidFill>
                  <a:schemeClr val="accent1">
                    <a:lumMod val="75000"/>
                  </a:schemeClr>
                </a:solidFill>
                <a:latin typeface="Arial" panose="020B0604020202020204" pitchFamily="34" charset="0"/>
                <a:cs typeface="Arial" panose="020B0604020202020204" pitchFamily="34" charset="0"/>
                <a:rtl/>
              </a:rPr>
              <a:t>مرکز منطقه</a:t>
            </a:r>
            <a:r>
              <a:rPr lang="fa-IR" altLang="en-US" sz="2200" dirty="0">
                <a:solidFill>
                  <a:schemeClr val="accent1">
                    <a:lumMod val="75000"/>
                  </a:schemeClr>
                </a:solidFill>
                <a:latin typeface="Arial" panose="020B0604020202020204" pitchFamily="34" charset="0"/>
                <a:cs typeface="Arial" panose="020B0604020202020204" pitchFamily="34" charset="0"/>
              </a:rPr>
              <a:t>‌</a:t>
            </a:r>
            <a:r>
              <a:rPr lang="fa-IR" altLang="en-US" sz="2200" dirty="0">
                <a:solidFill>
                  <a:schemeClr val="accent1">
                    <a:lumMod val="75000"/>
                  </a:schemeClr>
                </a:solidFill>
                <a:latin typeface="Arial" panose="020B0604020202020204" pitchFamily="34" charset="0"/>
                <a:cs typeface="Arial" panose="020B0604020202020204" pitchFamily="34" charset="0"/>
                <a:rtl/>
              </a:rPr>
              <a:t>ای </a:t>
            </a:r>
            <a:r>
              <a:rPr lang="fa-IR" altLang="en-US" sz="2200" dirty="0">
                <a:solidFill>
                  <a:schemeClr val="accent1">
                    <a:lumMod val="75000"/>
                  </a:schemeClr>
                </a:solidFill>
                <a:latin typeface="Arial" panose="020B0604020202020204" pitchFamily="34" charset="0"/>
                <a:cs typeface="Arial" panose="020B0604020202020204" pitchFamily="34" charset="0"/>
              </a:rPr>
              <a:t>Alta California</a:t>
            </a:r>
            <a:r>
              <a:rPr lang="fa-IR" altLang="en-US" sz="2200" dirty="0">
                <a:solidFill>
                  <a:schemeClr val="accent1">
                    <a:lumMod val="75000"/>
                  </a:schemeClr>
                </a:solidFill>
                <a:latin typeface="Arial" panose="020B0604020202020204" pitchFamily="34" charset="0"/>
                <a:cs typeface="Arial" panose="020B0604020202020204" pitchFamily="34" charset="0"/>
                <a:rtl/>
              </a:rPr>
              <a:t> متعهد به انتشار اخبار و همرسانی اطلاعات مرتبط با این خدمات به مراجعین و خانواده</a:t>
            </a:r>
            <a:r>
              <a:rPr lang="fa-IR" altLang="en-US" sz="2200" dirty="0">
                <a:solidFill>
                  <a:schemeClr val="accent1">
                    <a:lumMod val="75000"/>
                  </a:schemeClr>
                </a:solidFill>
                <a:latin typeface="Arial" panose="020B0604020202020204" pitchFamily="34" charset="0"/>
                <a:cs typeface="Arial" panose="020B0604020202020204" pitchFamily="34" charset="0"/>
              </a:rPr>
              <a:t>‌</a:t>
            </a:r>
            <a:r>
              <a:rPr lang="fa-IR" altLang="en-US" sz="2200" dirty="0">
                <a:solidFill>
                  <a:schemeClr val="accent1">
                    <a:lumMod val="75000"/>
                  </a:schemeClr>
                </a:solidFill>
                <a:latin typeface="Arial" panose="020B0604020202020204" pitchFamily="34" charset="0"/>
                <a:cs typeface="Arial" panose="020B0604020202020204" pitchFamily="34" charset="0"/>
                <a:rtl/>
              </a:rPr>
              <a:t>هاست. </a:t>
            </a:r>
          </a:p>
          <a:p>
            <a:pPr algn="l" rtl="1" eaLnBrk="0" fontAlgn="base" hangingPunct="0">
              <a:lnSpc>
                <a:spcPct val="100000"/>
              </a:lnSpc>
              <a:spcBef>
                <a:spcPct val="0"/>
              </a:spcBef>
              <a:spcAft>
                <a:spcPct val="0"/>
              </a:spcAft>
            </a:pPr>
            <a:endParaRPr lang="fa-IR" altLang="en-US" sz="2400" dirty="0">
              <a:latin typeface="Bell MT" panose="02020503060305020303" pitchFamily="18" charset="0"/>
            </a:endParaRPr>
          </a:p>
          <a:p>
            <a:pPr algn="l" rtl="1" eaLnBrk="0" fontAlgn="base" hangingPunct="0">
              <a:lnSpc>
                <a:spcPct val="100000"/>
              </a:lnSpc>
              <a:spcBef>
                <a:spcPct val="0"/>
              </a:spcBef>
              <a:spcAft>
                <a:spcPct val="0"/>
              </a:spcAft>
            </a:pPr>
            <a:endParaRPr lang="fa-IR" altLang="en-US" sz="2400" dirty="0">
              <a:latin typeface="Bell MT" panose="02020503060305020303" pitchFamily="18" charset="0"/>
            </a:endParaRPr>
          </a:p>
          <a:p>
            <a:pPr algn="l" rtl="1" eaLnBrk="0" fontAlgn="base" hangingPunct="0">
              <a:lnSpc>
                <a:spcPct val="100000"/>
              </a:lnSpc>
              <a:spcBef>
                <a:spcPct val="0"/>
              </a:spcBef>
              <a:spcAft>
                <a:spcPct val="0"/>
              </a:spcAft>
            </a:pPr>
            <a:endParaRPr lang="fa-IR" altLang="en-US" sz="2400" dirty="0">
              <a:latin typeface="Arial" panose="020B0604020202020204" pitchFamily="34" charset="0"/>
            </a:endParaRPr>
          </a:p>
          <a:p>
            <a:pPr algn="l" rtl="1"/>
            <a:endParaRPr lang="fa-IR" dirty="0"/>
          </a:p>
        </p:txBody>
      </p:sp>
      <p:pic>
        <p:nvPicPr>
          <p:cNvPr id="3" name="2">
            <a:hlinkClick r:id="" action="ppaction://media"/>
            <a:extLst>
              <a:ext uri="{FF2B5EF4-FFF2-40B4-BE49-F238E27FC236}">
                <a16:creationId xmlns:a16="http://schemas.microsoft.com/office/drawing/2014/main" id="{46D8CC1E-05A9-7A1A-20E5-FC7745E77C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531875" y="5988604"/>
            <a:ext cx="612649" cy="612648"/>
          </a:xfrm>
          <a:prstGeom prst="rect">
            <a:avLst/>
          </a:prstGeom>
        </p:spPr>
      </p:pic>
    </p:spTree>
    <p:extLst>
      <p:ext uri="{BB962C8B-B14F-4D97-AF65-F5344CB8AC3E}">
        <p14:creationId xmlns:p14="http://schemas.microsoft.com/office/powerpoint/2010/main" val="3183733344"/>
      </p:ext>
    </p:extLst>
  </p:cSld>
  <p:clrMapOvr>
    <a:masterClrMapping/>
  </p:clrMapOvr>
  <mc:AlternateContent xmlns:mc="http://schemas.openxmlformats.org/markup-compatibility/2006" xmlns:p14="http://schemas.microsoft.com/office/powerpoint/2010/main">
    <mc:Choice Requires="p14">
      <p:transition spd="slow" p14:dur="2000" advTm="59533"/>
    </mc:Choice>
    <mc:Fallback xmlns="">
      <p:transition spd="slow" advTm="59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976A-EEE6-44B6-9598-FCF43CC41FC2}"/>
              </a:ext>
            </a:extLst>
          </p:cNvPr>
          <p:cNvSpPr>
            <a:spLocks noGrp="1"/>
          </p:cNvSpPr>
          <p:nvPr>
            <p:ph type="title"/>
          </p:nvPr>
        </p:nvSpPr>
        <p:spPr>
          <a:xfrm>
            <a:off x="838200" y="365125"/>
            <a:ext cx="10515600" cy="1325563"/>
          </a:xfrm>
        </p:spPr>
        <p:txBody>
          <a:bodyPr>
            <a:normAutofit fontScale="90000"/>
          </a:bodyPr>
          <a:lstStyle/>
          <a:p>
            <a:pPr algn="ctr" rtl="1"/>
            <a:r>
              <a:rPr lang="fa-IR" dirty="0"/>
              <a:t> </a:t>
            </a:r>
            <a:r>
              <a:rPr lang="fa-IR" sz="4900" u="sng" dirty="0">
                <a:solidFill>
                  <a:srgbClr val="0070C0"/>
                </a:solidFill>
                <a:latin typeface="Arial" panose="020B0604020202020204" pitchFamily="34" charset="0"/>
                <a:cs typeface="Arial" panose="020B0604020202020204" pitchFamily="34" charset="0"/>
                <a:rtl/>
              </a:rPr>
              <a:t>فرصت</a:t>
            </a:r>
            <a:r>
              <a:rPr lang="fa-IR" sz="4900" u="sng" dirty="0">
                <a:solidFill>
                  <a:srgbClr val="0070C0"/>
                </a:solidFill>
                <a:latin typeface="Arial" panose="020B0604020202020204" pitchFamily="34" charset="0"/>
                <a:cs typeface="Arial" panose="020B0604020202020204" pitchFamily="34" charset="0"/>
              </a:rPr>
              <a:t>‌</a:t>
            </a:r>
            <a:r>
              <a:rPr lang="fa-IR" sz="4900" u="sng" dirty="0">
                <a:solidFill>
                  <a:srgbClr val="0070C0"/>
                </a:solidFill>
                <a:latin typeface="Arial" panose="020B0604020202020204" pitchFamily="34" charset="0"/>
                <a:cs typeface="Arial" panose="020B0604020202020204" pitchFamily="34" charset="0"/>
                <a:rtl/>
              </a:rPr>
              <a:t>های اجتماعی و تفریحی</a:t>
            </a:r>
          </a:p>
        </p:txBody>
      </p:sp>
      <p:sp>
        <p:nvSpPr>
          <p:cNvPr id="3" name="Content Placeholder 2">
            <a:extLst>
              <a:ext uri="{FF2B5EF4-FFF2-40B4-BE49-F238E27FC236}">
                <a16:creationId xmlns:a16="http://schemas.microsoft.com/office/drawing/2014/main" id="{3D03D875-EDB1-42A3-A49B-26FD908D0531}"/>
              </a:ext>
            </a:extLst>
          </p:cNvPr>
          <p:cNvSpPr>
            <a:spLocks noGrp="1"/>
          </p:cNvSpPr>
          <p:nvPr>
            <p:ph idx="1"/>
          </p:nvPr>
        </p:nvSpPr>
        <p:spPr>
          <a:xfrm>
            <a:off x="721242" y="2328529"/>
            <a:ext cx="10515600" cy="4401879"/>
          </a:xfrm>
        </p:spPr>
        <p:txBody>
          <a:bodyPr>
            <a:normAutofit/>
          </a:bodyPr>
          <a:lstStyle/>
          <a:p>
            <a:pPr algn="r" rtl="1"/>
            <a:endParaRPr lang="fa-IR" sz="2000" dirty="0">
              <a:latin typeface="Bell MT" panose="02020503060305020303" pitchFamily="18" charset="0"/>
            </a:endParaRPr>
          </a:p>
          <a:p>
            <a:pPr algn="r" rtl="1"/>
            <a:r>
              <a:rPr lang="fa-IR" sz="1800" dirty="0">
                <a:solidFill>
                  <a:schemeClr val="accent1">
                    <a:lumMod val="75000"/>
                  </a:schemeClr>
                </a:solidFill>
                <a:latin typeface="Arial" panose="020B0604020202020204" pitchFamily="34" charset="0"/>
                <a:cs typeface="Arial" panose="020B0604020202020204" pitchFamily="34" charset="0"/>
                <a:rtl/>
              </a:rPr>
              <a:t>نقش اساسی معاشرت اجتماعی، اوقات فراغت و فرصت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تفریحی در سلامت و بهزیستی افراد به رسمیت شناخته شده است. مرکز منطقه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ای </a:t>
            </a:r>
            <a:r>
              <a:rPr lang="fa-IR" sz="1800" dirty="0">
                <a:solidFill>
                  <a:schemeClr val="accent1">
                    <a:lumMod val="75000"/>
                  </a:schemeClr>
                </a:solidFill>
                <a:latin typeface="Arial" panose="020B0604020202020204" pitchFamily="34" charset="0"/>
                <a:cs typeface="Arial" panose="020B0604020202020204" pitchFamily="34" charset="0"/>
              </a:rPr>
              <a:t>Alta Californai‌ (ACRC</a:t>
            </a:r>
            <a:r>
              <a:rPr lang="fa-IR" sz="1800" dirty="0">
                <a:solidFill>
                  <a:schemeClr val="accent1">
                    <a:lumMod val="75000"/>
                  </a:schemeClr>
                </a:solidFill>
                <a:latin typeface="Arial" panose="020B0604020202020204" pitchFamily="34" charset="0"/>
                <a:cs typeface="Arial" panose="020B0604020202020204" pitchFamily="34" charset="0"/>
                <a:rtl/>
              </a:rPr>
              <a:t>) مشارکت در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متناسب با سن را ترویج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کند. شرکت در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اجتماعی در کنار سایر نهادها نظیر گروه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ورزشی و سرگرمی، باشگاه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 و سایر سازمان</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خدمات اجتماعی ترغیب و ترویج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گردد. </a:t>
            </a:r>
          </a:p>
          <a:p>
            <a:pPr marL="0" indent="0" algn="r" rtl="1">
              <a:buNone/>
            </a:pPr>
            <a:endParaRPr lang="fa-IR" sz="1800" dirty="0">
              <a:solidFill>
                <a:schemeClr val="accent1">
                  <a:lumMod val="75000"/>
                </a:schemeClr>
              </a:solidFill>
              <a:latin typeface="Arial" panose="020B0604020202020204" pitchFamily="34" charset="0"/>
              <a:cs typeface="Arial" panose="020B0604020202020204" pitchFamily="34" charset="0"/>
            </a:endParaRPr>
          </a:p>
          <a:p>
            <a:pPr algn="r" rtl="1"/>
            <a:r>
              <a:rPr lang="fa-IR" sz="1800" dirty="0">
                <a:solidFill>
                  <a:schemeClr val="accent1">
                    <a:lumMod val="75000"/>
                  </a:schemeClr>
                </a:solidFill>
                <a:latin typeface="Arial" panose="020B0604020202020204" pitchFamily="34" charset="0"/>
                <a:cs typeface="Arial" panose="020B0604020202020204" pitchFamily="34" charset="0"/>
              </a:rPr>
              <a:t>ACRC‌</a:t>
            </a:r>
            <a:r>
              <a:rPr lang="fa-IR" sz="1800" dirty="0">
                <a:solidFill>
                  <a:schemeClr val="accent1">
                    <a:lumMod val="75000"/>
                  </a:schemeClr>
                </a:solidFill>
                <a:latin typeface="Arial" panose="020B0604020202020204" pitchFamily="34" charset="0"/>
                <a:cs typeface="Arial" panose="020B0604020202020204" pitchFamily="34" charset="0"/>
                <a:rtl/>
              </a:rPr>
              <a:t> مشارکت کودکان و بزرگسالان در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اجتماعی و تفریحی را ارج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نهد.</a:t>
            </a:r>
            <a:r>
              <a:rPr lang="en-US" sz="1800" dirty="0">
                <a:solidFill>
                  <a:schemeClr val="accent1">
                    <a:lumMod val="75000"/>
                  </a:schemeClr>
                </a:solidFill>
                <a:latin typeface="Arial" panose="020B0604020202020204" pitchFamily="34" charset="0"/>
                <a:cs typeface="Arial" panose="020B0604020202020204" pitchFamily="34" charset="0"/>
                <a:rtl/>
              </a:rPr>
              <a:t> </a:t>
            </a:r>
            <a:r>
              <a:rPr lang="fa-IR" sz="1800" dirty="0">
                <a:solidFill>
                  <a:schemeClr val="accent1">
                    <a:lumMod val="75000"/>
                  </a:schemeClr>
                </a:solidFill>
                <a:latin typeface="Arial" panose="020B0604020202020204" pitchFamily="34" charset="0"/>
                <a:cs typeface="Arial" panose="020B0604020202020204" pitchFamily="34" charset="0"/>
                <a:rtl/>
              </a:rPr>
              <a:t>ما به ترویج سلامت روانی مثبت، رشد </a:t>
            </a:r>
            <a:br>
              <a:rPr lang="en-US" sz="1800" dirty="0">
                <a:solidFill>
                  <a:schemeClr val="accent1">
                    <a:lumMod val="75000"/>
                  </a:schemeClr>
                </a:solidFill>
                <a:latin typeface="Arial" panose="020B0604020202020204" pitchFamily="34" charset="0"/>
                <a:cs typeface="Arial" panose="020B0604020202020204" pitchFamily="34" charset="0"/>
                <a:rtl/>
              </a:rPr>
            </a:br>
            <a:r>
              <a:rPr lang="fa-IR" sz="1800" dirty="0">
                <a:solidFill>
                  <a:schemeClr val="accent1">
                    <a:lumMod val="75000"/>
                  </a:schemeClr>
                </a:solidFill>
                <a:latin typeface="Arial" panose="020B0604020202020204" pitchFamily="34" charset="0"/>
                <a:cs typeface="Arial" panose="020B0604020202020204" pitchFamily="34" charset="0"/>
                <a:rtl/>
              </a:rPr>
              <a:t>و توسعه، رابطه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سازی و ترغیب این فرصت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 به منظور حضور کامل در اجتماع متعهد هستیم.</a:t>
            </a:r>
            <a:endParaRPr lang="fa-IR" sz="1800" dirty="0">
              <a:solidFill>
                <a:schemeClr val="accent1">
                  <a:lumMod val="75000"/>
                </a:schemeClr>
              </a:solidFill>
              <a:highlight>
                <a:srgbClr val="FFFF00"/>
              </a:highlight>
              <a:latin typeface="Arial" panose="020B0604020202020204" pitchFamily="34" charset="0"/>
              <a:cs typeface="Arial" panose="020B0604020202020204" pitchFamily="34" charset="0"/>
            </a:endParaRPr>
          </a:p>
        </p:txBody>
      </p:sp>
      <p:pic>
        <p:nvPicPr>
          <p:cNvPr id="3074" name="Picture 2" descr="Image result for activities Clip Art">
            <a:extLst>
              <a:ext uri="{FF2B5EF4-FFF2-40B4-BE49-F238E27FC236}">
                <a16:creationId xmlns:a16="http://schemas.microsoft.com/office/drawing/2014/main" id="{9656D6FA-34AA-47CC-9190-C0821BA54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8474" y="1350334"/>
            <a:ext cx="3551275" cy="1446029"/>
          </a:xfrm>
          <a:prstGeom prst="rect">
            <a:avLst/>
          </a:prstGeom>
          <a:noFill/>
          <a:extLst>
            <a:ext uri="{909E8E84-426E-40DD-AFC4-6F175D3DCCD1}">
              <a14:hiddenFill xmlns:a14="http://schemas.microsoft.com/office/drawing/2010/main">
                <a:solidFill>
                  <a:srgbClr val="FFFFFF"/>
                </a:solidFill>
              </a14:hiddenFill>
            </a:ext>
          </a:extLst>
        </p:spPr>
      </p:pic>
      <p:pic>
        <p:nvPicPr>
          <p:cNvPr id="4" name="3">
            <a:hlinkClick r:id="" action="ppaction://media"/>
            <a:extLst>
              <a:ext uri="{FF2B5EF4-FFF2-40B4-BE49-F238E27FC236}">
                <a16:creationId xmlns:a16="http://schemas.microsoft.com/office/drawing/2014/main" id="{806EEC1E-24C5-0083-7526-4F3ADB5F8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225551" y="6094476"/>
            <a:ext cx="612649" cy="612648"/>
          </a:xfrm>
          <a:prstGeom prst="rect">
            <a:avLst/>
          </a:prstGeom>
        </p:spPr>
      </p:pic>
    </p:spTree>
    <p:extLst>
      <p:ext uri="{BB962C8B-B14F-4D97-AF65-F5344CB8AC3E}">
        <p14:creationId xmlns:p14="http://schemas.microsoft.com/office/powerpoint/2010/main" val="1804271608"/>
      </p:ext>
    </p:extLst>
  </p:cSld>
  <p:clrMapOvr>
    <a:masterClrMapping/>
  </p:clrMapOvr>
  <mc:AlternateContent xmlns:mc="http://schemas.openxmlformats.org/markup-compatibility/2006" xmlns:p14="http://schemas.microsoft.com/office/powerpoint/2010/main">
    <mc:Choice Requires="p14">
      <p:transition spd="slow" p14:dur="2000" advTm="46556"/>
    </mc:Choice>
    <mc:Fallback xmlns="">
      <p:transition spd="slow" advTm="46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42C42-3718-4EFC-AB6D-58F9956BD144}"/>
              </a:ext>
            </a:extLst>
          </p:cNvPr>
          <p:cNvSpPr>
            <a:spLocks noGrp="1"/>
          </p:cNvSpPr>
          <p:nvPr>
            <p:ph type="title"/>
          </p:nvPr>
        </p:nvSpPr>
        <p:spPr>
          <a:xfrm>
            <a:off x="838200" y="1"/>
            <a:ext cx="10515600" cy="1350334"/>
          </a:xfrm>
        </p:spPr>
        <p:txBody>
          <a:bodyPr>
            <a:normAutofit/>
          </a:bodyPr>
          <a:lstStyle/>
          <a:p>
            <a:pPr algn="ctr" rtl="1"/>
            <a:r>
              <a:rPr lang="fa-IR" u="sng" dirty="0">
                <a:solidFill>
                  <a:srgbClr val="0070C0"/>
                </a:solidFill>
                <a:latin typeface="Arial" panose="020B0604020202020204" pitchFamily="34" charset="0"/>
                <a:cs typeface="Arial" panose="020B0604020202020204" pitchFamily="34" charset="0"/>
                <a:rtl/>
              </a:rPr>
              <a:t>تعاریف و شرایط خدمات</a:t>
            </a:r>
          </a:p>
        </p:txBody>
      </p:sp>
      <p:sp>
        <p:nvSpPr>
          <p:cNvPr id="3" name="Content Placeholder 2">
            <a:extLst>
              <a:ext uri="{FF2B5EF4-FFF2-40B4-BE49-F238E27FC236}">
                <a16:creationId xmlns:a16="http://schemas.microsoft.com/office/drawing/2014/main" id="{8D2F5920-86E5-48EB-A860-0DC796E39E6C}"/>
              </a:ext>
            </a:extLst>
          </p:cNvPr>
          <p:cNvSpPr>
            <a:spLocks noGrp="1"/>
          </p:cNvSpPr>
          <p:nvPr>
            <p:ph idx="1"/>
          </p:nvPr>
        </p:nvSpPr>
        <p:spPr>
          <a:xfrm>
            <a:off x="838200" y="1154243"/>
            <a:ext cx="10515600" cy="5455272"/>
          </a:xfrm>
        </p:spPr>
        <p:txBody>
          <a:bodyPr>
            <a:normAutofit/>
          </a:bodyPr>
          <a:lstStyle/>
          <a:p>
            <a:pPr algn="r" rtl="1"/>
            <a:endParaRPr lang="fa-IR" sz="1800" b="1" dirty="0">
              <a:solidFill>
                <a:schemeClr val="accent1">
                  <a:lumMod val="75000"/>
                </a:schemeClr>
              </a:solidFill>
              <a:latin typeface="Arial" panose="020B0604020202020204" pitchFamily="34" charset="0"/>
              <a:cs typeface="Arial" panose="020B0604020202020204" pitchFamily="34" charset="0"/>
            </a:endParaRPr>
          </a:p>
          <a:p>
            <a:pPr algn="r" rtl="1"/>
            <a:r>
              <a:rPr lang="fa-IR" sz="1800" b="1" dirty="0">
                <a:solidFill>
                  <a:schemeClr val="accent1">
                    <a:lumMod val="75000"/>
                  </a:schemeClr>
                </a:solidFill>
                <a:latin typeface="Arial" panose="020B0604020202020204" pitchFamily="34" charset="0"/>
                <a:cs typeface="Arial" panose="020B0604020202020204" pitchFamily="34" charset="0"/>
                <a:rtl/>
              </a:rPr>
              <a:t>فعالیت</a:t>
            </a:r>
            <a:r>
              <a:rPr lang="fa-IR" sz="1800" b="1" dirty="0">
                <a:solidFill>
                  <a:schemeClr val="accent1">
                    <a:lumMod val="75000"/>
                  </a:schemeClr>
                </a:solidFill>
                <a:latin typeface="Arial" panose="020B0604020202020204" pitchFamily="34" charset="0"/>
                <a:cs typeface="Arial" panose="020B0604020202020204" pitchFamily="34" charset="0"/>
              </a:rPr>
              <a:t>‌</a:t>
            </a:r>
            <a:r>
              <a:rPr lang="fa-IR" sz="1800" b="1" dirty="0">
                <a:solidFill>
                  <a:schemeClr val="accent1">
                    <a:lumMod val="75000"/>
                  </a:schemeClr>
                </a:solidFill>
                <a:latin typeface="Arial" panose="020B0604020202020204" pitchFamily="34" charset="0"/>
                <a:cs typeface="Arial" panose="020B0604020202020204" pitchFamily="34" charset="0"/>
                <a:rtl/>
              </a:rPr>
              <a:t>های تفریحی اجتماعی:</a:t>
            </a:r>
            <a:r>
              <a:rPr lang="fa-IR" sz="1800" dirty="0">
                <a:solidFill>
                  <a:schemeClr val="accent1">
                    <a:lumMod val="75000"/>
                  </a:schemeClr>
                </a:solidFill>
                <a:latin typeface="Arial" panose="020B0604020202020204" pitchFamily="34" charset="0"/>
                <a:cs typeface="Arial" panose="020B0604020202020204" pitchFamily="34" charset="0"/>
                <a:rtl/>
              </a:rPr>
              <a:t>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هایی که در اوقات فراغت و در کنار دیگران به منظور ارتقای لذت شخصی، سبک</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زندگی سالم، تعامل اجتماعی، عزت نفس، و ادغام شدن در اجتماع صورت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گیرند. نمونه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هایی از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تفریحی اجتماعی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تواند شامل مشارکت جمعی در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زیر باشد: پارک</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و تفریحات، </a:t>
            </a:r>
            <a:r>
              <a:rPr lang="fa-IR" sz="1800" dirty="0">
                <a:solidFill>
                  <a:schemeClr val="accent1">
                    <a:lumMod val="75000"/>
                  </a:schemeClr>
                </a:solidFill>
                <a:latin typeface="Arial" panose="020B0604020202020204" pitchFamily="34" charset="0"/>
                <a:cs typeface="Arial" panose="020B0604020202020204" pitchFamily="34" charset="0"/>
              </a:rPr>
              <a:t>YMCA</a:t>
            </a:r>
            <a:r>
              <a:rPr lang="fa-IR" sz="1800" dirty="0">
                <a:solidFill>
                  <a:schemeClr val="accent1">
                    <a:lumMod val="75000"/>
                  </a:schemeClr>
                </a:solidFill>
                <a:latin typeface="Arial" panose="020B0604020202020204" pitchFamily="34" charset="0"/>
                <a:cs typeface="Arial" panose="020B0604020202020204" pitchFamily="34" charset="0"/>
                <a:rtl/>
              </a:rPr>
              <a:t>، باشگاه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دختران و پسران آمریکا، المپیک</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ویژه، غیره. </a:t>
            </a:r>
          </a:p>
          <a:p>
            <a:pPr marL="0" indent="0" algn="r" rtl="1">
              <a:buNone/>
            </a:pPr>
            <a:endParaRPr lang="fa-IR" sz="1800" dirty="0">
              <a:solidFill>
                <a:schemeClr val="accent1">
                  <a:lumMod val="75000"/>
                </a:schemeClr>
              </a:solidFill>
              <a:latin typeface="Arial" panose="020B0604020202020204" pitchFamily="34" charset="0"/>
              <a:cs typeface="Arial" panose="020B0604020202020204" pitchFamily="34" charset="0"/>
            </a:endParaRPr>
          </a:p>
          <a:p>
            <a:pPr algn="r" rtl="1"/>
            <a:r>
              <a:rPr lang="fa-IR" sz="1800" b="1" dirty="0">
                <a:solidFill>
                  <a:schemeClr val="accent1">
                    <a:lumMod val="75000"/>
                  </a:schemeClr>
                </a:solidFill>
                <a:latin typeface="Arial" panose="020B0604020202020204" pitchFamily="34" charset="0"/>
                <a:cs typeface="Arial" panose="020B0604020202020204" pitchFamily="34" charset="0"/>
                <a:rtl/>
              </a:rPr>
              <a:t>شرایط خدمات:</a:t>
            </a:r>
          </a:p>
          <a:p>
            <a:pPr lvl="1" algn="r" rtl="1"/>
            <a:r>
              <a:rPr lang="fa-IR" sz="1800" b="1" dirty="0">
                <a:solidFill>
                  <a:schemeClr val="accent1">
                    <a:lumMod val="75000"/>
                  </a:schemeClr>
                </a:solidFill>
                <a:latin typeface="Arial" panose="020B0604020202020204" pitchFamily="34" charset="0"/>
                <a:cs typeface="Arial" panose="020B0604020202020204" pitchFamily="34" charset="0"/>
                <a:rtl/>
              </a:rPr>
              <a:t>دربرگیری کامل: </a:t>
            </a:r>
            <a:r>
              <a:rPr lang="fa-IR" sz="1800" dirty="0">
                <a:solidFill>
                  <a:schemeClr val="accent1">
                    <a:lumMod val="75000"/>
                  </a:schemeClr>
                </a:solidFill>
                <a:latin typeface="Arial" panose="020B0604020202020204" pitchFamily="34" charset="0"/>
                <a:cs typeface="Arial" panose="020B0604020202020204" pitchFamily="34" charset="0"/>
                <a:rtl/>
              </a:rPr>
              <a:t>شرایط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تواند به صورت محیطی برای ادغام و پشتیبانی از دسترسی کامل افراد جهت پذیرفته شدن در اجتماع بزرگ</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تر باشد: مشارکت در زندگی اجتماعی، دریافت خدمات در اجتماع.</a:t>
            </a:r>
          </a:p>
          <a:p>
            <a:pPr lvl="1" algn="r" rtl="1"/>
            <a:r>
              <a:rPr lang="fa-IR" sz="1800" b="1" dirty="0">
                <a:solidFill>
                  <a:schemeClr val="accent1">
                    <a:lumMod val="75000"/>
                  </a:schemeClr>
                </a:solidFill>
                <a:latin typeface="Arial" panose="020B0604020202020204" pitchFamily="34" charset="0"/>
                <a:cs typeface="Arial" panose="020B0604020202020204" pitchFamily="34" charset="0"/>
                <a:rtl/>
              </a:rPr>
              <a:t>فعالیت مجزا یا درمان غیرپزشکی:</a:t>
            </a:r>
            <a:r>
              <a:rPr lang="fa-IR" sz="1800" dirty="0">
                <a:solidFill>
                  <a:schemeClr val="accent1">
                    <a:lumMod val="75000"/>
                  </a:schemeClr>
                </a:solidFill>
                <a:latin typeface="Arial" panose="020B0604020202020204" pitchFamily="34" charset="0"/>
                <a:cs typeface="Arial" panose="020B0604020202020204" pitchFamily="34" charset="0"/>
                <a:rtl/>
              </a:rPr>
              <a:t> خدمات و حمایت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هایی که به صورت انحصاری در محیطی مختص افراد ناتوان ارائه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شوند.</a:t>
            </a:r>
          </a:p>
          <a:p>
            <a:pPr algn="r" rtl="1"/>
            <a:endParaRPr lang="fa-IR" sz="2000" u="sng" dirty="0">
              <a:solidFill>
                <a:srgbClr val="0070C0"/>
              </a:solidFill>
              <a:latin typeface="Bell MT" panose="02020503060305020303" pitchFamily="18" charset="0"/>
            </a:endParaRPr>
          </a:p>
          <a:p>
            <a:pPr algn="r" rtl="1"/>
            <a:endParaRPr lang="fa-IR" sz="2000" dirty="0">
              <a:latin typeface="Bell MT" panose="02020503060305020303" pitchFamily="18" charset="0"/>
            </a:endParaRPr>
          </a:p>
          <a:p>
            <a:pPr algn="r" rtl="1"/>
            <a:endParaRPr lang="fa-IR" sz="2000" dirty="0">
              <a:latin typeface="Bell MT" panose="02020503060305020303" pitchFamily="18" charset="0"/>
            </a:endParaRPr>
          </a:p>
          <a:p>
            <a:pPr marL="0" indent="0" algn="r" rtl="1">
              <a:buNone/>
            </a:pPr>
            <a:r>
              <a:rPr lang="fa-IR" sz="2000" dirty="0">
                <a:latin typeface="Bell MT" panose="02020503060305020303" pitchFamily="18" charset="0"/>
              </a:rPr>
              <a:t>   </a:t>
            </a:r>
          </a:p>
          <a:p>
            <a:pPr algn="r" rtl="1"/>
            <a:endParaRPr lang="fa-IR" sz="1800" dirty="0">
              <a:latin typeface="Bell MT" panose="02020503060305020303" pitchFamily="18" charset="0"/>
            </a:endParaRPr>
          </a:p>
          <a:p>
            <a:pPr algn="r" rtl="1"/>
            <a:endParaRPr lang="fa-IR" dirty="0"/>
          </a:p>
        </p:txBody>
      </p:sp>
      <p:pic>
        <p:nvPicPr>
          <p:cNvPr id="5" name="Picture 4">
            <a:extLst>
              <a:ext uri="{FF2B5EF4-FFF2-40B4-BE49-F238E27FC236}">
                <a16:creationId xmlns:a16="http://schemas.microsoft.com/office/drawing/2014/main" id="{F2BD4A04-5D93-4332-A349-CC064DCFE433}"/>
              </a:ext>
            </a:extLst>
          </p:cNvPr>
          <p:cNvPicPr>
            <a:picLocks noChangeAspect="1"/>
          </p:cNvPicPr>
          <p:nvPr/>
        </p:nvPicPr>
        <p:blipFill>
          <a:blip r:embed="rId4"/>
          <a:stretch>
            <a:fillRect/>
          </a:stretch>
        </p:blipFill>
        <p:spPr>
          <a:xfrm>
            <a:off x="3247630" y="4676931"/>
            <a:ext cx="4974767" cy="1803552"/>
          </a:xfrm>
          <a:prstGeom prst="rect">
            <a:avLst/>
          </a:prstGeom>
        </p:spPr>
      </p:pic>
      <p:pic>
        <p:nvPicPr>
          <p:cNvPr id="6" name="4">
            <a:hlinkClick r:id="" action="ppaction://media"/>
            <a:extLst>
              <a:ext uri="{FF2B5EF4-FFF2-40B4-BE49-F238E27FC236}">
                <a16:creationId xmlns:a16="http://schemas.microsoft.com/office/drawing/2014/main" id="{AFE59719-06D0-B48B-061D-987EAFD96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350837" y="6122153"/>
            <a:ext cx="612649" cy="612648"/>
          </a:xfrm>
          <a:prstGeom prst="rect">
            <a:avLst/>
          </a:prstGeom>
        </p:spPr>
      </p:pic>
    </p:spTree>
    <p:extLst>
      <p:ext uri="{BB962C8B-B14F-4D97-AF65-F5344CB8AC3E}">
        <p14:creationId xmlns:p14="http://schemas.microsoft.com/office/powerpoint/2010/main" val="607317445"/>
      </p:ext>
    </p:extLst>
  </p:cSld>
  <p:clrMapOvr>
    <a:masterClrMapping/>
  </p:clrMapOvr>
  <mc:AlternateContent xmlns:mc="http://schemas.openxmlformats.org/markup-compatibility/2006" xmlns:p14="http://schemas.microsoft.com/office/powerpoint/2010/main">
    <mc:Choice Requires="p14">
      <p:transition spd="slow" p14:dur="2000" advTm="67026"/>
    </mc:Choice>
    <mc:Fallback xmlns="">
      <p:transition spd="slow" advTm="67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3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627321" y="2358189"/>
            <a:ext cx="10726479" cy="2787970"/>
          </a:xfrm>
        </p:spPr>
        <p:txBody>
          <a:bodyPr>
            <a:noAutofit/>
          </a:bodyPr>
          <a:lstStyle/>
          <a:p>
            <a:pPr marL="0" indent="0" algn="l" rtl="1">
              <a:buNone/>
            </a:pPr>
            <a:endParaRPr lang="fa-IR" sz="1800" dirty="0">
              <a:latin typeface="Bell MT" panose="02020503060305020303" pitchFamily="18" charset="0"/>
            </a:endParaRPr>
          </a:p>
          <a:p>
            <a:pPr algn="r" rtl="1"/>
            <a:r>
              <a:rPr lang="fa-IR" sz="2000" b="1" dirty="0">
                <a:solidFill>
                  <a:schemeClr val="accent1">
                    <a:lumMod val="75000"/>
                  </a:schemeClr>
                </a:solidFill>
                <a:latin typeface="Arial" panose="020B0604020202020204" pitchFamily="34" charset="0"/>
                <a:cs typeface="Arial" panose="020B0604020202020204" pitchFamily="34" charset="0"/>
                <a:rtl/>
              </a:rPr>
              <a:t>کمپ روزانه </a:t>
            </a:r>
            <a:r>
              <a:rPr lang="fa-IR" sz="2000" dirty="0">
                <a:solidFill>
                  <a:schemeClr val="accent1">
                    <a:lumMod val="75000"/>
                  </a:schemeClr>
                </a:solidFill>
                <a:latin typeface="Arial" panose="020B0604020202020204" pitchFamily="34" charset="0"/>
                <a:cs typeface="Arial" panose="020B0604020202020204" pitchFamily="34" charset="0"/>
                <a:rtl/>
              </a:rPr>
              <a:t>خدمات کمپ روزانه که تجربه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ای خلاقانه و تعاملی را برای ساعاتی محدود در روز یا چند روز در سال ارائه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دهند. این خدمات به واسطه تسهیل دسترسی به فعالیت</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های ترجیحی، بر رشد روانی، جسمی و اجتماعی افراد اثرگذار هستند. </a:t>
            </a:r>
          </a:p>
          <a:p>
            <a:pPr algn="r" rtl="1"/>
            <a:r>
              <a:rPr lang="fa-IR" sz="2000" b="1" dirty="0">
                <a:solidFill>
                  <a:schemeClr val="accent1">
                    <a:lumMod val="75000"/>
                  </a:schemeClr>
                </a:solidFill>
                <a:latin typeface="Arial" panose="020B0604020202020204" pitchFamily="34" charset="0"/>
                <a:cs typeface="Arial" panose="020B0604020202020204" pitchFamily="34" charset="0"/>
                <a:rtl/>
              </a:rPr>
              <a:t>کمپ شبانه </a:t>
            </a:r>
            <a:r>
              <a:rPr lang="fa-IR" sz="2000" dirty="0">
                <a:solidFill>
                  <a:schemeClr val="accent1">
                    <a:lumMod val="75000"/>
                  </a:schemeClr>
                </a:solidFill>
                <a:latin typeface="Arial" panose="020B0604020202020204" pitchFamily="34" charset="0"/>
                <a:cs typeface="Arial" panose="020B0604020202020204" pitchFamily="34" charset="0"/>
                <a:rtl/>
              </a:rPr>
              <a:t>تجربه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ای خلاقانه را به صورت </a:t>
            </a:r>
            <a:r>
              <a:rPr lang="fa-IR" sz="2000" dirty="0">
                <a:solidFill>
                  <a:schemeClr val="accent1">
                    <a:lumMod val="75000"/>
                  </a:schemeClr>
                </a:solidFill>
                <a:latin typeface="Arial" panose="020B0604020202020204" pitchFamily="34" charset="0"/>
                <a:cs typeface="Arial" panose="020B0604020202020204" pitchFamily="34" charset="0"/>
              </a:rPr>
              <a:t>24</a:t>
            </a:r>
            <a:r>
              <a:rPr lang="fa-IR" sz="2000" dirty="0">
                <a:solidFill>
                  <a:schemeClr val="accent1">
                    <a:lumMod val="75000"/>
                  </a:schemeClr>
                </a:solidFill>
                <a:latin typeface="Arial" panose="020B0604020202020204" pitchFamily="34" charset="0"/>
                <a:cs typeface="Arial" panose="020B0604020202020204" pitchFamily="34" charset="0"/>
                <a:rtl/>
              </a:rPr>
              <a:t> ساعته و شبانه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روزی طی دوره زمانی محدودی ارائه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دهد و بر رشد روانی، جسمی و اجتماعی افراد تاثیرگذار است. خدمات کمپینگ و هزینه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های سفر مربوط به آن باید تمهیداتی مقرون</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بصرفه  را جهت برآورده ساختن نیازهای افراد ارائه دهند.   </a:t>
            </a:r>
          </a:p>
        </p:txBody>
      </p:sp>
      <p:pic>
        <p:nvPicPr>
          <p:cNvPr id="5" name="Picture 6" descr="See the source image">
            <a:extLst>
              <a:ext uri="{FF2B5EF4-FFF2-40B4-BE49-F238E27FC236}">
                <a16:creationId xmlns:a16="http://schemas.microsoft.com/office/drawing/2014/main" id="{377AB14E-163E-4855-974E-89FAE0EF44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117" y="658379"/>
            <a:ext cx="9824574" cy="1759968"/>
          </a:xfrm>
          <a:prstGeom prst="rect">
            <a:avLst/>
          </a:prstGeom>
          <a:noFill/>
          <a:extLst>
            <a:ext uri="{909E8E84-426E-40DD-AFC4-6F175D3DCCD1}">
              <a14:hiddenFill xmlns:a14="http://schemas.microsoft.com/office/drawing/2010/main">
                <a:solidFill>
                  <a:srgbClr val="FFFFFF"/>
                </a:solidFill>
              </a14:hiddenFill>
            </a:ext>
          </a:extLst>
        </p:spPr>
      </p:pic>
      <p:pic>
        <p:nvPicPr>
          <p:cNvPr id="2" name="6">
            <a:hlinkClick r:id="" action="ppaction://media"/>
            <a:extLst>
              <a:ext uri="{FF2B5EF4-FFF2-40B4-BE49-F238E27FC236}">
                <a16:creationId xmlns:a16="http://schemas.microsoft.com/office/drawing/2014/main" id="{2FC39265-5751-E8A8-7713-03D7C571AF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320996" y="6010903"/>
            <a:ext cx="612649" cy="612648"/>
          </a:xfrm>
          <a:prstGeom prst="rect">
            <a:avLst/>
          </a:prstGeom>
        </p:spPr>
      </p:pic>
    </p:spTree>
    <p:extLst>
      <p:ext uri="{BB962C8B-B14F-4D97-AF65-F5344CB8AC3E}">
        <p14:creationId xmlns:p14="http://schemas.microsoft.com/office/powerpoint/2010/main" val="671648396"/>
      </p:ext>
    </p:extLst>
  </p:cSld>
  <p:clrMapOvr>
    <a:masterClrMapping/>
  </p:clrMapOvr>
  <mc:AlternateContent xmlns:mc="http://schemas.openxmlformats.org/markup-compatibility/2006" xmlns:p14="http://schemas.microsoft.com/office/powerpoint/2010/main">
    <mc:Choice Requires="p14">
      <p:transition spd="slow" p14:dur="2000" advTm="49601"/>
    </mc:Choice>
    <mc:Fallback xmlns="">
      <p:transition spd="slow" advTm="496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B17B0-680C-4DFB-98ED-74B9CD894257}"/>
              </a:ext>
            </a:extLst>
          </p:cNvPr>
          <p:cNvSpPr>
            <a:spLocks noGrp="1"/>
          </p:cNvSpPr>
          <p:nvPr>
            <p:ph type="title"/>
          </p:nvPr>
        </p:nvSpPr>
        <p:spPr>
          <a:xfrm>
            <a:off x="838200" y="365126"/>
            <a:ext cx="10515600" cy="1042570"/>
          </a:xfrm>
        </p:spPr>
        <p:txBody>
          <a:bodyPr/>
          <a:lstStyle/>
          <a:p>
            <a:pPr algn="ctr" rtl="1"/>
            <a:r>
              <a:rPr lang="fa-IR" b="1" u="sng" dirty="0">
                <a:solidFill>
                  <a:schemeClr val="accent1">
                    <a:lumMod val="75000"/>
                  </a:schemeClr>
                </a:solidFill>
                <a:latin typeface="Arial" panose="020B0604020202020204" pitchFamily="34" charset="0"/>
                <a:cs typeface="Arial" panose="020B0604020202020204" pitchFamily="34" charset="0"/>
                <a:rtl/>
              </a:rPr>
              <a:t>ارائه دهندگان کمپ و اقامتگاه</a:t>
            </a:r>
          </a:p>
        </p:txBody>
      </p:sp>
      <p:sp>
        <p:nvSpPr>
          <p:cNvPr id="3" name="Content Placeholder 2">
            <a:extLst>
              <a:ext uri="{FF2B5EF4-FFF2-40B4-BE49-F238E27FC236}">
                <a16:creationId xmlns:a16="http://schemas.microsoft.com/office/drawing/2014/main" id="{E6545E5B-A108-4974-B202-D2CB86556526}"/>
              </a:ext>
            </a:extLst>
          </p:cNvPr>
          <p:cNvSpPr>
            <a:spLocks noGrp="1"/>
          </p:cNvSpPr>
          <p:nvPr>
            <p:ph idx="1"/>
          </p:nvPr>
        </p:nvSpPr>
        <p:spPr>
          <a:xfrm>
            <a:off x="838200" y="1825624"/>
            <a:ext cx="10515600" cy="4755649"/>
          </a:xfrm>
        </p:spPr>
        <p:txBody>
          <a:bodyPr/>
          <a:lstStyle/>
          <a:p>
            <a:pPr marL="0" indent="0" algn="ctr" rtl="1">
              <a:buNone/>
            </a:pPr>
            <a:r>
              <a:rPr lang="fa-IR" sz="2200" b="1" dirty="0">
                <a:solidFill>
                  <a:schemeClr val="accent1">
                    <a:lumMod val="75000"/>
                  </a:schemeClr>
                </a:solidFill>
                <a:latin typeface="Arial" panose="020B0604020202020204" pitchFamily="34" charset="0"/>
                <a:cs typeface="Arial" panose="020B0604020202020204" pitchFamily="34" charset="0"/>
              </a:rPr>
              <a:t>3</a:t>
            </a:r>
            <a:r>
              <a:rPr lang="fa-IR" sz="2200" b="1" dirty="0">
                <a:solidFill>
                  <a:schemeClr val="accent1">
                    <a:lumMod val="75000"/>
                  </a:schemeClr>
                </a:solidFill>
                <a:latin typeface="Arial" panose="020B0604020202020204" pitchFamily="34" charset="0"/>
                <a:cs typeface="Arial" panose="020B0604020202020204" pitchFamily="34" charset="0"/>
                <a:rtl/>
              </a:rPr>
              <a:t> مسیر بالقوه برای شرکت در کمپ روزانه یا شبانه در مرکز نگهداری اجتماعی (</a:t>
            </a:r>
            <a:r>
              <a:rPr lang="fa-IR" sz="2200" b="1" dirty="0">
                <a:solidFill>
                  <a:schemeClr val="accent1">
                    <a:lumMod val="75000"/>
                  </a:schemeClr>
                </a:solidFill>
                <a:latin typeface="Arial" panose="020B0604020202020204" pitchFamily="34" charset="0"/>
                <a:cs typeface="Arial" panose="020B0604020202020204" pitchFamily="34" charset="0"/>
              </a:rPr>
              <a:t>CCF</a:t>
            </a:r>
            <a:r>
              <a:rPr lang="fa-IR" sz="2200" b="1" dirty="0">
                <a:solidFill>
                  <a:schemeClr val="accent1">
                    <a:lumMod val="75000"/>
                  </a:schemeClr>
                </a:solidFill>
                <a:latin typeface="Arial" panose="020B0604020202020204" pitchFamily="34" charset="0"/>
                <a:cs typeface="Arial" panose="020B0604020202020204" pitchFamily="34" charset="0"/>
                <a:rtl/>
              </a:rPr>
              <a:t>) برای </a:t>
            </a:r>
            <a:br>
              <a:rPr lang="en-US" sz="2200" b="1" dirty="0">
                <a:solidFill>
                  <a:schemeClr val="accent1">
                    <a:lumMod val="75000"/>
                  </a:schemeClr>
                </a:solidFill>
                <a:latin typeface="Arial" panose="020B0604020202020204" pitchFamily="34" charset="0"/>
                <a:cs typeface="Arial" panose="020B0604020202020204" pitchFamily="34" charset="0"/>
                <a:rtl/>
              </a:rPr>
            </a:br>
            <a:r>
              <a:rPr lang="fa-IR" sz="2200" b="1" dirty="0">
                <a:solidFill>
                  <a:schemeClr val="accent1">
                    <a:lumMod val="75000"/>
                  </a:schemeClr>
                </a:solidFill>
                <a:latin typeface="Arial" panose="020B0604020202020204" pitchFamily="34" charset="0"/>
                <a:cs typeface="Arial" panose="020B0604020202020204" pitchFamily="34" charset="0"/>
                <a:rtl/>
              </a:rPr>
              <a:t>مشتریان وجود دارد:</a:t>
            </a:r>
          </a:p>
          <a:p>
            <a:pPr marL="457200" lvl="0" indent="-457200" algn="r" rtl="1">
              <a:buAutoNum type="arabicPeriod"/>
            </a:pPr>
            <a:r>
              <a:rPr lang="fa-IR" sz="2000" dirty="0">
                <a:solidFill>
                  <a:schemeClr val="accent1">
                    <a:lumMod val="75000"/>
                  </a:schemeClr>
                </a:solidFill>
                <a:latin typeface="Arial" panose="020B0604020202020204" pitchFamily="34" charset="0"/>
                <a:cs typeface="Arial" panose="020B0604020202020204" pitchFamily="34" charset="0"/>
                <a:rtl/>
              </a:rPr>
              <a:t>مراجعه</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کننده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تواند در کمپ روزانه یا شبانه که بودجه آن را </a:t>
            </a:r>
            <a:r>
              <a:rPr lang="fa-IR" sz="2000" dirty="0">
                <a:solidFill>
                  <a:schemeClr val="accent1">
                    <a:lumMod val="75000"/>
                  </a:schemeClr>
                </a:solidFill>
                <a:latin typeface="Arial" panose="020B0604020202020204" pitchFamily="34" charset="0"/>
                <a:cs typeface="Arial" panose="020B0604020202020204" pitchFamily="34" charset="0"/>
              </a:rPr>
              <a:t>CCF‌</a:t>
            </a:r>
            <a:r>
              <a:rPr lang="fa-IR" sz="2000" dirty="0">
                <a:solidFill>
                  <a:schemeClr val="accent1">
                    <a:lumMod val="75000"/>
                  </a:schemeClr>
                </a:solidFill>
                <a:latin typeface="Arial" panose="020B0604020202020204" pitchFamily="34" charset="0"/>
                <a:cs typeface="Arial" panose="020B0604020202020204" pitchFamily="34" charset="0"/>
                <a:rtl/>
              </a:rPr>
              <a:t> تامین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کند شرکت کند. و </a:t>
            </a:r>
            <a:r>
              <a:rPr lang="fa-IR" sz="2000" dirty="0">
                <a:solidFill>
                  <a:schemeClr val="accent1">
                    <a:lumMod val="75000"/>
                  </a:schemeClr>
                </a:solidFill>
                <a:latin typeface="Arial" panose="020B0604020202020204" pitchFamily="34" charset="0"/>
                <a:cs typeface="Arial" panose="020B0604020202020204" pitchFamily="34" charset="0"/>
              </a:rPr>
              <a:t>ACRC‌</a:t>
            </a:r>
            <a:r>
              <a:rPr lang="fa-IR" sz="2000" dirty="0">
                <a:solidFill>
                  <a:schemeClr val="accent1">
                    <a:lumMod val="75000"/>
                  </a:schemeClr>
                </a:solidFill>
                <a:latin typeface="Arial" panose="020B0604020202020204" pitchFamily="34" charset="0"/>
                <a:cs typeface="Arial" panose="020B0604020202020204" pitchFamily="34" charset="0"/>
                <a:rtl/>
              </a:rPr>
              <a:t> هرگونه هزینه فراتر از مخارج اقامت فرد را پرداخت خواهد کرد. </a:t>
            </a:r>
          </a:p>
          <a:p>
            <a:pPr marL="457200" lvl="0" indent="-457200" algn="r" rtl="1">
              <a:buAutoNum type="arabicPeriod"/>
            </a:pPr>
            <a:r>
              <a:rPr lang="fa-IR" sz="2000" dirty="0">
                <a:solidFill>
                  <a:schemeClr val="accent1">
                    <a:lumMod val="75000"/>
                  </a:schemeClr>
                </a:solidFill>
                <a:latin typeface="Arial" panose="020B0604020202020204" pitchFamily="34" charset="0"/>
                <a:cs typeface="Arial" panose="020B0604020202020204" pitchFamily="34" charset="0"/>
              </a:rPr>
              <a:t>ACRC</a:t>
            </a:r>
            <a:r>
              <a:rPr lang="fa-IR" sz="2000" dirty="0">
                <a:solidFill>
                  <a:schemeClr val="accent1">
                    <a:lumMod val="75000"/>
                  </a:schemeClr>
                </a:solidFill>
                <a:latin typeface="Arial" panose="020B0604020202020204" pitchFamily="34" charset="0"/>
                <a:cs typeface="Arial" panose="020B0604020202020204" pitchFamily="34" charset="0"/>
                <a:rtl/>
              </a:rPr>
              <a:t> هزینه کمپ روزانه یا شبانه را پرداخت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کند؛ </a:t>
            </a:r>
            <a:r>
              <a:rPr lang="fa-IR" sz="2000" dirty="0">
                <a:solidFill>
                  <a:schemeClr val="accent1">
                    <a:lumMod val="75000"/>
                  </a:schemeClr>
                </a:solidFill>
                <a:latin typeface="Arial" panose="020B0604020202020204" pitchFamily="34" charset="0"/>
                <a:cs typeface="Arial" panose="020B0604020202020204" pitchFamily="34" charset="0"/>
              </a:rPr>
              <a:t>CCF‌</a:t>
            </a:r>
            <a:r>
              <a:rPr lang="fa-IR" sz="2000" dirty="0">
                <a:solidFill>
                  <a:schemeClr val="accent1">
                    <a:lumMod val="75000"/>
                  </a:schemeClr>
                </a:solidFill>
                <a:latin typeface="Arial" panose="020B0604020202020204" pitchFamily="34" charset="0"/>
                <a:cs typeface="Arial" panose="020B0604020202020204" pitchFamily="34" charset="0"/>
                <a:rtl/>
              </a:rPr>
              <a:t> هیچ</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گونه صورتحسابی بابت خدمات اقامتی ارائه شده طی این مدت صادر نمی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کند. </a:t>
            </a:r>
          </a:p>
          <a:p>
            <a:pPr marL="457200" lvl="0" indent="-457200" algn="r" rtl="1">
              <a:buAutoNum type="arabicPeriod"/>
            </a:pPr>
            <a:r>
              <a:rPr lang="fa-IR" sz="2000" dirty="0">
                <a:solidFill>
                  <a:schemeClr val="accent1">
                    <a:lumMod val="75000"/>
                  </a:schemeClr>
                </a:solidFill>
                <a:latin typeface="Arial" panose="020B0604020202020204" pitchFamily="34" charset="0"/>
                <a:cs typeface="Arial" panose="020B0604020202020204" pitchFamily="34" charset="0"/>
                <a:rtl/>
              </a:rPr>
              <a:t>ارباب رجوع و </a:t>
            </a:r>
            <a:r>
              <a:rPr lang="fa-IR" sz="2000" dirty="0">
                <a:solidFill>
                  <a:schemeClr val="accent1">
                    <a:lumMod val="75000"/>
                  </a:schemeClr>
                </a:solidFill>
                <a:latin typeface="Arial" panose="020B0604020202020204" pitchFamily="34" charset="0"/>
                <a:cs typeface="Arial" panose="020B0604020202020204" pitchFamily="34" charset="0"/>
              </a:rPr>
              <a:t>CCF‌</a:t>
            </a:r>
            <a:r>
              <a:rPr lang="fa-IR" sz="2000" dirty="0">
                <a:solidFill>
                  <a:schemeClr val="accent1">
                    <a:lumMod val="75000"/>
                  </a:schemeClr>
                </a:solidFill>
                <a:latin typeface="Arial" panose="020B0604020202020204" pitchFamily="34" charset="0"/>
                <a:cs typeface="Arial" panose="020B0604020202020204" pitchFamily="34" charset="0"/>
                <a:rtl/>
              </a:rPr>
              <a:t> با همکاری یکدیگر تجربه زندگی در کمپ را خلق می</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کنند. </a:t>
            </a:r>
          </a:p>
          <a:p>
            <a:pPr marL="0" lvl="0" indent="0" algn="r" rtl="1">
              <a:buNone/>
            </a:pPr>
            <a:r>
              <a:rPr lang="fa-IR" sz="2000" dirty="0">
                <a:solidFill>
                  <a:schemeClr val="accent1">
                    <a:lumMod val="75000"/>
                  </a:schemeClr>
                </a:solidFill>
                <a:latin typeface="Arial" panose="020B0604020202020204" pitchFamily="34" charset="0"/>
                <a:cs typeface="Arial" panose="020B0604020202020204" pitchFamily="34" charset="0"/>
                <a:rtl/>
              </a:rPr>
              <a:t>	مثال: سفر کمپینگ آخر هفته، سفر ماهیگیری، سفرهای روزانه، گشت</a:t>
            </a:r>
            <a:r>
              <a:rPr lang="fa-IR" sz="2000" dirty="0">
                <a:solidFill>
                  <a:schemeClr val="accent1">
                    <a:lumMod val="75000"/>
                  </a:schemeClr>
                </a:solidFill>
                <a:latin typeface="Arial" panose="020B0604020202020204" pitchFamily="34" charset="0"/>
                <a:cs typeface="Arial" panose="020B0604020202020204" pitchFamily="34" charset="0"/>
              </a:rPr>
              <a:t>‌</a:t>
            </a:r>
            <a:r>
              <a:rPr lang="fa-IR" sz="2000" dirty="0">
                <a:solidFill>
                  <a:schemeClr val="accent1">
                    <a:lumMod val="75000"/>
                  </a:schemeClr>
                </a:solidFill>
                <a:latin typeface="Arial" panose="020B0604020202020204" pitchFamily="34" charset="0"/>
                <a:cs typeface="Arial" panose="020B0604020202020204" pitchFamily="34" charset="0"/>
                <a:rtl/>
              </a:rPr>
              <a:t>وگذار، غیره.</a:t>
            </a:r>
          </a:p>
          <a:p>
            <a:pPr marL="0" lvl="0" indent="0" algn="r" rtl="1">
              <a:buNone/>
            </a:pPr>
            <a:endParaRPr lang="fa-IR" sz="2000" dirty="0">
              <a:solidFill>
                <a:schemeClr val="accent1">
                  <a:lumMod val="75000"/>
                </a:schemeClr>
              </a:solidFill>
              <a:latin typeface="Arial" panose="020B0604020202020204" pitchFamily="34" charset="0"/>
              <a:cs typeface="Arial" panose="020B0604020202020204" pitchFamily="34" charset="0"/>
            </a:endParaRPr>
          </a:p>
          <a:p>
            <a:pPr marL="0" lvl="0" indent="0" algn="r" rtl="1">
              <a:buNone/>
            </a:pPr>
            <a:endParaRPr lang="fa-IR" sz="2000" dirty="0">
              <a:solidFill>
                <a:schemeClr val="accent1">
                  <a:lumMod val="75000"/>
                </a:schemeClr>
              </a:solidFill>
              <a:latin typeface="Arial" panose="020B0604020202020204" pitchFamily="34" charset="0"/>
              <a:cs typeface="Arial" panose="020B0604020202020204" pitchFamily="34" charset="0"/>
            </a:endParaRPr>
          </a:p>
          <a:p>
            <a:pPr marL="0" lvl="0" indent="0" algn="r" rtl="1">
              <a:buNone/>
            </a:pPr>
            <a:endParaRPr lang="fa-IR" dirty="0">
              <a:solidFill>
                <a:schemeClr val="accent1">
                  <a:lumMod val="75000"/>
                </a:schemeClr>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6C75FE4-00D4-409E-A968-9BEE57BF7A50}"/>
              </a:ext>
            </a:extLst>
          </p:cNvPr>
          <p:cNvPicPr>
            <a:picLocks noChangeAspect="1"/>
          </p:cNvPicPr>
          <p:nvPr/>
        </p:nvPicPr>
        <p:blipFill>
          <a:blip r:embed="rId5"/>
          <a:stretch>
            <a:fillRect/>
          </a:stretch>
        </p:blipFill>
        <p:spPr>
          <a:xfrm>
            <a:off x="8242355" y="4925929"/>
            <a:ext cx="2672013" cy="1787692"/>
          </a:xfrm>
          <a:prstGeom prst="rect">
            <a:avLst/>
          </a:prstGeom>
        </p:spPr>
      </p:pic>
      <p:pic>
        <p:nvPicPr>
          <p:cNvPr id="5" name="Picture 4">
            <a:extLst>
              <a:ext uri="{FF2B5EF4-FFF2-40B4-BE49-F238E27FC236}">
                <a16:creationId xmlns:a16="http://schemas.microsoft.com/office/drawing/2014/main" id="{9F339564-074F-42E2-9265-DA4F8B8EC28E}"/>
              </a:ext>
            </a:extLst>
          </p:cNvPr>
          <p:cNvPicPr>
            <a:picLocks noChangeAspect="1"/>
          </p:cNvPicPr>
          <p:nvPr/>
        </p:nvPicPr>
        <p:blipFill>
          <a:blip r:embed="rId6"/>
          <a:stretch>
            <a:fillRect/>
          </a:stretch>
        </p:blipFill>
        <p:spPr>
          <a:xfrm>
            <a:off x="787906" y="4387646"/>
            <a:ext cx="2141621" cy="2257425"/>
          </a:xfrm>
          <a:prstGeom prst="rect">
            <a:avLst/>
          </a:prstGeom>
        </p:spPr>
      </p:pic>
      <p:pic>
        <p:nvPicPr>
          <p:cNvPr id="6" name="Picture 5">
            <a:extLst>
              <a:ext uri="{FF2B5EF4-FFF2-40B4-BE49-F238E27FC236}">
                <a16:creationId xmlns:a16="http://schemas.microsoft.com/office/drawing/2014/main" id="{1CC09EC1-7B8A-4F71-A1DD-3BFB6AF53B3C}"/>
              </a:ext>
            </a:extLst>
          </p:cNvPr>
          <p:cNvPicPr>
            <a:picLocks noChangeAspect="1"/>
          </p:cNvPicPr>
          <p:nvPr/>
        </p:nvPicPr>
        <p:blipFill>
          <a:blip r:embed="rId7"/>
          <a:stretch>
            <a:fillRect/>
          </a:stretch>
        </p:blipFill>
        <p:spPr>
          <a:xfrm>
            <a:off x="3949646" y="4997116"/>
            <a:ext cx="3272590" cy="1676400"/>
          </a:xfrm>
          <a:prstGeom prst="rect">
            <a:avLst/>
          </a:prstGeom>
        </p:spPr>
      </p:pic>
      <p:pic>
        <p:nvPicPr>
          <p:cNvPr id="7" name="7">
            <a:hlinkClick r:id="" action="ppaction://media"/>
            <a:extLst>
              <a:ext uri="{FF2B5EF4-FFF2-40B4-BE49-F238E27FC236}">
                <a16:creationId xmlns:a16="http://schemas.microsoft.com/office/drawing/2014/main" id="{F7EC9CEC-AFD5-FBF8-26E9-53A9A8F9CA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H="1">
            <a:off x="148249" y="5835316"/>
            <a:ext cx="612647" cy="612648"/>
          </a:xfrm>
          <a:prstGeom prst="rect">
            <a:avLst/>
          </a:prstGeom>
        </p:spPr>
      </p:pic>
    </p:spTree>
    <p:extLst>
      <p:ext uri="{BB962C8B-B14F-4D97-AF65-F5344CB8AC3E}">
        <p14:creationId xmlns:p14="http://schemas.microsoft.com/office/powerpoint/2010/main" val="4145808022"/>
      </p:ext>
    </p:extLst>
  </p:cSld>
  <p:clrMapOvr>
    <a:masterClrMapping/>
  </p:clrMapOvr>
  <mc:AlternateContent xmlns:mc="http://schemas.openxmlformats.org/markup-compatibility/2006" xmlns:p14="http://schemas.microsoft.com/office/powerpoint/2010/main">
    <mc:Choice Requires="p14">
      <p:transition spd="slow" p14:dur="2000" advTm="57580"/>
    </mc:Choice>
    <mc:Fallback xmlns="">
      <p:transition spd="slow" advTm="575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A88B-4587-4917-8D43-088C15D197B2}"/>
              </a:ext>
            </a:extLst>
          </p:cNvPr>
          <p:cNvSpPr>
            <a:spLocks noGrp="1"/>
          </p:cNvSpPr>
          <p:nvPr>
            <p:ph type="title"/>
          </p:nvPr>
        </p:nvSpPr>
        <p:spPr/>
        <p:txBody>
          <a:bodyPr/>
          <a:lstStyle/>
          <a:p>
            <a:pPr algn="ctr" rtl="1"/>
            <a:r>
              <a:rPr lang="fa-IR" b="1" dirty="0">
                <a:solidFill>
                  <a:schemeClr val="accent1">
                    <a:lumMod val="75000"/>
                  </a:schemeClr>
                </a:solidFill>
                <a:latin typeface="Arial" panose="020B0604020202020204" pitchFamily="34" charset="0"/>
                <a:cs typeface="Arial" panose="020B0604020202020204" pitchFamily="34" charset="0"/>
                <a:rtl/>
              </a:rPr>
              <a:t>فعالیت</a:t>
            </a:r>
            <a:r>
              <a:rPr lang="fa-IR" b="1" dirty="0">
                <a:solidFill>
                  <a:schemeClr val="accent1">
                    <a:lumMod val="75000"/>
                  </a:schemeClr>
                </a:solidFill>
                <a:latin typeface="Arial" panose="020B0604020202020204" pitchFamily="34" charset="0"/>
                <a:cs typeface="Arial" panose="020B0604020202020204" pitchFamily="34" charset="0"/>
              </a:rPr>
              <a:t>‌</a:t>
            </a:r>
            <a:r>
              <a:rPr lang="fa-IR" b="1" dirty="0">
                <a:solidFill>
                  <a:schemeClr val="accent1">
                    <a:lumMod val="75000"/>
                  </a:schemeClr>
                </a:solidFill>
                <a:latin typeface="Arial" panose="020B0604020202020204" pitchFamily="34" charset="0"/>
                <a:cs typeface="Arial" panose="020B0604020202020204" pitchFamily="34" charset="0"/>
                <a:rtl/>
              </a:rPr>
              <a:t>های تفریحی اجتماعی و ارائه دهندگان </a:t>
            </a:r>
            <a:br>
              <a:rPr lang="en-US" b="1" dirty="0">
                <a:solidFill>
                  <a:schemeClr val="accent1">
                    <a:lumMod val="75000"/>
                  </a:schemeClr>
                </a:solidFill>
                <a:latin typeface="Arial" panose="020B0604020202020204" pitchFamily="34" charset="0"/>
                <a:cs typeface="Arial" panose="020B0604020202020204" pitchFamily="34" charset="0"/>
                <a:rtl/>
              </a:rPr>
            </a:br>
            <a:r>
              <a:rPr lang="fa-IR" b="1" dirty="0">
                <a:solidFill>
                  <a:schemeClr val="accent1">
                    <a:lumMod val="75000"/>
                  </a:schemeClr>
                </a:solidFill>
                <a:latin typeface="Arial" panose="020B0604020202020204" pitchFamily="34" charset="0"/>
                <a:cs typeface="Arial" panose="020B0604020202020204" pitchFamily="34" charset="0"/>
                <a:rtl/>
              </a:rPr>
              <a:t>خدمات اقامتی</a:t>
            </a:r>
            <a:endParaRPr lang="fa-IR"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8F42843-BF84-4C6C-8C15-F3C973DEE83A}"/>
              </a:ext>
            </a:extLst>
          </p:cNvPr>
          <p:cNvSpPr>
            <a:spLocks noGrp="1"/>
          </p:cNvSpPr>
          <p:nvPr>
            <p:ph idx="1"/>
          </p:nvPr>
        </p:nvSpPr>
        <p:spPr>
          <a:xfrm>
            <a:off x="838200" y="1825625"/>
            <a:ext cx="10515600" cy="4351338"/>
          </a:xfrm>
        </p:spPr>
        <p:txBody>
          <a:bodyPr>
            <a:normAutofit/>
          </a:bodyPr>
          <a:lstStyle/>
          <a:p>
            <a:pPr algn="r" rtl="1"/>
            <a:r>
              <a:rPr lang="fa-IR" dirty="0">
                <a:solidFill>
                  <a:srgbClr val="002060"/>
                </a:solidFill>
                <a:latin typeface="Arial" panose="020B0604020202020204" pitchFamily="34" charset="0"/>
                <a:cs typeface="Arial" panose="020B0604020202020204" pitchFamily="34" charset="0"/>
                <a:rtl/>
              </a:rPr>
              <a:t>مسئولیت ارائه فعالیت</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های تفریحی اجتماعی برعهده ارائه دهندگان خدمات اقامتی است.</a:t>
            </a:r>
          </a:p>
          <a:p>
            <a:pPr lvl="0" algn="r" rtl="1"/>
            <a:r>
              <a:rPr lang="fa-IR" dirty="0">
                <a:solidFill>
                  <a:srgbClr val="002060"/>
                </a:solidFill>
                <a:latin typeface="Arial" panose="020B0604020202020204" pitchFamily="34" charset="0"/>
                <a:cs typeface="Arial" panose="020B0604020202020204" pitchFamily="34" charset="0"/>
                <a:rtl/>
              </a:rPr>
              <a:t>به موجب </a:t>
            </a:r>
            <a:r>
              <a:rPr lang="fa-IR"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tl/>
              </a:rPr>
              <a:t>عنوان </a:t>
            </a:r>
            <a:r>
              <a:rPr lang="fa-IR"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22</a:t>
            </a:r>
            <a:r>
              <a:rPr lang="fa-IR" dirty="0">
                <a:solidFill>
                  <a:srgbClr val="00206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tl/>
              </a:rPr>
              <a:t> مقررات کالیفرنیا</a:t>
            </a:r>
            <a:r>
              <a:rPr lang="fa-IR" dirty="0">
                <a:solidFill>
                  <a:srgbClr val="002060"/>
                </a:solidFill>
                <a:latin typeface="Arial" panose="020B0604020202020204" pitchFamily="34" charset="0"/>
                <a:cs typeface="Arial" panose="020B0604020202020204" pitchFamily="34" charset="0"/>
                <a:rtl/>
              </a:rPr>
              <a:t>بندهای: </a:t>
            </a:r>
            <a:r>
              <a:rPr lang="en-US" dirty="0">
                <a:solidFill>
                  <a:srgbClr val="002060"/>
                </a:solidFill>
                <a:latin typeface="Arial" panose="020B0604020202020204" pitchFamily="34" charset="0"/>
                <a:cs typeface="Arial" panose="020B0604020202020204" pitchFamily="34" charset="0"/>
              </a:rPr>
              <a:t>85079 (Adult) </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83079 (Small family Home) 87219 (RCFE) CCL</a:t>
            </a:r>
            <a:r>
              <a:rPr lang="fa-IR" dirty="0">
                <a:solidFill>
                  <a:srgbClr val="002060"/>
                </a:solidFill>
                <a:latin typeface="Arial" panose="020B0604020202020204" pitchFamily="34" charset="0"/>
                <a:cs typeface="Arial" panose="020B0604020202020204" pitchFamily="34" charset="0"/>
              </a:rPr>
              <a:t> </a:t>
            </a:r>
            <a:br>
              <a:rPr lang="en-US" dirty="0">
                <a:solidFill>
                  <a:srgbClr val="002060"/>
                </a:solidFill>
                <a:latin typeface="Arial" panose="020B0604020202020204" pitchFamily="34" charset="0"/>
                <a:cs typeface="Arial" panose="020B0604020202020204" pitchFamily="34" charset="0"/>
              </a:rPr>
            </a:br>
            <a:r>
              <a:rPr lang="fa-IR" b="1" dirty="0">
                <a:solidFill>
                  <a:srgbClr val="002060"/>
                </a:solidFill>
                <a:latin typeface="Arial" panose="020B0604020202020204" pitchFamily="34" charset="0"/>
                <a:cs typeface="Arial" panose="020B0604020202020204" pitchFamily="34" charset="0"/>
                <a:rtl/>
              </a:rPr>
              <a:t>دارنده پروانه باید نسبت به ارائه فعالیت</a:t>
            </a:r>
            <a:r>
              <a:rPr lang="fa-IR" b="1" dirty="0">
                <a:solidFill>
                  <a:srgbClr val="002060"/>
                </a:solidFill>
                <a:latin typeface="Arial" panose="020B0604020202020204" pitchFamily="34" charset="0"/>
                <a:cs typeface="Arial" panose="020B0604020202020204" pitchFamily="34" charset="0"/>
              </a:rPr>
              <a:t>‌</a:t>
            </a:r>
            <a:r>
              <a:rPr lang="fa-IR" b="1" dirty="0">
                <a:solidFill>
                  <a:srgbClr val="002060"/>
                </a:solidFill>
                <a:latin typeface="Arial" panose="020B0604020202020204" pitchFamily="34" charset="0"/>
                <a:cs typeface="Arial" panose="020B0604020202020204" pitchFamily="34" charset="0"/>
                <a:rtl/>
              </a:rPr>
              <a:t>های تفریحی برنامه</a:t>
            </a:r>
            <a:r>
              <a:rPr lang="fa-IR" b="1" dirty="0">
                <a:solidFill>
                  <a:srgbClr val="002060"/>
                </a:solidFill>
                <a:latin typeface="Arial" panose="020B0604020202020204" pitchFamily="34" charset="0"/>
                <a:cs typeface="Arial" panose="020B0604020202020204" pitchFamily="34" charset="0"/>
              </a:rPr>
              <a:t>‌</a:t>
            </a:r>
            <a:r>
              <a:rPr lang="fa-IR" b="1" dirty="0">
                <a:solidFill>
                  <a:srgbClr val="002060"/>
                </a:solidFill>
                <a:latin typeface="Arial" panose="020B0604020202020204" pitchFamily="34" charset="0"/>
                <a:cs typeface="Arial" panose="020B0604020202020204" pitchFamily="34" charset="0"/>
                <a:rtl/>
              </a:rPr>
              <a:t>ریزی شده به مراجعین اطمینان حاصل کنند.  </a:t>
            </a:r>
            <a:r>
              <a:rPr lang="fa-IR" dirty="0">
                <a:solidFill>
                  <a:srgbClr val="002060"/>
                </a:solidFill>
                <a:latin typeface="Arial" panose="020B0604020202020204" pitchFamily="34" charset="0"/>
                <a:cs typeface="Arial" panose="020B0604020202020204" pitchFamily="34" charset="0"/>
              </a:rPr>
              <a:t>SC</a:t>
            </a:r>
            <a:r>
              <a:rPr lang="fa-IR" dirty="0">
                <a:solidFill>
                  <a:srgbClr val="002060"/>
                </a:solidFill>
                <a:latin typeface="Arial" panose="020B0604020202020204" pitchFamily="34" charset="0"/>
                <a:cs typeface="Arial" panose="020B0604020202020204" pitchFamily="34" charset="0"/>
                <a:rtl/>
              </a:rPr>
              <a:t>ها مبحث خدمات تفریحی اجتماعی را در سطح تیم برنامه</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ریزی جهت حصول اطمینان از برآورده شدن نیازها وعلایق مراجعین تسهیل می</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کنند.</a:t>
            </a:r>
          </a:p>
          <a:p>
            <a:pPr algn="r" rtl="1"/>
            <a:r>
              <a:rPr lang="fa-IR" dirty="0">
                <a:solidFill>
                  <a:srgbClr val="002060"/>
                </a:solidFill>
                <a:latin typeface="Arial" panose="020B0604020202020204" pitchFamily="34" charset="0"/>
                <a:cs typeface="Arial" panose="020B0604020202020204" pitchFamily="34" charset="0"/>
              </a:rPr>
              <a:t>ACRC‌</a:t>
            </a:r>
            <a:r>
              <a:rPr lang="fa-IR" dirty="0">
                <a:solidFill>
                  <a:srgbClr val="002060"/>
                </a:solidFill>
                <a:latin typeface="Arial" panose="020B0604020202020204" pitchFamily="34" charset="0"/>
                <a:cs typeface="Arial" panose="020B0604020202020204" pitchFamily="34" charset="0"/>
                <a:rtl/>
              </a:rPr>
              <a:t> درخواست</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های مراجعین یا </a:t>
            </a:r>
            <a:r>
              <a:rPr lang="fa-IR" dirty="0">
                <a:solidFill>
                  <a:srgbClr val="002060"/>
                </a:solidFill>
                <a:latin typeface="Arial" panose="020B0604020202020204" pitchFamily="34" charset="0"/>
                <a:cs typeface="Arial" panose="020B0604020202020204" pitchFamily="34" charset="0"/>
              </a:rPr>
              <a:t>CCF</a:t>
            </a:r>
            <a:r>
              <a:rPr lang="fa-IR" dirty="0">
                <a:solidFill>
                  <a:srgbClr val="002060"/>
                </a:solidFill>
                <a:latin typeface="Arial" panose="020B0604020202020204" pitchFamily="34" charset="0"/>
                <a:cs typeface="Arial" panose="020B0604020202020204" pitchFamily="34" charset="0"/>
                <a:rtl/>
              </a:rPr>
              <a:t> برای درمان غیرپزشکی را مدنظر قرار می</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دهد. این موارد می</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تواند شامل فرصت</a:t>
            </a:r>
            <a:r>
              <a:rPr lang="fa-IR" dirty="0">
                <a:solidFill>
                  <a:srgbClr val="002060"/>
                </a:solidFill>
                <a:latin typeface="Arial" panose="020B0604020202020204" pitchFamily="34" charset="0"/>
                <a:cs typeface="Arial" panose="020B0604020202020204" pitchFamily="34" charset="0"/>
              </a:rPr>
              <a:t>‌</a:t>
            </a:r>
            <a:r>
              <a:rPr lang="fa-IR" dirty="0">
                <a:solidFill>
                  <a:srgbClr val="002060"/>
                </a:solidFill>
                <a:latin typeface="Arial" panose="020B0604020202020204" pitchFamily="34" charset="0"/>
                <a:cs typeface="Arial" panose="020B0604020202020204" pitchFamily="34" charset="0"/>
                <a:rtl/>
              </a:rPr>
              <a:t>های موجود در جامعه باشد نظیر: تفریحات تخصصی، هنر، رقص و موسیقی، غیره.</a:t>
            </a:r>
          </a:p>
          <a:p>
            <a:pPr algn="l" rtl="1"/>
            <a:endParaRPr lang="fa-IR" dirty="0"/>
          </a:p>
        </p:txBody>
      </p:sp>
      <p:pic>
        <p:nvPicPr>
          <p:cNvPr id="4" name="8">
            <a:hlinkClick r:id="" action="ppaction://media"/>
            <a:extLst>
              <a:ext uri="{FF2B5EF4-FFF2-40B4-BE49-F238E27FC236}">
                <a16:creationId xmlns:a16="http://schemas.microsoft.com/office/drawing/2014/main" id="{BEAAE97A-F74E-B59D-C349-2E79BBB74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531875" y="6005576"/>
            <a:ext cx="612649" cy="612648"/>
          </a:xfrm>
          <a:prstGeom prst="rect">
            <a:avLst/>
          </a:prstGeom>
        </p:spPr>
      </p:pic>
    </p:spTree>
    <p:extLst>
      <p:ext uri="{BB962C8B-B14F-4D97-AF65-F5344CB8AC3E}">
        <p14:creationId xmlns:p14="http://schemas.microsoft.com/office/powerpoint/2010/main" val="411387735"/>
      </p:ext>
    </p:extLst>
  </p:cSld>
  <p:clrMapOvr>
    <a:masterClrMapping/>
  </p:clrMapOvr>
  <mc:AlternateContent xmlns:mc="http://schemas.openxmlformats.org/markup-compatibility/2006" xmlns:p14="http://schemas.microsoft.com/office/powerpoint/2010/main">
    <mc:Choice Requires="p14">
      <p:transition spd="slow" p14:dur="2000" advTm="32696"/>
    </mc:Choice>
    <mc:Fallback xmlns="">
      <p:transition spd="slow" advTm="32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3A88C-BE60-4C47-B035-ACCCDBC4A51D}"/>
              </a:ext>
            </a:extLst>
          </p:cNvPr>
          <p:cNvSpPr>
            <a:spLocks noGrp="1"/>
          </p:cNvSpPr>
          <p:nvPr>
            <p:ph type="title"/>
          </p:nvPr>
        </p:nvSpPr>
        <p:spPr>
          <a:xfrm>
            <a:off x="838200" y="365126"/>
            <a:ext cx="10515600" cy="751294"/>
          </a:xfrm>
        </p:spPr>
        <p:txBody>
          <a:bodyPr/>
          <a:lstStyle/>
          <a:p>
            <a:pPr algn="ctr" rtl="1"/>
            <a:r>
              <a:rPr lang="fa-IR" dirty="0">
                <a:solidFill>
                  <a:schemeClr val="accent1">
                    <a:lumMod val="75000"/>
                  </a:schemeClr>
                </a:solidFill>
                <a:latin typeface="Arial" panose="020B0604020202020204" pitchFamily="34" charset="0"/>
                <a:cs typeface="Arial" panose="020B0604020202020204" pitchFamily="34" charset="0"/>
                <a:rtl/>
              </a:rPr>
              <a:t>فرصت</a:t>
            </a:r>
            <a:r>
              <a:rPr lang="fa-IR" dirty="0">
                <a:solidFill>
                  <a:schemeClr val="accent1">
                    <a:lumMod val="75000"/>
                  </a:schemeClr>
                </a:solidFill>
                <a:latin typeface="Arial" panose="020B0604020202020204" pitchFamily="34" charset="0"/>
                <a:cs typeface="Arial" panose="020B0604020202020204" pitchFamily="34" charset="0"/>
              </a:rPr>
              <a:t>‌</a:t>
            </a:r>
            <a:r>
              <a:rPr lang="fa-IR" dirty="0">
                <a:solidFill>
                  <a:schemeClr val="accent1">
                    <a:lumMod val="75000"/>
                  </a:schemeClr>
                </a:solidFill>
                <a:latin typeface="Arial" panose="020B0604020202020204" pitchFamily="34" charset="0"/>
                <a:cs typeface="Arial" panose="020B0604020202020204" pitchFamily="34" charset="0"/>
                <a:rtl/>
              </a:rPr>
              <a:t>های بیشتر...</a:t>
            </a:r>
          </a:p>
        </p:txBody>
      </p:sp>
      <p:sp>
        <p:nvSpPr>
          <p:cNvPr id="3" name="Content Placeholder 2">
            <a:extLst>
              <a:ext uri="{FF2B5EF4-FFF2-40B4-BE49-F238E27FC236}">
                <a16:creationId xmlns:a16="http://schemas.microsoft.com/office/drawing/2014/main" id="{66FBC847-6125-460B-BBCE-2A99BABAB05F}"/>
              </a:ext>
            </a:extLst>
          </p:cNvPr>
          <p:cNvSpPr>
            <a:spLocks noGrp="1"/>
          </p:cNvSpPr>
          <p:nvPr>
            <p:ph idx="1"/>
          </p:nvPr>
        </p:nvSpPr>
        <p:spPr>
          <a:xfrm>
            <a:off x="838200" y="1116421"/>
            <a:ext cx="10515600" cy="3760379"/>
          </a:xfrm>
        </p:spPr>
        <p:txBody>
          <a:bodyPr>
            <a:noAutofit/>
          </a:bodyPr>
          <a:lstStyle/>
          <a:p>
            <a:pPr algn="r" rtl="1"/>
            <a:r>
              <a:rPr lang="fa-IR" sz="1800" b="1" dirty="0">
                <a:solidFill>
                  <a:schemeClr val="accent1">
                    <a:lumMod val="75000"/>
                  </a:schemeClr>
                </a:solidFill>
                <a:latin typeface="Arial" panose="020B0604020202020204" pitchFamily="34" charset="0"/>
                <a:cs typeface="Arial" panose="020B0604020202020204" pitchFamily="34" charset="0"/>
                <a:rtl/>
              </a:rPr>
              <a:t>آموزش تخصصی</a:t>
            </a:r>
            <a:r>
              <a:rPr lang="fa-IR" sz="1800" dirty="0">
                <a:solidFill>
                  <a:schemeClr val="accent1">
                    <a:lumMod val="75000"/>
                  </a:schemeClr>
                </a:solidFill>
                <a:latin typeface="Arial" panose="020B0604020202020204" pitchFamily="34" charset="0"/>
                <a:cs typeface="Arial" panose="020B0604020202020204" pitchFamily="34" charset="0"/>
                <a:rtl/>
              </a:rPr>
              <a:t> خدماتی که توسعه حوزه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اجتماعی و رفتاری را با هدف ارتقای عملکرد اجتماعی متناسب با سن، و متناسب با پتانسیل فرد پوشش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دهند. این خدمات برای افراد دارای </a:t>
            </a:r>
            <a:r>
              <a:rPr lang="fa-IR" sz="1800" dirty="0">
                <a:solidFill>
                  <a:schemeClr val="accent1">
                    <a:lumMod val="75000"/>
                  </a:schemeClr>
                </a:solidFill>
                <a:latin typeface="Arial" panose="020B0604020202020204" pitchFamily="34" charset="0"/>
                <a:cs typeface="Arial" panose="020B0604020202020204" pitchFamily="34" charset="0"/>
              </a:rPr>
              <a:t>21</a:t>
            </a:r>
            <a:r>
              <a:rPr lang="fa-IR" sz="1800" dirty="0">
                <a:solidFill>
                  <a:schemeClr val="accent1">
                    <a:lumMod val="75000"/>
                  </a:schemeClr>
                </a:solidFill>
                <a:latin typeface="Arial" panose="020B0604020202020204" pitchFamily="34" charset="0"/>
                <a:cs typeface="Arial" panose="020B0604020202020204" pitchFamily="34" charset="0"/>
                <a:rtl/>
              </a:rPr>
              <a:t> سال تمام قابل خریداری است. فرصت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تفریحی اجتماعی خانگی، بازی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رومیزی، فعالیت</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 باربکیو، غیره.</a:t>
            </a:r>
          </a:p>
          <a:p>
            <a:pPr algn="r" rtl="1"/>
            <a:r>
              <a:rPr lang="fa-IR" sz="1800" b="1" dirty="0">
                <a:solidFill>
                  <a:schemeClr val="accent1">
                    <a:lumMod val="75000"/>
                  </a:schemeClr>
                </a:solidFill>
                <a:latin typeface="Arial" panose="020B0604020202020204" pitchFamily="34" charset="0"/>
                <a:cs typeface="Arial" panose="020B0604020202020204" pitchFamily="34" charset="0"/>
                <a:rtl/>
              </a:rPr>
              <a:t>درمان</a:t>
            </a:r>
            <a:r>
              <a:rPr lang="fa-IR" sz="1800" b="1" dirty="0">
                <a:solidFill>
                  <a:schemeClr val="accent1">
                    <a:lumMod val="75000"/>
                  </a:schemeClr>
                </a:solidFill>
                <a:latin typeface="Arial" panose="020B0604020202020204" pitchFamily="34" charset="0"/>
                <a:cs typeface="Arial" panose="020B0604020202020204" pitchFamily="34" charset="0"/>
              </a:rPr>
              <a:t>‌</a:t>
            </a:r>
            <a:r>
              <a:rPr lang="fa-IR" sz="1800" b="1" dirty="0">
                <a:solidFill>
                  <a:schemeClr val="accent1">
                    <a:lumMod val="75000"/>
                  </a:schemeClr>
                </a:solidFill>
                <a:latin typeface="Arial" panose="020B0604020202020204" pitchFamily="34" charset="0"/>
                <a:cs typeface="Arial" panose="020B0604020202020204" pitchFamily="34" charset="0"/>
                <a:rtl/>
              </a:rPr>
              <a:t>های غیرپزشکی</a:t>
            </a:r>
            <a:r>
              <a:rPr lang="fa-IR" sz="1800" dirty="0">
                <a:solidFill>
                  <a:schemeClr val="accent1">
                    <a:lumMod val="75000"/>
                  </a:schemeClr>
                </a:solidFill>
                <a:latin typeface="Arial" panose="020B0604020202020204" pitchFamily="34" charset="0"/>
                <a:cs typeface="Arial" panose="020B0604020202020204" pitchFamily="34" charset="0"/>
                <a:rtl/>
              </a:rPr>
              <a:t> کمک</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ارائه شده توسط پرسنل غیرپزشکی که برای منفعت روح و جسم فرد مراجعه کننده ارائه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شوند. نمونه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درمان غیرپزشکی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تواند شامل، اما نه منحصر به، برنامه</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های تفریحی تخصصی، یا هنر، موسیقی و رقص باشند که با اهداف درمانی ارائه می</a:t>
            </a:r>
            <a:r>
              <a:rPr lang="fa-IR" sz="1800" dirty="0">
                <a:solidFill>
                  <a:schemeClr val="accent1">
                    <a:lumMod val="75000"/>
                  </a:schemeClr>
                </a:solidFill>
                <a:latin typeface="Arial" panose="020B0604020202020204" pitchFamily="34" charset="0"/>
                <a:cs typeface="Arial" panose="020B0604020202020204" pitchFamily="34" charset="0"/>
              </a:rPr>
              <a:t>‌</a:t>
            </a:r>
            <a:r>
              <a:rPr lang="fa-IR" sz="1800" dirty="0">
                <a:solidFill>
                  <a:schemeClr val="accent1">
                    <a:lumMod val="75000"/>
                  </a:schemeClr>
                </a:solidFill>
                <a:latin typeface="Arial" panose="020B0604020202020204" pitchFamily="34" charset="0"/>
                <a:cs typeface="Arial" panose="020B0604020202020204" pitchFamily="34" charset="0"/>
                <a:rtl/>
              </a:rPr>
              <a:t>شوند. </a:t>
            </a:r>
          </a:p>
          <a:p>
            <a:pPr algn="r"/>
            <a:endParaRPr lang="fa-IR" sz="1800" dirty="0">
              <a:latin typeface="Bell MT" panose="02020503060305020303" pitchFamily="18" charset="0"/>
            </a:endParaRPr>
          </a:p>
        </p:txBody>
      </p:sp>
      <p:pic>
        <p:nvPicPr>
          <p:cNvPr id="6" name="Picture 4" descr="See the source image">
            <a:extLst>
              <a:ext uri="{FF2B5EF4-FFF2-40B4-BE49-F238E27FC236}">
                <a16:creationId xmlns:a16="http://schemas.microsoft.com/office/drawing/2014/main" id="{054E7E3D-4AD1-44F7-BE6B-6F01818DF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177" y="3477126"/>
            <a:ext cx="6889898" cy="2791325"/>
          </a:xfrm>
          <a:prstGeom prst="rect">
            <a:avLst/>
          </a:prstGeom>
          <a:noFill/>
          <a:extLst>
            <a:ext uri="{909E8E84-426E-40DD-AFC4-6F175D3DCCD1}">
              <a14:hiddenFill xmlns:a14="http://schemas.microsoft.com/office/drawing/2010/main">
                <a:solidFill>
                  <a:srgbClr val="FFFFFF"/>
                </a:solidFill>
              </a14:hiddenFill>
            </a:ext>
          </a:extLst>
        </p:spPr>
      </p:pic>
      <p:pic>
        <p:nvPicPr>
          <p:cNvPr id="4" name="9">
            <a:hlinkClick r:id="" action="ppaction://media"/>
            <a:extLst>
              <a:ext uri="{FF2B5EF4-FFF2-40B4-BE49-F238E27FC236}">
                <a16:creationId xmlns:a16="http://schemas.microsoft.com/office/drawing/2014/main" id="{DF6C4F12-B4AA-B383-44F8-D4778A17BD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H="1">
            <a:off x="354309" y="6095890"/>
            <a:ext cx="612648" cy="612648"/>
          </a:xfrm>
          <a:prstGeom prst="rect">
            <a:avLst/>
          </a:prstGeom>
        </p:spPr>
      </p:pic>
    </p:spTree>
    <p:extLst>
      <p:ext uri="{BB962C8B-B14F-4D97-AF65-F5344CB8AC3E}">
        <p14:creationId xmlns:p14="http://schemas.microsoft.com/office/powerpoint/2010/main" val="1930892473"/>
      </p:ext>
    </p:extLst>
  </p:cSld>
  <p:clrMapOvr>
    <a:masterClrMapping/>
  </p:clrMapOvr>
  <mc:AlternateContent xmlns:mc="http://schemas.openxmlformats.org/markup-compatibility/2006" xmlns:p14="http://schemas.microsoft.com/office/powerpoint/2010/main">
    <mc:Choice Requires="p14">
      <p:transition spd="slow" p14:dur="2000" advTm="59949"/>
    </mc:Choice>
    <mc:Fallback xmlns="">
      <p:transition spd="slow" advTm="59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7A577-61A9-4BC5-B862-A9381DF84972}"/>
              </a:ext>
            </a:extLst>
          </p:cNvPr>
          <p:cNvSpPr>
            <a:spLocks noGrp="1"/>
          </p:cNvSpPr>
          <p:nvPr>
            <p:ph type="title"/>
          </p:nvPr>
        </p:nvSpPr>
        <p:spPr>
          <a:xfrm>
            <a:off x="838200" y="1409075"/>
            <a:ext cx="10515600" cy="696451"/>
          </a:xfrm>
        </p:spPr>
        <p:txBody>
          <a:bodyPr>
            <a:normAutofit fontScale="90000"/>
          </a:bodyPr>
          <a:lstStyle/>
          <a:p>
            <a:pPr algn="ctr" rtl="1"/>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fa-IR" sz="5300" u="sng" dirty="0">
                <a:solidFill>
                  <a:srgbClr val="0070C0"/>
                </a:solidFill>
                <a:latin typeface="Arial" panose="020B0604020202020204" pitchFamily="34" charset="0"/>
                <a:cs typeface="Arial" panose="020B0604020202020204" pitchFamily="34" charset="0"/>
                <a:rtl/>
              </a:rPr>
              <a:t>پیامدهای مطلوب</a:t>
            </a:r>
            <a:br>
              <a:rPr lang="en-US" sz="5400" u="sng" dirty="0">
                <a:solidFill>
                  <a:srgbClr val="0070C0"/>
                </a:solidFill>
                <a:latin typeface="Arial" panose="020B0604020202020204" pitchFamily="34" charset="0"/>
                <a:cs typeface="Arial" panose="020B0604020202020204" pitchFamily="34" charset="0"/>
              </a:rPr>
            </a:br>
            <a:br>
              <a:rPr lang="en-US" sz="5400" u="sng" dirty="0">
                <a:solidFill>
                  <a:srgbClr val="0070C0"/>
                </a:solidFill>
                <a:latin typeface="Arial" panose="020B0604020202020204" pitchFamily="34" charset="0"/>
                <a:cs typeface="Arial" panose="020B0604020202020204" pitchFamily="34" charset="0"/>
              </a:rPr>
            </a:br>
            <a:r>
              <a:rPr lang="fa-IR" sz="2800" dirty="0">
                <a:solidFill>
                  <a:srgbClr val="0070C0"/>
                </a:solidFill>
                <a:latin typeface="Arial" panose="020B0604020202020204" pitchFamily="34" charset="0"/>
                <a:cs typeface="Arial" panose="020B0604020202020204" pitchFamily="34" charset="0"/>
                <a:rtl/>
              </a:rPr>
              <a:t>~</a:t>
            </a:r>
            <a:r>
              <a:rPr lang="fa-IR" sz="2700" dirty="0">
                <a:solidFill>
                  <a:schemeClr val="accent1">
                    <a:lumMod val="75000"/>
                  </a:schemeClr>
                </a:solidFill>
                <a:latin typeface="Arial" panose="020B0604020202020204" pitchFamily="34" charset="0"/>
                <a:cs typeface="Arial" panose="020B0604020202020204" pitchFamily="34" charset="0"/>
                <a:rtl/>
              </a:rPr>
              <a:t>ارتقای بهره</a:t>
            </a:r>
            <a:r>
              <a:rPr lang="fa-IR" sz="2700" dirty="0">
                <a:solidFill>
                  <a:schemeClr val="accent1">
                    <a:lumMod val="75000"/>
                  </a:schemeClr>
                </a:solidFill>
                <a:latin typeface="Arial" panose="020B0604020202020204" pitchFamily="34" charset="0"/>
                <a:cs typeface="Arial" panose="020B0604020202020204" pitchFamily="34" charset="0"/>
              </a:rPr>
              <a:t>‌</a:t>
            </a:r>
            <a:r>
              <a:rPr lang="fa-IR" sz="2700" dirty="0">
                <a:solidFill>
                  <a:schemeClr val="accent1">
                    <a:lumMod val="75000"/>
                  </a:schemeClr>
                </a:solidFill>
                <a:latin typeface="Arial" panose="020B0604020202020204" pitchFamily="34" charset="0"/>
                <a:cs typeface="Arial" panose="020B0604020202020204" pitchFamily="34" charset="0"/>
                <a:rtl/>
              </a:rPr>
              <a:t>مندی و دسترسی به خدمات تفریحی اجتماعی. </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fa-IR" sz="2700" dirty="0">
                <a:solidFill>
                  <a:schemeClr val="accent1">
                    <a:lumMod val="75000"/>
                  </a:schemeClr>
                </a:solidFill>
                <a:latin typeface="Arial" panose="020B0604020202020204" pitchFamily="34" charset="0"/>
                <a:cs typeface="Arial" panose="020B0604020202020204" pitchFamily="34" charset="0"/>
                <a:rtl/>
              </a:rPr>
              <a:t>~پشتیبانی و آموزش افرادی که به تسهیل و ارائه خدمات مشغولند.</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fa-IR" sz="2700" dirty="0">
                <a:solidFill>
                  <a:schemeClr val="accent1">
                    <a:lumMod val="75000"/>
                  </a:schemeClr>
                </a:solidFill>
                <a:latin typeface="Arial" panose="020B0604020202020204" pitchFamily="34" charset="0"/>
                <a:cs typeface="Arial" panose="020B0604020202020204" pitchFamily="34" charset="0"/>
                <a:rtl/>
              </a:rPr>
              <a:t>~قابلیت دسترسی و ادغام شدن در جامعه.</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fa-IR" sz="2700" dirty="0">
                <a:solidFill>
                  <a:schemeClr val="accent1">
                    <a:lumMod val="75000"/>
                  </a:schemeClr>
                </a:solidFill>
                <a:latin typeface="Arial" panose="020B0604020202020204" pitchFamily="34" charset="0"/>
                <a:cs typeface="Arial" panose="020B0604020202020204" pitchFamily="34" charset="0"/>
                <a:rtl/>
              </a:rPr>
              <a:t>~پشتیبانی از افراد با نیازهای مختلف.</a:t>
            </a:r>
            <a:br>
              <a:rPr lang="en-US" sz="2700" dirty="0">
                <a:solidFill>
                  <a:schemeClr val="accent1">
                    <a:lumMod val="75000"/>
                  </a:schemeClr>
                </a:solidFill>
                <a:latin typeface="Arial" panose="020B0604020202020204" pitchFamily="34" charset="0"/>
                <a:cs typeface="Arial" panose="020B0604020202020204" pitchFamily="34" charset="0"/>
              </a:rPr>
            </a:br>
            <a:br>
              <a:rPr lang="en-US" sz="2700" dirty="0">
                <a:solidFill>
                  <a:schemeClr val="accent1">
                    <a:lumMod val="75000"/>
                  </a:schemeClr>
                </a:solidFill>
                <a:latin typeface="Arial" panose="020B0604020202020204" pitchFamily="34" charset="0"/>
                <a:cs typeface="Arial" panose="020B0604020202020204" pitchFamily="34" charset="0"/>
              </a:rPr>
            </a:br>
            <a:r>
              <a:rPr lang="fa-IR" sz="2700" dirty="0">
                <a:solidFill>
                  <a:schemeClr val="accent1">
                    <a:lumMod val="75000"/>
                  </a:schemeClr>
                </a:solidFill>
                <a:latin typeface="Arial" panose="020B0604020202020204" pitchFamily="34" charset="0"/>
                <a:cs typeface="Arial" panose="020B0604020202020204" pitchFamily="34" charset="0"/>
                <a:rtl/>
              </a:rPr>
              <a:t>~شراکت مستحکم با سازمان</a:t>
            </a:r>
            <a:r>
              <a:rPr lang="fa-IR" sz="2700" dirty="0">
                <a:solidFill>
                  <a:schemeClr val="accent1">
                    <a:lumMod val="75000"/>
                  </a:schemeClr>
                </a:solidFill>
                <a:latin typeface="Arial" panose="020B0604020202020204" pitchFamily="34" charset="0"/>
                <a:cs typeface="Arial" panose="020B0604020202020204" pitchFamily="34" charset="0"/>
              </a:rPr>
              <a:t>‌</a:t>
            </a:r>
            <a:r>
              <a:rPr lang="fa-IR" sz="2700" dirty="0">
                <a:solidFill>
                  <a:schemeClr val="accent1">
                    <a:lumMod val="75000"/>
                  </a:schemeClr>
                </a:solidFill>
                <a:latin typeface="Arial" panose="020B0604020202020204" pitchFamily="34" charset="0"/>
                <a:cs typeface="Arial" panose="020B0604020202020204" pitchFamily="34" charset="0"/>
                <a:rtl/>
              </a:rPr>
              <a:t>های اجتماعی. </a:t>
            </a:r>
            <a:br>
              <a:rPr lang="en-US" sz="3600" dirty="0">
                <a:solidFill>
                  <a:schemeClr val="accent1">
                    <a:lumMod val="75000"/>
                  </a:schemeClr>
                </a:solidFill>
                <a:latin typeface="Arial" panose="020B0604020202020204" pitchFamily="34" charset="0"/>
                <a:cs typeface="Arial" panose="020B0604020202020204" pitchFamily="34" charset="0"/>
              </a:rPr>
            </a:br>
            <a:r>
              <a:rPr lang="fa-IR" sz="3600" dirty="0">
                <a:solidFill>
                  <a:schemeClr val="accent1">
                    <a:lumMod val="75000"/>
                  </a:schemeClr>
                </a:solidFill>
                <a:latin typeface="Arial" panose="020B0604020202020204" pitchFamily="34" charset="0"/>
                <a:cs typeface="Arial" panose="020B0604020202020204" pitchFamily="34" charset="0"/>
              </a:rPr>
              <a:t> </a:t>
            </a:r>
          </a:p>
        </p:txBody>
      </p:sp>
      <p:pic>
        <p:nvPicPr>
          <p:cNvPr id="1026" name="Picture 2" descr="Outcome-driven Innovation - Outcomes vs Problems - Aktia Solutions">
            <a:extLst>
              <a:ext uri="{FF2B5EF4-FFF2-40B4-BE49-F238E27FC236}">
                <a16:creationId xmlns:a16="http://schemas.microsoft.com/office/drawing/2014/main" id="{C9D793FF-E4C0-4D66-BB85-7C9C8E82F30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887579" y="4704347"/>
            <a:ext cx="5943600" cy="1866015"/>
          </a:xfrm>
          <a:prstGeom prst="rect">
            <a:avLst/>
          </a:prstGeom>
          <a:noFill/>
          <a:extLst>
            <a:ext uri="{909E8E84-426E-40DD-AFC4-6F175D3DCCD1}">
              <a14:hiddenFill xmlns:a14="http://schemas.microsoft.com/office/drawing/2010/main">
                <a:solidFill>
                  <a:srgbClr val="FFFFFF"/>
                </a:solidFill>
              </a14:hiddenFill>
            </a:ext>
          </a:extLst>
        </p:spPr>
      </p:pic>
      <p:pic>
        <p:nvPicPr>
          <p:cNvPr id="3" name="10">
            <a:hlinkClick r:id="" action="ppaction://media"/>
            <a:extLst>
              <a:ext uri="{FF2B5EF4-FFF2-40B4-BE49-F238E27FC236}">
                <a16:creationId xmlns:a16="http://schemas.microsoft.com/office/drawing/2014/main" id="{0820C98D-AE9B-93FF-A4DE-890B063312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225553" y="6103396"/>
            <a:ext cx="612647" cy="612648"/>
          </a:xfrm>
          <a:prstGeom prst="rect">
            <a:avLst/>
          </a:prstGeom>
        </p:spPr>
      </p:pic>
    </p:spTree>
    <p:extLst>
      <p:ext uri="{BB962C8B-B14F-4D97-AF65-F5344CB8AC3E}">
        <p14:creationId xmlns:p14="http://schemas.microsoft.com/office/powerpoint/2010/main" val="289113130"/>
      </p:ext>
    </p:extLst>
  </p:cSld>
  <p:clrMapOvr>
    <a:masterClrMapping/>
  </p:clrMapOvr>
  <mc:AlternateContent xmlns:mc="http://schemas.openxmlformats.org/markup-compatibility/2006" xmlns:p14="http://schemas.microsoft.com/office/powerpoint/2010/main">
    <mc:Choice Requires="p14">
      <p:transition spd="slow" p14:dur="2000" advTm="35533"/>
    </mc:Choice>
    <mc:Fallback xmlns="">
      <p:transition spd="slow" advTm="35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6351</TotalTime>
  <Words>1143</Words>
  <Application>Microsoft Office PowerPoint</Application>
  <PresentationFormat>Widescreen</PresentationFormat>
  <Paragraphs>61</Paragraphs>
  <Slides>11</Slides>
  <Notes>5</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Bell MT</vt:lpstr>
      <vt:lpstr>Calibri</vt:lpstr>
      <vt:lpstr>Calibri Light</vt:lpstr>
      <vt:lpstr>Times New Roman</vt:lpstr>
      <vt:lpstr>Office Theme</vt:lpstr>
      <vt:lpstr>مرکز منطقه‌ای ALTA CALIFORNIA  تفریح اجتماعی، کمپ، و درمان‌های غیرپزشکی</vt:lpstr>
      <vt:lpstr>اعاده خدمات</vt:lpstr>
      <vt:lpstr> فرصت‌های اجتماعی و تفریحی</vt:lpstr>
      <vt:lpstr>تعاریف و شرایط خدمات</vt:lpstr>
      <vt:lpstr>PowerPoint Presentation</vt:lpstr>
      <vt:lpstr>ارائه دهندگان کمپ و اقامتگاه</vt:lpstr>
      <vt:lpstr>فعالیت‌های تفریحی اجتماعی و ارائه دهندگان  خدمات اقامتی</vt:lpstr>
      <vt:lpstr>فرصت‌های بیشتر...</vt:lpstr>
      <vt:lpstr>  پیامدهای مطلوب  ~ارتقای بهره‌مندی و دسترسی به خدمات تفریحی اجتماعی.   ~پشتیبانی و آموزش افرادی که به تسهیل و ارائه خدمات مشغولند.  ~قابلیت دسترسی و ادغام شدن در جامعه.  ~پشتیبانی از افراد با نیازهای مختلف.  ~شراکت مستحکم با سازمان‌های اجتماعی.   </vt:lpstr>
      <vt:lpstr>ACRC متعهد است به: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فعالیت‌های تفریحی اجتماعی و درمان‌های غیرپزشکی</dc:title>
  <dc:creator>LocalIT</dc:creator>
  <cp:lastModifiedBy>Herman Kothe</cp:lastModifiedBy>
  <cp:revision>90</cp:revision>
  <dcterms:created xsi:type="dcterms:W3CDTF">2022-01-28T00:46:46Z</dcterms:created>
  <dcterms:modified xsi:type="dcterms:W3CDTF">2023-03-27T19:57:18Z</dcterms:modified>
</cp:coreProperties>
</file>