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8" r:id="rId1"/>
  </p:sldMasterIdLst>
  <p:sldIdLst>
    <p:sldId id="256" r:id="rId2"/>
    <p:sldId id="258" r:id="rId3"/>
    <p:sldId id="257" r:id="rId4"/>
    <p:sldId id="259" r:id="rId5"/>
    <p:sldId id="260" r:id="rId6"/>
    <p:sldId id="261" r:id="rId7"/>
    <p:sldId id="264"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5" d="100"/>
          <a:sy n="55" d="100"/>
        </p:scale>
        <p:origin x="13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4766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324494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247720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553153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4561343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6448544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51633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9300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79011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297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303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2860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985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0935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923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06155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C48EC7-AF6A-48D3-8284-14BACBEBDD84}" type="datetimeFigureOut">
              <a:rPr lang="en-US" smtClean="0"/>
              <a:t>4/23/2020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48182446"/>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842" r:id="rId14"/>
    <p:sldLayoutId id="2147483843" r:id="rId15"/>
    <p:sldLayoutId id="214748384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Kelly@warmlinefrc.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dirty="0"/>
              <a:t>Service Navigator </a:t>
            </a:r>
            <a:br>
              <a:rPr lang="en-US" sz="6600" dirty="0"/>
            </a:br>
            <a:r>
              <a:rPr lang="en-US" sz="6600" dirty="0" smtClean="0"/>
              <a:t>Program</a:t>
            </a:r>
            <a:endParaRPr lang="en-US" sz="6600" dirty="0"/>
          </a:p>
        </p:txBody>
      </p:sp>
      <p:sp>
        <p:nvSpPr>
          <p:cNvPr id="3" name="Subtitle 2"/>
          <p:cNvSpPr>
            <a:spLocks noGrp="1"/>
          </p:cNvSpPr>
          <p:nvPr>
            <p:ph type="subTitle" idx="1"/>
          </p:nvPr>
        </p:nvSpPr>
        <p:spPr/>
        <p:txBody>
          <a:bodyPr/>
          <a:lstStyle/>
          <a:p>
            <a:r>
              <a:rPr lang="en-US" dirty="0"/>
              <a:t>Funding for this project is provided by the Department of Developmental Services.</a:t>
            </a:r>
          </a:p>
          <a:p>
            <a:endParaRPr lang="en-US" dirty="0"/>
          </a:p>
        </p:txBody>
      </p:sp>
    </p:spTree>
    <p:extLst>
      <p:ext uri="{BB962C8B-B14F-4D97-AF65-F5344CB8AC3E}">
        <p14:creationId xmlns:p14="http://schemas.microsoft.com/office/powerpoint/2010/main" val="577783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648" y="642593"/>
            <a:ext cx="9094124" cy="2117231"/>
          </a:xfrm>
        </p:spPr>
        <p:txBody>
          <a:bodyPr>
            <a:normAutofit/>
          </a:bodyPr>
          <a:lstStyle/>
          <a:p>
            <a:r>
              <a:rPr lang="en-US" b="1" dirty="0"/>
              <a:t>This project is a collaboration </a:t>
            </a:r>
            <a:r>
              <a:rPr lang="en-US" b="1" dirty="0" smtClean="0"/>
              <a:t>with: </a:t>
            </a:r>
            <a:br>
              <a:rPr lang="en-US" b="1" dirty="0" smtClean="0"/>
            </a:br>
            <a:r>
              <a:rPr lang="en-US" sz="2200" b="1" dirty="0" smtClean="0"/>
              <a:t>Alta </a:t>
            </a:r>
            <a:r>
              <a:rPr lang="en-US" sz="2200" b="1" dirty="0"/>
              <a:t>California Regional Center and WarmLine Family </a:t>
            </a:r>
            <a:r>
              <a:rPr lang="en-US" sz="2200" b="1" dirty="0" smtClean="0"/>
              <a:t>Resource </a:t>
            </a:r>
            <a:r>
              <a:rPr lang="en-US" sz="2200" b="1" dirty="0"/>
              <a:t>Center to provide navigation services to clients and their families from the following targeted populations:</a:t>
            </a:r>
            <a:r>
              <a:rPr lang="en-US" sz="2200" dirty="0"/>
              <a:t/>
            </a:r>
            <a:br>
              <a:rPr lang="en-US" sz="2200" dirty="0"/>
            </a:br>
            <a:endParaRPr lang="en-US" sz="2200" dirty="0"/>
          </a:p>
        </p:txBody>
      </p:sp>
      <p:sp>
        <p:nvSpPr>
          <p:cNvPr id="3" name="Content Placeholder 2"/>
          <p:cNvSpPr>
            <a:spLocks noGrp="1"/>
          </p:cNvSpPr>
          <p:nvPr>
            <p:ph idx="1"/>
          </p:nvPr>
        </p:nvSpPr>
        <p:spPr>
          <a:xfrm>
            <a:off x="897775" y="2759824"/>
            <a:ext cx="10227425" cy="3275215"/>
          </a:xfrm>
        </p:spPr>
        <p:txBody>
          <a:bodyPr>
            <a:normAutofit/>
          </a:bodyPr>
          <a:lstStyle/>
          <a:p>
            <a:pPr lvl="0"/>
            <a:r>
              <a:rPr lang="en-US" sz="3600" b="1" smtClean="0"/>
              <a:t>17- </a:t>
            </a:r>
            <a:r>
              <a:rPr lang="en-US" sz="3600" b="1" dirty="0"/>
              <a:t>40 years </a:t>
            </a:r>
            <a:r>
              <a:rPr lang="en-US" sz="3600" b="1" dirty="0" smtClean="0"/>
              <a:t>old, (0-3 starting July 1) </a:t>
            </a:r>
            <a:r>
              <a:rPr lang="en-US" sz="3600" b="1" i="1" u="sng" dirty="0"/>
              <a:t>and</a:t>
            </a:r>
            <a:endParaRPr lang="en-US" sz="3600" dirty="0"/>
          </a:p>
          <a:p>
            <a:pPr lvl="0"/>
            <a:r>
              <a:rPr lang="en-US" sz="3600" b="1" dirty="0"/>
              <a:t>Reside in Sacramento, Placer or Yolo Counties </a:t>
            </a:r>
            <a:r>
              <a:rPr lang="en-US" sz="3600" b="1" i="1" u="sng" dirty="0"/>
              <a:t>and</a:t>
            </a:r>
            <a:endParaRPr lang="en-US" sz="3600" dirty="0"/>
          </a:p>
          <a:p>
            <a:pPr lvl="0"/>
            <a:r>
              <a:rPr lang="en-US" sz="3600" b="1" dirty="0"/>
              <a:t>Spanish Speaking or African </a:t>
            </a:r>
            <a:r>
              <a:rPr lang="en-US" sz="3600" b="1" dirty="0" smtClean="0"/>
              <a:t>American (Russian speaking starting July 1)</a:t>
            </a:r>
            <a:endParaRPr lang="en-US" sz="3600" dirty="0"/>
          </a:p>
          <a:p>
            <a:endParaRPr lang="en-US" sz="3600" dirty="0"/>
          </a:p>
        </p:txBody>
      </p:sp>
    </p:spTree>
    <p:extLst>
      <p:ext uri="{BB962C8B-B14F-4D97-AF65-F5344CB8AC3E}">
        <p14:creationId xmlns:p14="http://schemas.microsoft.com/office/powerpoint/2010/main" val="1228755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396" y="324196"/>
            <a:ext cx="8811491" cy="4372495"/>
          </a:xfrm>
        </p:spPr>
        <p:txBody>
          <a:bodyPr>
            <a:normAutofit/>
          </a:bodyPr>
          <a:lstStyle/>
          <a:p>
            <a:r>
              <a:rPr lang="en-US" b="1" i="1" dirty="0"/>
              <a:t>The goal of this project is to increase access and utilization of ACRC services by the target populations.</a:t>
            </a:r>
            <a:r>
              <a:rPr lang="en-US" dirty="0"/>
              <a:t/>
            </a:r>
            <a:br>
              <a:rPr lang="en-US" dirty="0"/>
            </a:br>
            <a:endParaRPr lang="en-US" dirty="0"/>
          </a:p>
        </p:txBody>
      </p:sp>
    </p:spTree>
    <p:extLst>
      <p:ext uri="{BB962C8B-B14F-4D97-AF65-F5344CB8AC3E}">
        <p14:creationId xmlns:p14="http://schemas.microsoft.com/office/powerpoint/2010/main" val="141075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599"/>
            <a:ext cx="8596667" cy="1409007"/>
          </a:xfrm>
        </p:spPr>
        <p:txBody>
          <a:bodyPr>
            <a:normAutofit fontScale="90000"/>
          </a:bodyPr>
          <a:lstStyle/>
          <a:p>
            <a:r>
              <a:rPr lang="en-US" dirty="0" smtClean="0"/>
              <a:t>LaKeisha – African American Clients (far left)</a:t>
            </a:r>
            <a:br>
              <a:rPr lang="en-US" dirty="0" smtClean="0"/>
            </a:br>
            <a:r>
              <a:rPr lang="en-US" dirty="0" smtClean="0"/>
              <a:t>Violeta – Spanish speaking families (far right)</a:t>
            </a:r>
            <a:br>
              <a:rPr lang="en-US" dirty="0" smtClean="0"/>
            </a:br>
            <a:r>
              <a:rPr lang="en-US" dirty="0" smtClean="0"/>
              <a:t>Valerie – Russian speaking families (photo soon)</a:t>
            </a:r>
            <a:br>
              <a:rPr lang="en-US" dirty="0" smtClean="0"/>
            </a:br>
            <a:endParaRPr lang="en-US" dirty="0"/>
          </a:p>
        </p:txBody>
      </p:sp>
      <p:pic>
        <p:nvPicPr>
          <p:cNvPr id="5" name="Picture Placeholder 4"/>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4006" b="14006"/>
          <a:stretch/>
        </p:blipFill>
        <p:spPr/>
      </p:pic>
    </p:spTree>
    <p:extLst>
      <p:ext uri="{BB962C8B-B14F-4D97-AF65-F5344CB8AC3E}">
        <p14:creationId xmlns:p14="http://schemas.microsoft.com/office/powerpoint/2010/main" val="1339938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07077" y="238876"/>
            <a:ext cx="8534400" cy="1814368"/>
          </a:xfrm>
        </p:spPr>
        <p:txBody>
          <a:bodyPr>
            <a:normAutofit fontScale="90000"/>
          </a:bodyPr>
          <a:lstStyle/>
          <a:p>
            <a:r>
              <a:rPr lang="en-US" dirty="0" smtClean="0"/>
              <a:t>The </a:t>
            </a:r>
            <a:r>
              <a:rPr lang="en-US" dirty="0"/>
              <a:t>Service Navigators will engage the clients and their families with the following </a:t>
            </a:r>
            <a:r>
              <a:rPr lang="en-US" dirty="0" smtClean="0"/>
              <a:t>objectives</a:t>
            </a:r>
            <a:r>
              <a:rPr lang="en-US" dirty="0"/>
              <a:t>:</a:t>
            </a:r>
            <a:br>
              <a:rPr lang="en-US" dirty="0"/>
            </a:br>
            <a:endParaRPr lang="en-US" dirty="0"/>
          </a:p>
        </p:txBody>
      </p:sp>
      <p:sp>
        <p:nvSpPr>
          <p:cNvPr id="3" name="Content Placeholder 2"/>
          <p:cNvSpPr>
            <a:spLocks noGrp="1"/>
          </p:cNvSpPr>
          <p:nvPr>
            <p:ph idx="4294967295"/>
          </p:nvPr>
        </p:nvSpPr>
        <p:spPr>
          <a:xfrm>
            <a:off x="714895" y="2386013"/>
            <a:ext cx="8653549" cy="3881784"/>
          </a:xfrm>
        </p:spPr>
        <p:txBody>
          <a:bodyPr>
            <a:normAutofit lnSpcReduction="10000"/>
          </a:bodyPr>
          <a:lstStyle/>
          <a:p>
            <a:pPr lvl="0"/>
            <a:r>
              <a:rPr lang="en-US" dirty="0"/>
              <a:t>Establish a relationship and gain trust to authentically engage clients and families to get the supports and services that they need based on their preferences and vision.</a:t>
            </a:r>
          </a:p>
          <a:p>
            <a:pPr lvl="0"/>
            <a:r>
              <a:rPr lang="en-US" dirty="0"/>
              <a:t>To ensure that the client and family understand the services that are available and offered through ACRC and the impact of the services on their lives.</a:t>
            </a:r>
          </a:p>
          <a:p>
            <a:pPr lvl="0"/>
            <a:r>
              <a:rPr lang="en-US" dirty="0"/>
              <a:t>Create an individualized Person Centered Plan to assist in identifying services and supports that meet the vision, dreams, desires and interests of the client. The Navigators will work closely with the client, family and regional center service coordinator to identify the services and supports to turn the vision into reality. </a:t>
            </a:r>
          </a:p>
          <a:p>
            <a:pPr lvl="0"/>
            <a:r>
              <a:rPr lang="en-US" dirty="0"/>
              <a:t>Identify barriers to access and utilization of services and share this information with the regional center.</a:t>
            </a:r>
          </a:p>
          <a:p>
            <a:pPr lvl="0"/>
            <a:r>
              <a:rPr lang="en-US" dirty="0"/>
              <a:t>Assist with navigating generic services, when and if appropriate.</a:t>
            </a:r>
          </a:p>
          <a:p>
            <a:endParaRPr lang="en-US" dirty="0"/>
          </a:p>
        </p:txBody>
      </p:sp>
    </p:spTree>
    <p:extLst>
      <p:ext uri="{BB962C8B-B14F-4D97-AF65-F5344CB8AC3E}">
        <p14:creationId xmlns:p14="http://schemas.microsoft.com/office/powerpoint/2010/main" val="4258383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145" y="946408"/>
            <a:ext cx="8345978" cy="5111143"/>
          </a:xfrm>
          <a:prstGeom prst="rect">
            <a:avLst/>
          </a:prstGeom>
        </p:spPr>
        <p:txBody>
          <a:bodyPr wrap="square">
            <a:spAutoFit/>
          </a:bodyPr>
          <a:lstStyle/>
          <a:p>
            <a:pPr>
              <a:lnSpc>
                <a:spcPct val="107000"/>
              </a:lnSpc>
              <a:spcAft>
                <a:spcPts val="800"/>
              </a:spcAft>
            </a:pPr>
            <a:r>
              <a:rPr lang="en-US" sz="3200" dirty="0">
                <a:solidFill>
                  <a:schemeClr val="accent1"/>
                </a:solidFill>
                <a:latin typeface="+mj-lt"/>
                <a:ea typeface="+mj-ea"/>
                <a:cs typeface="+mj-cs"/>
              </a:rPr>
              <a:t>HOW TO REFER A CLIENT?</a:t>
            </a:r>
          </a:p>
          <a:p>
            <a:pPr marL="342900" marR="0" lvl="0" indent="-342900">
              <a:lnSpc>
                <a:spcPct val="115000"/>
              </a:lnSpc>
              <a:spcBef>
                <a:spcPts val="0"/>
              </a:spcBef>
              <a:spcAft>
                <a:spcPts val="0"/>
              </a:spcAft>
              <a:buFont typeface="+mj-lt"/>
              <a:buAutoNum type="arabicPeriod"/>
              <a:tabLst>
                <a:tab pos="2343150" algn="l"/>
              </a:tabLst>
            </a:pPr>
            <a:r>
              <a:rPr lang="en-US" dirty="0">
                <a:latin typeface="Calibri" panose="020F0502020204030204" pitchFamily="34" charset="0"/>
                <a:ea typeface="Calibri" panose="020F0502020204030204" pitchFamily="34" charset="0"/>
                <a:cs typeface="Times New Roman" panose="02020603050405020304" pitchFamily="18" charset="0"/>
              </a:rPr>
              <a:t>Alta Service Coordinator (SC) will identify clients who match the criteria for the Service Navigator Program: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18- 40 years old (0-3 years old starting </a:t>
            </a:r>
            <a:r>
              <a:rPr lang="en-US" dirty="0" smtClean="0">
                <a:latin typeface="Calibri" panose="020F0502020204030204" pitchFamily="34" charset="0"/>
                <a:ea typeface="Calibri" panose="020F0502020204030204" pitchFamily="34" charset="0"/>
                <a:cs typeface="Times New Roman" panose="02020603050405020304" pitchFamily="18" charset="0"/>
              </a:rPr>
              <a:t>7/2020)</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tabLst>
                <a:tab pos="2343150" algn="l"/>
              </a:tabLst>
            </a:pP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i="1" u="sng" dirty="0">
                <a:latin typeface="Calibri" panose="020F0502020204030204" pitchFamily="34" charset="0"/>
                <a:ea typeface="Calibri" panose="020F0502020204030204" pitchFamily="34" charset="0"/>
                <a:cs typeface="Times New Roman" panose="02020603050405020304" pitchFamily="18" charset="0"/>
              </a:rPr>
              <a:t>and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tabLst>
                <a:tab pos="2743200" algn="l"/>
              </a:tabLst>
            </a:pPr>
            <a:r>
              <a:rPr lang="en-US" dirty="0">
                <a:latin typeface="Calibri" panose="020F0502020204030204" pitchFamily="34" charset="0"/>
                <a:ea typeface="Calibri" panose="020F0502020204030204" pitchFamily="34" charset="0"/>
                <a:cs typeface="Times New Roman" panose="02020603050405020304" pitchFamily="18" charset="0"/>
              </a:rPr>
              <a:t>Reside in Sacramento, Placer or Yolo Counties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tabLst>
                <a:tab pos="2343150" algn="l"/>
              </a:tabLst>
            </a:pP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i="1" u="sng" dirty="0">
                <a:latin typeface="Calibri" panose="020F0502020204030204" pitchFamily="34" charset="0"/>
                <a:ea typeface="Calibri" panose="020F0502020204030204" pitchFamily="34" charset="0"/>
                <a:cs typeface="Times New Roman" panose="02020603050405020304" pitchFamily="18" charset="0"/>
              </a:rPr>
              <a:t>and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tabLst>
                <a:tab pos="2343150" algn="l"/>
              </a:tabLst>
            </a:pPr>
            <a:r>
              <a:rPr lang="en-US" dirty="0">
                <a:latin typeface="Calibri" panose="020F0502020204030204" pitchFamily="34" charset="0"/>
                <a:ea typeface="Calibri" panose="020F0502020204030204" pitchFamily="34" charset="0"/>
                <a:cs typeface="Times New Roman" panose="02020603050405020304" pitchFamily="18" charset="0"/>
              </a:rPr>
              <a:t>Spanish Speaking or African American (Russian speaking starting </a:t>
            </a:r>
            <a:r>
              <a:rPr lang="en-US" dirty="0" smtClean="0">
                <a:latin typeface="Calibri" panose="020F0502020204030204" pitchFamily="34" charset="0"/>
                <a:ea typeface="Calibri" panose="020F0502020204030204" pitchFamily="34" charset="0"/>
                <a:cs typeface="Times New Roman" panose="02020603050405020304" pitchFamily="18" charset="0"/>
              </a:rPr>
              <a:t>7/2020)</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1200"/>
              </a:spcBef>
              <a:spcAft>
                <a:spcPts val="800"/>
              </a:spcAft>
              <a:buFont typeface="+mj-lt"/>
              <a:buAutoNum type="arabicPeriod"/>
              <a:tabLst>
                <a:tab pos="2343150" algn="l"/>
              </a:tabLst>
            </a:pPr>
            <a:r>
              <a:rPr lang="en-US" dirty="0">
                <a:latin typeface="Calibri" panose="020F0502020204030204" pitchFamily="34" charset="0"/>
                <a:ea typeface="Calibri" panose="020F0502020204030204" pitchFamily="34" charset="0"/>
                <a:cs typeface="Times New Roman" panose="02020603050405020304" pitchFamily="18" charset="0"/>
              </a:rPr>
              <a:t>The SC will fill out a referral form and email to </a:t>
            </a:r>
            <a:r>
              <a:rPr lang="en-US" u="sng" dirty="0">
                <a:solidFill>
                  <a:srgbClr val="6B9F25"/>
                </a:solidFill>
                <a:latin typeface="Calibri" panose="020F0502020204030204" pitchFamily="34" charset="0"/>
                <a:ea typeface="Calibri" panose="020F0502020204030204" pitchFamily="34" charset="0"/>
                <a:cs typeface="Times New Roman" panose="02020603050405020304" pitchFamily="18" charset="0"/>
                <a:hlinkClick r:id="rId2"/>
              </a:rPr>
              <a:t>Kelly@warmlinefrc.org</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tabLst>
                <a:tab pos="2343150" algn="l"/>
              </a:tabLst>
            </a:pPr>
            <a:r>
              <a:rPr lang="en-US" dirty="0">
                <a:latin typeface="Calibri" panose="020F0502020204030204" pitchFamily="34" charset="0"/>
                <a:ea typeface="Calibri" panose="020F0502020204030204" pitchFamily="34" charset="0"/>
                <a:cs typeface="Times New Roman" panose="02020603050405020304" pitchFamily="18" charset="0"/>
              </a:rPr>
              <a:t>Within 7 days, an email </a:t>
            </a:r>
            <a:r>
              <a:rPr lang="en-US" dirty="0" smtClean="0">
                <a:latin typeface="Calibri" panose="020F0502020204030204" pitchFamily="34" charset="0"/>
                <a:ea typeface="Calibri" panose="020F0502020204030204" pitchFamily="34" charset="0"/>
                <a:cs typeface="Times New Roman" panose="02020603050405020304" pitchFamily="18" charset="0"/>
              </a:rPr>
              <a:t>will </a:t>
            </a:r>
            <a:r>
              <a:rPr lang="en-US" dirty="0">
                <a:latin typeface="Calibri" panose="020F0502020204030204" pitchFamily="34" charset="0"/>
                <a:ea typeface="Calibri" panose="020F0502020204030204" pitchFamily="34" charset="0"/>
                <a:cs typeface="Times New Roman" panose="02020603050405020304" pitchFamily="18" charset="0"/>
              </a:rPr>
              <a:t>be sent to the SC with the name and contact email of the Service Navigator. The Service Navigator may call the SC to get more information about the client’s and family’s barriers or needs.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mj-lt"/>
              <a:buAutoNum type="arabicPeriod"/>
              <a:tabLst>
                <a:tab pos="2343150" algn="l"/>
              </a:tabLst>
            </a:pPr>
            <a:r>
              <a:rPr lang="en-US" dirty="0">
                <a:latin typeface="Calibri" panose="020F0502020204030204" pitchFamily="34" charset="0"/>
                <a:ea typeface="Calibri" panose="020F0502020204030204" pitchFamily="34" charset="0"/>
                <a:cs typeface="Times New Roman" panose="02020603050405020304" pitchFamily="18" charset="0"/>
              </a:rPr>
              <a:t>The Service Navigator will contact the family within 10 days to schedule a time to review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0421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SERVICE NAVIGATION</a:t>
            </a:r>
            <a:r>
              <a:rPr lang="en-US" dirty="0"/>
              <a:t/>
            </a:r>
            <a:br>
              <a:rPr lang="en-US" dirty="0"/>
            </a:br>
            <a:endParaRPr lang="en-US" dirty="0"/>
          </a:p>
        </p:txBody>
      </p:sp>
      <p:sp>
        <p:nvSpPr>
          <p:cNvPr id="3" name="Content Placeholder 2"/>
          <p:cNvSpPr>
            <a:spLocks noGrp="1"/>
          </p:cNvSpPr>
          <p:nvPr>
            <p:ph idx="1"/>
          </p:nvPr>
        </p:nvSpPr>
        <p:spPr>
          <a:xfrm>
            <a:off x="507076" y="1479665"/>
            <a:ext cx="8766925" cy="4561698"/>
          </a:xfrm>
        </p:spPr>
        <p:txBody>
          <a:bodyPr>
            <a:noAutofit/>
          </a:bodyPr>
          <a:lstStyle/>
          <a:p>
            <a:r>
              <a:rPr lang="en-US" sz="2800" i="1" dirty="0"/>
              <a:t>The Navigators will work with clients and their families to prioritize needs and educate them on the regional center systems. </a:t>
            </a:r>
            <a:endParaRPr lang="en-US" sz="2800" i="1" dirty="0" smtClean="0"/>
          </a:p>
          <a:p>
            <a:r>
              <a:rPr lang="en-US" sz="2800" i="1" dirty="0" smtClean="0"/>
              <a:t>The </a:t>
            </a:r>
            <a:r>
              <a:rPr lang="en-US" sz="2800" i="1" dirty="0"/>
              <a:t>goal of this project is to increase access and utilization of ACRC services and to </a:t>
            </a:r>
            <a:r>
              <a:rPr lang="en-US" sz="2800" i="1" dirty="0" smtClean="0"/>
              <a:t>identify </a:t>
            </a:r>
            <a:r>
              <a:rPr lang="en-US" sz="2800" i="1" dirty="0"/>
              <a:t>barriers to culturally appropriate services. </a:t>
            </a:r>
            <a:endParaRPr lang="en-US" sz="2800" i="1" dirty="0" smtClean="0"/>
          </a:p>
          <a:p>
            <a:r>
              <a:rPr lang="en-US" sz="2800" b="1" i="1" dirty="0" smtClean="0"/>
              <a:t>Collaboration </a:t>
            </a:r>
            <a:r>
              <a:rPr lang="en-US" sz="2800" b="1" i="1" dirty="0"/>
              <a:t>with the regional center is the key to success!</a:t>
            </a:r>
            <a:r>
              <a:rPr lang="en-US" sz="2800" b="1" dirty="0"/>
              <a:t/>
            </a:r>
            <a:br>
              <a:rPr lang="en-US" sz="2800" b="1" dirty="0"/>
            </a:br>
            <a:endParaRPr lang="en-US" sz="2800" b="1" dirty="0"/>
          </a:p>
        </p:txBody>
      </p:sp>
    </p:spTree>
    <p:extLst>
      <p:ext uri="{BB962C8B-B14F-4D97-AF65-F5344CB8AC3E}">
        <p14:creationId xmlns:p14="http://schemas.microsoft.com/office/powerpoint/2010/main" val="1653535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sp>
        <p:nvSpPr>
          <p:cNvPr id="3" name="Content Placeholder 2"/>
          <p:cNvSpPr>
            <a:spLocks noGrp="1"/>
          </p:cNvSpPr>
          <p:nvPr>
            <p:ph idx="1"/>
          </p:nvPr>
        </p:nvSpPr>
        <p:spPr/>
        <p:txBody>
          <a:bodyPr>
            <a:normAutofit fontScale="85000" lnSpcReduction="10000"/>
          </a:bodyPr>
          <a:lstStyle/>
          <a:p>
            <a:r>
              <a:rPr lang="en-US" dirty="0"/>
              <a:t>At the first meeting the Navigator will review the program and have the client and family complete a pre-survey. More importantly, the Navigator will take the time to listen to the client’s and </a:t>
            </a:r>
            <a:r>
              <a:rPr lang="en-US" dirty="0" smtClean="0"/>
              <a:t>family’s </a:t>
            </a:r>
            <a:r>
              <a:rPr lang="en-US" dirty="0"/>
              <a:t>concerns and dreams and to build a trusting relationship. </a:t>
            </a:r>
            <a:endParaRPr lang="en-US" sz="1600" dirty="0"/>
          </a:p>
          <a:p>
            <a:r>
              <a:rPr lang="en-US" dirty="0"/>
              <a:t>If client and family approves, navigation services will begin, including</a:t>
            </a:r>
            <a:endParaRPr lang="en-US" sz="1600" dirty="0"/>
          </a:p>
          <a:p>
            <a:pPr lvl="0"/>
            <a:r>
              <a:rPr lang="en-US" dirty="0"/>
              <a:t>Educate clients and families about regional center and generic services.</a:t>
            </a:r>
            <a:endParaRPr lang="en-US" sz="1600" dirty="0"/>
          </a:p>
          <a:p>
            <a:pPr lvl="0"/>
            <a:r>
              <a:rPr lang="en-US" dirty="0"/>
              <a:t>Generic service assistance - the case management team will determine if assistance can be provided and the scope of assistance. </a:t>
            </a:r>
            <a:endParaRPr lang="en-US" sz="1600" dirty="0"/>
          </a:p>
          <a:p>
            <a:pPr lvl="0"/>
            <a:r>
              <a:rPr lang="en-US" dirty="0"/>
              <a:t>Assist families in transitioning their adult child from special education services to regional center adult services.</a:t>
            </a:r>
            <a:endParaRPr lang="en-US" sz="1600" dirty="0"/>
          </a:p>
          <a:p>
            <a:pPr lvl="1"/>
            <a:r>
              <a:rPr lang="en-US" b="1" dirty="0"/>
              <a:t>A Person Centered Plan (PCP) will be developed with input from </a:t>
            </a:r>
            <a:r>
              <a:rPr lang="en-US" b="1" dirty="0" smtClean="0"/>
              <a:t>key people</a:t>
            </a:r>
            <a:r>
              <a:rPr lang="en-US" b="1" dirty="0"/>
              <a:t>.</a:t>
            </a:r>
            <a:endParaRPr lang="en-US" sz="1400" b="1" dirty="0"/>
          </a:p>
          <a:p>
            <a:pPr lvl="0"/>
            <a:r>
              <a:rPr lang="en-US" dirty="0"/>
              <a:t>In collaborations with the SC, assist the client in identifying appropriate services and programs that align with the PCP.</a:t>
            </a:r>
            <a:endParaRPr lang="en-US" sz="1600" dirty="0"/>
          </a:p>
          <a:p>
            <a:pPr lvl="0"/>
            <a:r>
              <a:rPr lang="en-US" dirty="0"/>
              <a:t>A post-survey will be given to the client and </a:t>
            </a:r>
            <a:r>
              <a:rPr lang="en-US" dirty="0" smtClean="0"/>
              <a:t>family </a:t>
            </a:r>
            <a:r>
              <a:rPr lang="en-US" dirty="0"/>
              <a:t>to measure the increase in knowledge about services.</a:t>
            </a:r>
            <a:endParaRPr lang="en-US" sz="1600" dirty="0"/>
          </a:p>
          <a:p>
            <a:endParaRPr lang="en-US" dirty="0"/>
          </a:p>
        </p:txBody>
      </p:sp>
    </p:spTree>
    <p:extLst>
      <p:ext uri="{BB962C8B-B14F-4D97-AF65-F5344CB8AC3E}">
        <p14:creationId xmlns:p14="http://schemas.microsoft.com/office/powerpoint/2010/main" val="591276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5916198" cy="1646302"/>
          </a:xfrm>
        </p:spPr>
        <p:txBody>
          <a:bodyPr/>
          <a:lstStyle/>
          <a:p>
            <a:r>
              <a:rPr lang="en-US" sz="7200" dirty="0" smtClean="0"/>
              <a:t>Questions?</a:t>
            </a:r>
            <a:endParaRPr lang="en-US" sz="7200" dirty="0"/>
          </a:p>
        </p:txBody>
      </p:sp>
    </p:spTree>
    <p:extLst>
      <p:ext uri="{BB962C8B-B14F-4D97-AF65-F5344CB8AC3E}">
        <p14:creationId xmlns:p14="http://schemas.microsoft.com/office/powerpoint/2010/main" val="3673308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TotalTime>
  <Words>499</Words>
  <Application>Microsoft Office PowerPoint</Application>
  <PresentationFormat>Widescreen</PresentationFormat>
  <Paragraphs>38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Times New Roman</vt:lpstr>
      <vt:lpstr>Trebuchet MS</vt:lpstr>
      <vt:lpstr>Wingdings</vt:lpstr>
      <vt:lpstr>Wingdings 3</vt:lpstr>
      <vt:lpstr>Facet</vt:lpstr>
      <vt:lpstr>Service Navigator  Program</vt:lpstr>
      <vt:lpstr>This project is a collaboration with:  Alta California Regional Center and WarmLine Family Resource Center to provide navigation services to clients and their families from the following targeted populations: </vt:lpstr>
      <vt:lpstr>The goal of this project is to increase access and utilization of ACRC services by the target populations. </vt:lpstr>
      <vt:lpstr>LaKeisha – African American Clients (far left) Violeta – Spanish speaking families (far right) Valerie – Russian speaking families (photo soon) </vt:lpstr>
      <vt:lpstr>The Service Navigators will engage the clients and their families with the following objectives: </vt:lpstr>
      <vt:lpstr>PowerPoint Presentation</vt:lpstr>
      <vt:lpstr>SERVICE NAVIGATION </vt:lpstr>
      <vt:lpstr>How it Works: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Navigator  Program</dc:title>
  <dc:creator>Kelly Young</dc:creator>
  <cp:lastModifiedBy>Helen Thomas</cp:lastModifiedBy>
  <cp:revision>4</cp:revision>
  <dcterms:created xsi:type="dcterms:W3CDTF">2020-04-23T19:05:21Z</dcterms:created>
  <dcterms:modified xsi:type="dcterms:W3CDTF">2020-04-23T21:38:21Z</dcterms:modified>
</cp:coreProperties>
</file>