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  <p:sldMasterId id="2147483766" r:id="rId2"/>
  </p:sldMasterIdLst>
  <p:notesMasterIdLst>
    <p:notesMasterId r:id="rId11"/>
  </p:notesMasterIdLst>
  <p:sldIdLst>
    <p:sldId id="351" r:id="rId3"/>
    <p:sldId id="360" r:id="rId4"/>
    <p:sldId id="361" r:id="rId5"/>
    <p:sldId id="355" r:id="rId6"/>
    <p:sldId id="270" r:id="rId7"/>
    <p:sldId id="362" r:id="rId8"/>
    <p:sldId id="363" r:id="rId9"/>
    <p:sldId id="35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ndy Le" initials="CL" lastIdx="8" clrIdx="0">
    <p:extLst>
      <p:ext uri="{19B8F6BF-5375-455C-9EA6-DF929625EA0E}">
        <p15:presenceInfo xmlns:p15="http://schemas.microsoft.com/office/powerpoint/2012/main" userId="S-1-5-21-1875780422-644564919-316617838-210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F8312-2429-4A61-9783-DD0C8D1C14F6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28DE51-4E29-4C3D-AF8C-4F39AF0129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026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D297C-311F-4F97-BE4E-A969CE1EE977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2EE3-3BC6-40BB-A35F-BD3923B637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859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D297C-311F-4F97-BE4E-A969CE1EE977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2EE3-3BC6-40BB-A35F-BD3923B637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247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D297C-311F-4F97-BE4E-A969CE1EE977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2EE3-3BC6-40BB-A35F-BD3923B637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704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21F76-5CC3-4088-92BD-5E193ED1A94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E0E46-5732-4C99-B68A-7F0F35D5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936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21F76-5CC3-4088-92BD-5E193ED1A94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E0E46-5732-4C99-B68A-7F0F35D5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8602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21F76-5CC3-4088-92BD-5E193ED1A94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E0E46-5732-4C99-B68A-7F0F35D5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732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21F76-5CC3-4088-92BD-5E193ED1A94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E0E46-5732-4C99-B68A-7F0F35D5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5595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21F76-5CC3-4088-92BD-5E193ED1A94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E0E46-5732-4C99-B68A-7F0F35D5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0191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21F76-5CC3-4088-92BD-5E193ED1A94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E0E46-5732-4C99-B68A-7F0F35D5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8337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21F76-5CC3-4088-92BD-5E193ED1A94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E0E46-5732-4C99-B68A-7F0F35D5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505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21F76-5CC3-4088-92BD-5E193ED1A94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E0E46-5732-4C99-B68A-7F0F35D5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078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D297C-311F-4F97-BE4E-A969CE1EE977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2EE3-3BC6-40BB-A35F-BD3923B637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0427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21F76-5CC3-4088-92BD-5E193ED1A94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E0E46-5732-4C99-B68A-7F0F35D5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194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21F76-5CC3-4088-92BD-5E193ED1A94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E0E46-5732-4C99-B68A-7F0F35D5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694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21F76-5CC3-4088-92BD-5E193ED1A94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E0E46-5732-4C99-B68A-7F0F35D5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386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D297C-311F-4F97-BE4E-A969CE1EE977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2EE3-3BC6-40BB-A35F-BD3923B637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582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D297C-311F-4F97-BE4E-A969CE1EE977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2EE3-3BC6-40BB-A35F-BD3923B637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397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D297C-311F-4F97-BE4E-A969CE1EE977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2EE3-3BC6-40BB-A35F-BD3923B637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27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D297C-311F-4F97-BE4E-A969CE1EE977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2EE3-3BC6-40BB-A35F-BD3923B637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667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D297C-311F-4F97-BE4E-A969CE1EE977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2EE3-3BC6-40BB-A35F-BD3923B637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725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D297C-311F-4F97-BE4E-A969CE1EE977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2EE3-3BC6-40BB-A35F-BD3923B637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3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D297C-311F-4F97-BE4E-A969CE1EE977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2EE3-3BC6-40BB-A35F-BD3923B637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358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9DD297C-311F-4F97-BE4E-A969CE1EE977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DD692EE3-3BC6-40BB-A35F-BD3923B637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343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D821F76-5CC3-4088-92BD-5E193ED1A94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DB2E0E46-5732-4C99-B68A-7F0F35D5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405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altaregional.org/sites/main/files/file-attachments/sdac_member_roster_002.pdf?176377052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altaregional.org/alta-sponsored-event/self-determination-advisory-committee-meeting" TargetMode="Externa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SDACPublicComments@altaregional.org" TargetMode="External"/><Relationship Id="rId2" Type="http://schemas.openxmlformats.org/officeDocument/2006/relationships/hyperlink" Target="https://www.altaregional.org/alta-sponsored-event/self-determination-advisory-committee-meeting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hyperlink" Target="mailto:khurd@altaregional.org" TargetMode="External"/><Relationship Id="rId7" Type="http://schemas.openxmlformats.org/officeDocument/2006/relationships/image" Target="../media/image9.png"/><Relationship Id="rId2" Type="http://schemas.openxmlformats.org/officeDocument/2006/relationships/hyperlink" Target="mailto:sdpquestions@altaregional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Sacramento@scdd.ca.gov" TargetMode="External"/><Relationship Id="rId5" Type="http://schemas.openxmlformats.org/officeDocument/2006/relationships/hyperlink" Target="mailto:mjohnson@altaregional.org" TargetMode="External"/><Relationship Id="rId4" Type="http://schemas.openxmlformats.org/officeDocument/2006/relationships/hyperlink" Target="mailto:jbloom@altaregional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02851-F6A5-4221-9B28-2848D94C36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094281"/>
            <a:ext cx="7315200" cy="3537877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Self-Determination Advisory Committee</a:t>
            </a:r>
            <a:b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SDAC</a:t>
            </a:r>
            <a:b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7A26E5-1EC6-4FB3-8176-ED3CFF166C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204" y="4170027"/>
            <a:ext cx="1944072" cy="161595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6988E43-A680-6E98-AD02-C38ECE1956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1726" y="4162926"/>
            <a:ext cx="2394286" cy="161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38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DD8C6-663C-2C92-2957-A3BC7B66D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SDAC?</a:t>
            </a:r>
            <a:endParaRPr lang="en-US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7CF8B71-E987-F67D-01AD-AFB989A773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01637" y="1493169"/>
            <a:ext cx="5695950" cy="3429000"/>
          </a:xfrm>
        </p:spPr>
      </p:pic>
    </p:spTree>
    <p:extLst>
      <p:ext uri="{BB962C8B-B14F-4D97-AF65-F5344CB8AC3E}">
        <p14:creationId xmlns:p14="http://schemas.microsoft.com/office/powerpoint/2010/main" val="790548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CBEE9-A0B3-3274-E763-BA0741DE3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43B06-2D3F-8373-0EEA-F9005B96D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232012"/>
            <a:ext cx="7315200" cy="662598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SDAC can also be called the Local Volunteer Advisory Committee (LVAC).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Department of Developmental Services (DDS) requires that each Regional Center have an SDAC or LVAC.</a:t>
            </a:r>
          </a:p>
          <a:p>
            <a:r>
              <a:rPr lang="en-US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SDAC plays an important role in the implementation and oversight of the Self Determination Program (SDP).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SDAC membership must include self advocates, community members, family members, a Family Resource Center representative, and a regional center clients' rights advocate.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kern="100" dirty="0">
                <a:solidFill>
                  <a:schemeClr val="tx1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SDAC membership: 1 OCRA rep, and 6 appointed by ACRC and 6 appointed by State Council on Developmental Disabilities (SCDD). 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sdac_member_roster_002.pdf</a:t>
            </a:r>
            <a:endParaRPr lang="en-US" b="1" kern="100" dirty="0">
              <a:solidFill>
                <a:srgbClr val="002060"/>
              </a:solidFill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26B11A4-759E-D028-D022-1A9863B789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94" y="2629611"/>
            <a:ext cx="2688609" cy="1669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891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D78BC-9210-1C75-69F9-BCB006A4E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8B6D9-5BC4-119D-7C6C-05D387A7C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What is an ITP?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B4DCEF-17B8-DF7B-3F71-EA19CE910F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1179094"/>
            <a:ext cx="7315200" cy="538393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US" sz="1800" b="1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US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ACRC, SCDD, and the SDAC work together to decide how to use SDP implementation funds to meet the needs of participants in our 10-county area. </a:t>
            </a:r>
          </a:p>
          <a:p>
            <a:endParaRPr lang="en-US" b="1" kern="100" dirty="0">
              <a:solidFill>
                <a:schemeClr val="tx1"/>
              </a:solidFill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US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SDAC members ensure the voice of self-advocates and families is #1 by </a:t>
            </a:r>
            <a:r>
              <a:rPr lang="en-US" b="1" kern="100" dirty="0">
                <a:solidFill>
                  <a:schemeClr val="tx1"/>
                </a:solidFill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sharing their ideas and experience about training, successes, and concerns. </a:t>
            </a:r>
          </a:p>
          <a:p>
            <a:endParaRPr lang="en-US" b="1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b="1" kern="100" dirty="0">
                <a:solidFill>
                  <a:schemeClr val="tx1"/>
                </a:solidFill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SDAC members help us to be sure that </a:t>
            </a:r>
            <a:r>
              <a:rPr lang="en-US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training materials are available in plain language, and accessible to all. </a:t>
            </a:r>
            <a:endParaRPr lang="en-US" b="1" kern="100" dirty="0"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b="1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600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4B99E8-2158-1460-0912-C9F9045F7B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364" y="2470245"/>
            <a:ext cx="2988860" cy="185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37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2E2B4-6360-4CCE-9D49-BDBBBA313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696036"/>
            <a:ext cx="2947482" cy="5295331"/>
          </a:xfrm>
        </p:spPr>
        <p:txBody>
          <a:bodyPr/>
          <a:lstStyle/>
          <a:p>
            <a:pPr algn="ctr"/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r>
              <a:rPr lang="en-US" sz="2200" b="1" dirty="0">
                <a:solidFill>
                  <a:srgbClr val="FF0000"/>
                </a:solidFill>
              </a:rPr>
              <a:t>PCS have the same training and educational background as SCs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47D10-7378-4903-A55D-EC31771EF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0"/>
            <a:ext cx="7315200" cy="667622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Role of Participant Choice Specialists (PCS)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Though DDS funding for PCSs has ended, ACRC knows how important PCS support is and continues to fund these positions. 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PCSs consult with Service Coordinators (SCs) and Managers to answer questions about the SDP program.</a:t>
            </a:r>
          </a:p>
          <a:p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PCSs are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available to:</a:t>
            </a: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 SDP resources and assist in locating SDP documentation </a:t>
            </a:r>
          </a:p>
          <a:p>
            <a:pPr lvl="1"/>
            <a:r>
              <a:rPr lang="en-US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 internal meetings with SCs</a:t>
            </a:r>
          </a:p>
          <a:p>
            <a:pPr lvl="1"/>
            <a:r>
              <a:rPr lang="en-US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 in understanding SDP timelines</a:t>
            </a:r>
          </a:p>
          <a:p>
            <a:pPr lvl="1"/>
            <a:r>
              <a:rPr lang="en-US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with completing the budget worksheet</a:t>
            </a:r>
          </a:p>
          <a:p>
            <a:pPr lvl="1"/>
            <a:r>
              <a:rPr lang="en-US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 SDP training to case management teams</a:t>
            </a:r>
          </a:p>
          <a:p>
            <a:pPr lvl="1"/>
            <a:r>
              <a:rPr lang="en-US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 spending plan development meetings and to consult on DDS Directives and definitions 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PCSs provide support with spending plan reviews or revisions and reviewing the participant’s funds with the FMS.  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PCSs do not have a caseload. Your assigned SC is your main point of contact and can get help from our PCS team anytime.</a:t>
            </a:r>
          </a:p>
          <a:p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8CC7A3-C7BE-B541-5A4C-D218B8C937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412" y="2137110"/>
            <a:ext cx="3068052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486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91627-A215-F8B3-6F41-E3453CD22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Living Options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003F0-F7D6-D112-124D-91943EA2D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122830"/>
            <a:ext cx="7315200" cy="673517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  <a:defRPr/>
            </a:pPr>
            <a:endParaRPr lang="en-US" sz="2000" b="1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b="1" kern="100" dirty="0">
              <a:solidFill>
                <a:schemeClr val="tx1"/>
              </a:solidFill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  <a:defRPr/>
            </a:pPr>
            <a:r>
              <a:rPr lang="en-US" sz="5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Meeting Schedule</a:t>
            </a:r>
          </a:p>
          <a:p>
            <a:pPr marL="0" indent="0">
              <a:buNone/>
              <a:defRPr/>
            </a:pPr>
            <a:endParaRPr lang="en-US" sz="5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en-US" sz="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14</a:t>
            </a:r>
            <a:r>
              <a:rPr lang="en-US" sz="50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from 1-3 (in person or ZOOM)</a:t>
            </a:r>
          </a:p>
          <a:p>
            <a:pPr marL="0" indent="0">
              <a:buNone/>
              <a:defRPr/>
            </a:pPr>
            <a:r>
              <a:rPr lang="en-US" sz="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 11</a:t>
            </a:r>
            <a:r>
              <a:rPr lang="en-US" sz="50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from 1-3 (in person or ZOOM)</a:t>
            </a:r>
          </a:p>
          <a:p>
            <a:pPr marL="0" indent="0">
              <a:buNone/>
              <a:defRPr/>
            </a:pPr>
            <a:r>
              <a:rPr lang="en-US" sz="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13</a:t>
            </a:r>
            <a:r>
              <a:rPr lang="en-US" sz="50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from 6-8pm (ZOOM only)</a:t>
            </a:r>
          </a:p>
          <a:p>
            <a:pPr marL="0" indent="0">
              <a:buNone/>
              <a:defRPr/>
            </a:pPr>
            <a:r>
              <a:rPr lang="en-US" sz="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July 8</a:t>
            </a:r>
            <a:r>
              <a:rPr lang="en-US" sz="50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from 1-3 (in person or ZOOM)</a:t>
            </a:r>
          </a:p>
          <a:p>
            <a:pPr marL="0" indent="0">
              <a:buNone/>
              <a:defRPr/>
            </a:pPr>
            <a:r>
              <a:rPr lang="en-US" sz="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9</a:t>
            </a:r>
            <a:r>
              <a:rPr lang="en-US" sz="50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from 1-3 (in person or ZOOM)</a:t>
            </a:r>
          </a:p>
          <a:p>
            <a:pPr marL="0" indent="0">
              <a:buNone/>
              <a:defRPr/>
            </a:pPr>
            <a:r>
              <a:rPr lang="en-US" sz="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18</a:t>
            </a:r>
            <a:r>
              <a:rPr lang="en-US" sz="50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from 6-8pm (ZOOM only)</a:t>
            </a:r>
            <a:endParaRPr lang="en-US" sz="3600" b="1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sz="3600" b="1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45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SDAC meetings are open to the public, and all are welcome to attend.</a:t>
            </a:r>
          </a:p>
          <a:p>
            <a:pPr>
              <a:defRPr/>
            </a:pPr>
            <a:r>
              <a:rPr lang="en-US" sz="45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If you require a language accommodation, including American Sign Language, please inform Kenisha Hurd by email, khurd@altaregional.org, or phone (916) 978-6464 five business days before the meeting.</a:t>
            </a:r>
            <a:endParaRPr lang="en-US" sz="4500" b="1" kern="100" dirty="0">
              <a:solidFill>
                <a:schemeClr val="tx1"/>
              </a:solidFill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45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Please join in person: 4151 E. Commerce Way, Suite 100, Sacramento, CA 95834 OR on Zoom</a:t>
            </a:r>
          </a:p>
          <a:p>
            <a:pPr>
              <a:defRPr/>
            </a:pPr>
            <a:r>
              <a:rPr lang="en-US" sz="45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Here is a link to our webpage:</a:t>
            </a:r>
          </a:p>
          <a:p>
            <a:pPr marL="0" indent="0" algn="ctr">
              <a:buNone/>
              <a:defRPr/>
            </a:pPr>
            <a:r>
              <a:rPr lang="en-US" sz="4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Self-Determination Advisory Committee Meeting - Alta California Regional Center</a:t>
            </a:r>
            <a:endParaRPr lang="en-US" sz="45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sz="2000" b="1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sz="2000" b="1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C6E7B6-C8F2-B922-DC2E-0B0534C306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422" y="2701972"/>
            <a:ext cx="298886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08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7F925-998E-E527-395B-8F1011035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What Comes Next?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20311-998F-FEA0-D1E5-C2154568C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3733" y="313899"/>
            <a:ext cx="7315200" cy="6318912"/>
          </a:xfrm>
        </p:spPr>
        <p:txBody>
          <a:bodyPr>
            <a:normAutofit fontScale="92500" lnSpcReduction="20000"/>
          </a:bodyPr>
          <a:lstStyle/>
          <a:p>
            <a:endParaRPr lang="en-US" alt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SDAC meetings have an agenda, and every meeting agenda and meeting minutes are posted on our website:</a:t>
            </a:r>
          </a:p>
          <a:p>
            <a:pPr marL="0" indent="0" algn="ctr">
              <a:buNone/>
            </a:pPr>
            <a:r>
              <a:rPr lang="en-US" sz="2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Self-Determination Advisory Committee Meeting - Alta California Regional Center</a:t>
            </a:r>
            <a:endParaRPr lang="en-US" sz="2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SDAC members, SCDD, and ACRC set the agenda items.</a:t>
            </a:r>
          </a:p>
          <a:p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comment is an important part of our meetings. It is one way to learn what is working and what is not working.</a:t>
            </a:r>
          </a:p>
          <a:p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comment time is limited to 3 minutes.</a:t>
            </a:r>
          </a:p>
          <a:p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ACRC doesn’t respond to public comment during the meeting, please know that we’re listening and value your feedback. </a:t>
            </a:r>
          </a:p>
          <a:p>
            <a:r>
              <a:rPr lang="en-US" sz="2200" b="1" kern="100" dirty="0">
                <a:solidFill>
                  <a:schemeClr val="tx1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We </a:t>
            </a:r>
            <a:r>
              <a:rPr lang="en-US" sz="22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will research your question and get back with you within 2 business days of the meeting. </a:t>
            </a:r>
            <a:r>
              <a:rPr lang="en-US" sz="2200" b="1" i="1" u="sng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Provide your contact info in the chat or verbally, please</a:t>
            </a:r>
            <a:r>
              <a:rPr lang="en-US" sz="22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en-US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also submit a public comment by email: </a:t>
            </a:r>
            <a:r>
              <a:rPr lang="en-US" sz="2200" u="sng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SDACPublicComments@altaregional.</a:t>
            </a:r>
            <a:r>
              <a:rPr lang="en-US" sz="22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org</a:t>
            </a:r>
            <a:r>
              <a:rPr lang="en-US" sz="2200" dirty="0">
                <a:solidFill>
                  <a:srgbClr val="0070C0"/>
                </a:solidFill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endParaRPr lang="en-US" sz="2200" b="1" dirty="0">
              <a:solidFill>
                <a:schemeClr val="tx1"/>
              </a:solidFill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r>
              <a:rPr lang="en-US" sz="22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This email box is monitored regularly, and you will receive a reply no later than one week from your message.</a:t>
            </a:r>
            <a:endParaRPr lang="en-US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Aft>
                <a:spcPts val="800"/>
              </a:spcAft>
            </a:pP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76A949-21FE-4CDA-DB2A-2F878F89BE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3481" y="1569493"/>
            <a:ext cx="3038333" cy="364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981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816FD-F0AE-475B-A0C6-78B28933B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is CIE?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8314D-9B01-4CE4-AA98-D9826E154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1940" y="-313899"/>
            <a:ext cx="8780060" cy="7410735"/>
          </a:xfrm>
        </p:spPr>
        <p:txBody>
          <a:bodyPr>
            <a:normAutofit fontScale="70000" lnSpcReduction="20000"/>
          </a:bodyPr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endParaRPr lang="en-US" b="1" kern="1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endParaRPr lang="en-US" sz="2600" b="1" kern="1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9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There are many ways to reach us!</a:t>
            </a:r>
            <a:endParaRPr lang="en-US" sz="2900" b="1" kern="100" dirty="0">
              <a:solidFill>
                <a:srgbClr val="0070C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6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 do not wait for the next SDAC meeting to ask your questions or to share SDP</a:t>
            </a:r>
            <a:r>
              <a:rPr lang="en-US" sz="2600" b="1" kern="1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questions or concerns.</a:t>
            </a:r>
            <a:r>
              <a:rPr lang="en-US" sz="26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600" b="1" u="sng" kern="1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Phone:</a:t>
            </a:r>
            <a:r>
              <a:rPr lang="en-US" sz="2600" b="1" kern="1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your SC or their manager. </a:t>
            </a:r>
            <a:r>
              <a:rPr lang="en-US" sz="2600" b="1" kern="1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don’t know who your SC is, call the front desk and ask (916) 978-6400.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600" b="1" kern="1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 call </a:t>
            </a:r>
            <a:r>
              <a:rPr lang="en-US" sz="26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Kenisha Hurd (916) 978-6464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600" b="1" u="sng" kern="1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Email:</a:t>
            </a:r>
            <a:r>
              <a:rPr lang="en-US" sz="2600" b="1" kern="1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Email your SC. Your SC’s manager’s email and phone number is at the bottom of their signature line.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600" b="1" kern="1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SCs have 2 business days to return your call or email.  You can also email us: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600" b="1" u="sng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sdpquestions@altaregional.org</a:t>
            </a:r>
            <a:endParaRPr lang="en-US" sz="2600" b="1" u="sng" dirty="0">
              <a:solidFill>
                <a:srgbClr val="0070C0"/>
              </a:solidFill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600" b="1" kern="1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Kenisha Hurd: </a:t>
            </a:r>
            <a:r>
              <a:rPr lang="en-US" sz="26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khurd@altaregional.org</a:t>
            </a:r>
            <a:endParaRPr lang="en-US" sz="2600" b="1" kern="1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6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Jennifer Bloom: </a:t>
            </a:r>
            <a:r>
              <a:rPr lang="en-US" sz="2600" b="1" kern="1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jbloom@altaregional.org</a:t>
            </a:r>
            <a:endParaRPr lang="en-US" sz="2600" b="1" kern="100" dirty="0">
              <a:solidFill>
                <a:srgbClr val="0070C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600" b="1" kern="1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Mechelle Johnson: </a:t>
            </a:r>
            <a:r>
              <a:rPr lang="en-US" sz="26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mjohnson@altaregional.org</a:t>
            </a:r>
            <a:endParaRPr lang="en-US" sz="2600" b="1" kern="1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600" b="1" kern="1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SCDD</a:t>
            </a:r>
            <a:r>
              <a:rPr lang="en-US" sz="26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600" b="1" u="sng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2600" b="1" u="sng" kern="1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acramento@scdd.ca.gov</a:t>
            </a:r>
            <a:r>
              <a:rPr lang="en-US" sz="2600" b="1" kern="1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n-US" sz="2600" b="1" kern="1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b="1" kern="1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150E58-C310-7EC5-3532-7A2D3EA1FD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2415" y="2191184"/>
            <a:ext cx="3182555" cy="2019869"/>
          </a:xfrm>
          <a:prstGeom prst="rect">
            <a:avLst/>
          </a:prstGeom>
        </p:spPr>
      </p:pic>
      <p:pic>
        <p:nvPicPr>
          <p:cNvPr id="4" name="Picture 2" descr="Community clipart cartoon, Community cartoon Transparent FREE for download on WebStockReview 2022">
            <a:extLst>
              <a:ext uri="{FF2B5EF4-FFF2-40B4-BE49-F238E27FC236}">
                <a16:creationId xmlns:a16="http://schemas.microsoft.com/office/drawing/2014/main" id="{99D82100-8A45-D669-FB0B-A7C95A024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9780" y="3516951"/>
            <a:ext cx="2648142" cy="2748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2890450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1956</TotalTime>
  <Words>835</Words>
  <Application>Microsoft Office PowerPoint</Application>
  <PresentationFormat>Widescreen</PresentationFormat>
  <Paragraphs>71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Arial</vt:lpstr>
      <vt:lpstr>Calibri</vt:lpstr>
      <vt:lpstr>Corbel</vt:lpstr>
      <vt:lpstr>Wingdings 2</vt:lpstr>
      <vt:lpstr>Frame</vt:lpstr>
      <vt:lpstr>Frame</vt:lpstr>
      <vt:lpstr>  Self-Determination Advisory Committee SDAC </vt:lpstr>
      <vt:lpstr>What is the SDAC?</vt:lpstr>
      <vt:lpstr>PowerPoint Presentation</vt:lpstr>
      <vt:lpstr>What is an ITP? </vt:lpstr>
      <vt:lpstr>       PCS have the same training and educational background as SCs</vt:lpstr>
      <vt:lpstr>Living Options</vt:lpstr>
      <vt:lpstr>What Comes Next?</vt:lpstr>
      <vt:lpstr>What is CIE?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One: Preparing for Employment</dc:title>
  <dc:creator>LocalIT</dc:creator>
  <cp:lastModifiedBy>Jennifer Bloom</cp:lastModifiedBy>
  <cp:revision>37</cp:revision>
  <dcterms:created xsi:type="dcterms:W3CDTF">2022-05-24T20:03:27Z</dcterms:created>
  <dcterms:modified xsi:type="dcterms:W3CDTF">2025-11-24T16:08:21Z</dcterms:modified>
</cp:coreProperties>
</file>