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48"/>
  </p:notesMasterIdLst>
  <p:sldIdLst>
    <p:sldId id="316" r:id="rId2"/>
    <p:sldId id="585" r:id="rId3"/>
    <p:sldId id="605" r:id="rId4"/>
    <p:sldId id="610" r:id="rId5"/>
    <p:sldId id="586" r:id="rId6"/>
    <p:sldId id="588" r:id="rId7"/>
    <p:sldId id="589" r:id="rId8"/>
    <p:sldId id="611" r:id="rId9"/>
    <p:sldId id="587" r:id="rId10"/>
    <p:sldId id="581" r:id="rId11"/>
    <p:sldId id="590" r:id="rId12"/>
    <p:sldId id="554" r:id="rId13"/>
    <p:sldId id="567" r:id="rId14"/>
    <p:sldId id="591" r:id="rId15"/>
    <p:sldId id="555" r:id="rId16"/>
    <p:sldId id="568" r:id="rId17"/>
    <p:sldId id="592" r:id="rId18"/>
    <p:sldId id="582" r:id="rId19"/>
    <p:sldId id="593" r:id="rId20"/>
    <p:sldId id="559" r:id="rId21"/>
    <p:sldId id="594" r:id="rId22"/>
    <p:sldId id="603" r:id="rId23"/>
    <p:sldId id="571" r:id="rId24"/>
    <p:sldId id="595" r:id="rId25"/>
    <p:sldId id="557" r:id="rId26"/>
    <p:sldId id="596" r:id="rId27"/>
    <p:sldId id="556" r:id="rId28"/>
    <p:sldId id="597" r:id="rId29"/>
    <p:sldId id="561" r:id="rId30"/>
    <p:sldId id="598" r:id="rId31"/>
    <p:sldId id="562" r:id="rId32"/>
    <p:sldId id="612" r:id="rId33"/>
    <p:sldId id="599" r:id="rId34"/>
    <p:sldId id="563" r:id="rId35"/>
    <p:sldId id="607" r:id="rId36"/>
    <p:sldId id="600" r:id="rId37"/>
    <p:sldId id="564" r:id="rId38"/>
    <p:sldId id="609" r:id="rId39"/>
    <p:sldId id="601" r:id="rId40"/>
    <p:sldId id="565" r:id="rId41"/>
    <p:sldId id="578" r:id="rId42"/>
    <p:sldId id="602" r:id="rId43"/>
    <p:sldId id="566" r:id="rId44"/>
    <p:sldId id="579" r:id="rId45"/>
    <p:sldId id="613" r:id="rId46"/>
    <p:sldId id="49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25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>
        <p:guide orient="horz" pos="1608"/>
        <p:guide pos="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0.82</c:v>
                </c:pt>
                <c:pt idx="1">
                  <c:v>0.84</c:v>
                </c:pt>
                <c:pt idx="2">
                  <c:v>0.82448979591836735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9-437D-8FE3-6A59EAA85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8400000000000000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D-4854-81D9-8C6B26706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35000000000000003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0.19</c:v>
                </c:pt>
                <c:pt idx="1">
                  <c:v>0.13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D-4BA6-9684-A77E8B667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2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0.26</c:v>
                </c:pt>
                <c:pt idx="1">
                  <c:v>0.28000000000000003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A-4C32-AB84-8924ED865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35000000000000003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Staff are assigned but can be changed if requested by person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0.59</c:v>
                </c:pt>
                <c:pt idx="1">
                  <c:v>0.51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A-4DCA-9B4A-C9D6A029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8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Person had some input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0.76</c:v>
                </c:pt>
                <c:pt idx="1">
                  <c:v>0.76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A-4344-83A3-6421AB28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95000000000000007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Person had some input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Yes, I have a computer/tablet/other electronic device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</c:v>
                </c:pt>
                <c:pt idx="1">
                  <c:v>0.68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F-4736-94F8-55B8E9D31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0.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</c:v>
                </c:pt>
                <c:pt idx="1">
                  <c:v>0.64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C-4CA7-A56F-B21FD2561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0.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Went fewer hours to day program, workshop or other unpaid day/community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</c:v>
                </c:pt>
                <c:pt idx="1">
                  <c:v>0.18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0-4404-B760-B6315E17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0.67</c:v>
                </c:pt>
                <c:pt idx="1">
                  <c:v>0.69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C-45EC-83D9-BC2C19E84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7500000000000001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0.64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9-4596-B45B-EC6CCAB56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65000000000000013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0.18</c:v>
                </c:pt>
                <c:pt idx="1">
                  <c:v>0.19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4-4FC0-94F6-888C7B292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25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0.39</c:v>
                </c:pt>
                <c:pt idx="1">
                  <c:v>0.48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C-46DE-BEC8-0A34F4C1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49000000000000005"/>
          <c:min val="0.38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2.0000000000000004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5 or more times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0.31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A-48B8-BD6B-B556D0FA9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32000000000000006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At least one kind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</c:v>
                </c:pt>
                <c:pt idx="1">
                  <c:v>0.32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4-455D-875C-2FA185EB8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45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In the past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0.65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3-4ABD-919E-5CC1429B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1"/>
                </a:solidFill>
              </a:rPr>
              <a:t>% responding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IPS FY 17-18 CA Average</c:v>
                </c:pt>
                <c:pt idx="1">
                  <c:v>IPS FY 20-21 CA Average</c:v>
                </c:pt>
                <c:pt idx="2">
                  <c:v>ACRC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0.21</c:v>
                </c:pt>
                <c:pt idx="1">
                  <c:v>0.19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9-49E8-B1EE-ABFED7C45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767727"/>
        <c:axId val="725157679"/>
        <c:axId val="0"/>
      </c:bar3DChart>
      <c:catAx>
        <c:axId val="74776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57679"/>
        <c:crosses val="autoZero"/>
        <c:auto val="1"/>
        <c:lblAlgn val="ctr"/>
        <c:lblOffset val="100"/>
        <c:noMultiLvlLbl val="0"/>
      </c:catAx>
      <c:valAx>
        <c:axId val="725157679"/>
        <c:scaling>
          <c:orientation val="minMax"/>
          <c:max val="0.27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67727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99A641FE-F66A-4756-91B1-0C962680E6A5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884664" cy="359664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0.10368</cdr:y>
    </cdr:from>
    <cdr:to>
      <cdr:x>1</cdr:x>
      <cdr:y>0.89632</cdr:y>
    </cdr:to>
    <cdr:pic>
      <cdr:nvPicPr>
        <cdr:cNvPr id="2" name="Content Placeholder 3">
          <a:extLst xmlns:a="http://schemas.openxmlformats.org/drawingml/2006/main">
            <a:ext uri="{FF2B5EF4-FFF2-40B4-BE49-F238E27FC236}">
              <a16:creationId xmlns:a16="http://schemas.microsoft.com/office/drawing/2014/main" id="{40DE94F5-9C00-4DF5-A9FB-54B89C0F5AA5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301496" y="429736"/>
          <a:ext cx="9198864" cy="328548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AF458-A970-41CA-896D-E8C3DA02CEC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8BED-22A0-4A5E-8CB6-77C0BEB4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89D26-9F18-42D0-A5E5-F1433E093A3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3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could improve?</a:t>
            </a:r>
          </a:p>
          <a:p>
            <a:r>
              <a:rPr lang="en-US" dirty="0"/>
              <a:t>ACRC		42% responded Yes</a:t>
            </a:r>
          </a:p>
          <a:p>
            <a:r>
              <a:rPr lang="en-US" dirty="0"/>
              <a:t>Statewide Average	32% responded Yes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could improve</a:t>
            </a:r>
          </a:p>
          <a:p>
            <a:r>
              <a:rPr lang="en-US" dirty="0"/>
              <a:t>ACRC		57% responded Yes</a:t>
            </a:r>
          </a:p>
          <a:p>
            <a:r>
              <a:rPr lang="en-US" dirty="0"/>
              <a:t>Statewide Average	65%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is doing well</a:t>
            </a:r>
          </a:p>
          <a:p>
            <a:r>
              <a:rPr lang="en-US" dirty="0"/>
              <a:t>ACRC		26% responded Yes</a:t>
            </a:r>
          </a:p>
          <a:p>
            <a:r>
              <a:rPr lang="en-US" dirty="0"/>
              <a:t>Statewide Average	19%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is doing well</a:t>
            </a:r>
          </a:p>
          <a:p>
            <a:r>
              <a:rPr lang="en-US" dirty="0"/>
              <a:t>ACRC		33% responded Yes</a:t>
            </a:r>
          </a:p>
          <a:p>
            <a:r>
              <a:rPr lang="en-US" dirty="0"/>
              <a:t>Statewide Average	25%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2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could improve</a:t>
            </a:r>
          </a:p>
          <a:p>
            <a:r>
              <a:rPr lang="en-US" dirty="0"/>
              <a:t>ACRC		20% responded Yes</a:t>
            </a:r>
          </a:p>
          <a:p>
            <a:r>
              <a:rPr lang="en-US" dirty="0"/>
              <a:t>Statewide Average	13%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5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could improve</a:t>
            </a:r>
          </a:p>
          <a:p>
            <a:r>
              <a:rPr lang="en-US" dirty="0"/>
              <a:t>ACRC		33% responded Yes</a:t>
            </a:r>
          </a:p>
          <a:p>
            <a:r>
              <a:rPr lang="en-US" dirty="0"/>
              <a:t>Statewide Average	28% responded Yes</a:t>
            </a:r>
          </a:p>
          <a:p>
            <a:r>
              <a:rPr lang="en-US" b="1" dirty="0"/>
              <a:t>Solutions: Housing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7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is doing well</a:t>
            </a:r>
          </a:p>
          <a:p>
            <a:r>
              <a:rPr lang="en-US" dirty="0"/>
              <a:t>ACRC		77% responded Yes</a:t>
            </a:r>
          </a:p>
          <a:p>
            <a:r>
              <a:rPr lang="en-US" dirty="0"/>
              <a:t>Statewide Average	51% responded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could improve?</a:t>
            </a:r>
          </a:p>
          <a:p>
            <a:r>
              <a:rPr lang="en-US" dirty="0"/>
              <a:t>ACRC		27% responded Yes</a:t>
            </a:r>
          </a:p>
          <a:p>
            <a:r>
              <a:rPr lang="en-US" dirty="0"/>
              <a:t>Statewide Average	33% responded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6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is doing very well.</a:t>
            </a:r>
          </a:p>
          <a:p>
            <a:r>
              <a:rPr lang="en-US" dirty="0"/>
              <a:t>ACRC		91% responded Yes</a:t>
            </a:r>
          </a:p>
          <a:p>
            <a:r>
              <a:rPr lang="en-US" dirty="0"/>
              <a:t>Statewide Average	76% responded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could improve?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1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is doing well.</a:t>
            </a:r>
          </a:p>
          <a:p>
            <a:r>
              <a:rPr lang="en-US" dirty="0"/>
              <a:t>ACRC		75% responded Yes</a:t>
            </a:r>
          </a:p>
          <a:p>
            <a:r>
              <a:rPr lang="en-US" dirty="0"/>
              <a:t>Statewide Average	68%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could improve?</a:t>
            </a:r>
          </a:p>
          <a:p>
            <a:r>
              <a:rPr lang="en-US" dirty="0"/>
              <a:t>ACRC		31% responding</a:t>
            </a:r>
          </a:p>
          <a:p>
            <a:r>
              <a:rPr lang="en-US" dirty="0"/>
              <a:t>Statewide Average	39% responding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02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is doing well.</a:t>
            </a:r>
          </a:p>
          <a:p>
            <a:r>
              <a:rPr lang="en-US" dirty="0"/>
              <a:t>ACRC		73% responded Yes</a:t>
            </a:r>
          </a:p>
          <a:p>
            <a:r>
              <a:rPr lang="en-US" dirty="0"/>
              <a:t>Statewide Average	64%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4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could improve</a:t>
            </a:r>
          </a:p>
          <a:p>
            <a:r>
              <a:rPr lang="en-US" dirty="0"/>
              <a:t>ACRC		26% responded Yes</a:t>
            </a:r>
          </a:p>
          <a:p>
            <a:r>
              <a:rPr lang="en-US" dirty="0"/>
              <a:t>Statewide Average	18% responded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79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5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7509040-81C2-4FFF-8805-E9FBD9BB2ED5}" type="slidenum">
              <a:rPr lang="en-US" altLang="en-US" smtClean="0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Power point will be provided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7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ACRC		82% responded Yes</a:t>
            </a:r>
          </a:p>
          <a:p>
            <a:r>
              <a:rPr lang="en-US" dirty="0"/>
              <a:t>Statewide Average	84%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is doing well.</a:t>
            </a:r>
          </a:p>
          <a:p>
            <a:r>
              <a:rPr lang="en-US" dirty="0"/>
              <a:t>ACRC		75% responded Yes</a:t>
            </a:r>
          </a:p>
          <a:p>
            <a:r>
              <a:rPr lang="en-US" dirty="0"/>
              <a:t>Statewide Average	69% responded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could improve</a:t>
            </a:r>
          </a:p>
          <a:p>
            <a:r>
              <a:rPr lang="en-US" dirty="0"/>
              <a:t>ACRC		59% responded Yes</a:t>
            </a:r>
          </a:p>
          <a:p>
            <a:r>
              <a:rPr lang="en-US" dirty="0"/>
              <a:t>Statewide Average	64% responded Yes</a:t>
            </a:r>
          </a:p>
          <a:p>
            <a:endParaRPr lang="en-US" b="1" dirty="0"/>
          </a:p>
          <a:p>
            <a:r>
              <a:rPr lang="en-US" b="1" dirty="0"/>
              <a:t>Solution:</a:t>
            </a:r>
            <a:r>
              <a:rPr lang="en-US" dirty="0"/>
              <a:t> Social Rec.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is doing well.</a:t>
            </a:r>
          </a:p>
          <a:p>
            <a:r>
              <a:rPr lang="en-US" dirty="0"/>
              <a:t>ACRC		25% responded Yes</a:t>
            </a:r>
          </a:p>
          <a:p>
            <a:r>
              <a:rPr lang="en-US" dirty="0"/>
              <a:t>Statewide Average	19% responded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6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Alta could improve</a:t>
            </a:r>
          </a:p>
          <a:p>
            <a:r>
              <a:rPr lang="en-US" dirty="0"/>
              <a:t>ACRC		41% responded Yes</a:t>
            </a:r>
          </a:p>
          <a:p>
            <a:r>
              <a:rPr lang="en-US" dirty="0"/>
              <a:t>Statewide Average	48% responded Yes</a:t>
            </a:r>
          </a:p>
          <a:p>
            <a:endParaRPr lang="en-US" b="1" dirty="0"/>
          </a:p>
          <a:p>
            <a:r>
              <a:rPr lang="en-US" b="1" dirty="0"/>
              <a:t>Solution: HCBS Final Rule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Alta is doing well with:</a:t>
            </a:r>
          </a:p>
          <a:p>
            <a:r>
              <a:rPr lang="en-US" dirty="0"/>
              <a:t>ACRC		19% responded Yes</a:t>
            </a:r>
          </a:p>
          <a:p>
            <a:r>
              <a:rPr lang="en-US" dirty="0"/>
              <a:t>Statewide Average	12% responded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08BED-22A0-4A5E-8CB6-77C0BEB4D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7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7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0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87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8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5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8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1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0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3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7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52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nfo.legislature.ca.gov/faces/codes_displaySection.xhtml?lawCode=WIC&amp;sectionNum=4571.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s.ca.gov/rc/nci/nci-interactive-dashboar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cifeedback@altaregional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ncifeedback@altaregional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johnson@altaregional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kothe@altaregional.org" TargetMode="External"/><Relationship Id="rId4" Type="http://schemas.openxmlformats.org/officeDocument/2006/relationships/hyperlink" Target="mailto:jbloom@altaregional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altaregional.org%2Fsites%2Fmain%2Ffiles%2Ffile-attachments%2Fnci_-_ips_20-21_-_regional_center_data_spreadsheet.xlsx%3F1658245443&amp;wdOrigin=BROWSE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7433930" cy="2667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en-US" altLang="en-US" sz="27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000" b="1" i="1" dirty="0">
                <a:solidFill>
                  <a:schemeClr val="bg1"/>
                </a:solidFill>
              </a:rPr>
              <a:t>National Core Indicator (NCI)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000" b="1" i="1" dirty="0">
                <a:solidFill>
                  <a:schemeClr val="bg1"/>
                </a:solidFill>
              </a:rPr>
              <a:t>Public Meeting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en-US" b="1" dirty="0">
              <a:solidFill>
                <a:srgbClr val="00808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8AA68-9CC6-470A-93F6-4F09F911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256" y="885161"/>
            <a:ext cx="3029017" cy="2701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Access - example measure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Are you able to get places when you want to do something outside your home, like going out to see friends, entertainment, or to do something fun?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95D214-DDF4-4DB0-A61C-2F926CA7B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06745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92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Friends and Family – 23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dirty="0">
                <a:solidFill>
                  <a:srgbClr val="002060"/>
                </a:solidFill>
              </a:rPr>
              <a:t>out of 23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8</a:t>
            </a:r>
            <a:r>
              <a:rPr lang="en-US" sz="3200" dirty="0">
                <a:solidFill>
                  <a:srgbClr val="002060"/>
                </a:solidFill>
              </a:rPr>
              <a:t> out of 23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8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Friends and Family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Do you have a best friend or someone you are really close to?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11E7B04-A8B1-4C1E-89EF-4E60B8E6C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52850"/>
              </p:ext>
            </p:extLst>
          </p:nvPr>
        </p:nvGraphicFramePr>
        <p:xfrm>
          <a:off x="1141413" y="20780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987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Friends and Family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Can you see your friends when you want to?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EC7FE04-0376-48E4-9F96-B2DFCFED1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119308"/>
              </p:ext>
            </p:extLst>
          </p:nvPr>
        </p:nvGraphicFramePr>
        <p:xfrm>
          <a:off x="1141413" y="20145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152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Rights and Respect – 45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5 </a:t>
            </a:r>
            <a:r>
              <a:rPr lang="en-US" sz="3200" dirty="0">
                <a:solidFill>
                  <a:srgbClr val="002060"/>
                </a:solidFill>
              </a:rPr>
              <a:t>out of 45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8</a:t>
            </a:r>
            <a:r>
              <a:rPr lang="en-US" sz="3200" dirty="0">
                <a:solidFill>
                  <a:srgbClr val="002060"/>
                </a:solidFill>
              </a:rPr>
              <a:t> out of 45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2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Rights and Respect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Have you ever participated in a self-advocacy group meeting, conference, or event?</a:t>
            </a:r>
            <a:br>
              <a:rPr lang="en-US" sz="1800" b="1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A7EB547-8EAC-4B68-A20D-194A4A101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432480"/>
              </p:ext>
            </p:extLst>
          </p:nvPr>
        </p:nvGraphicFramePr>
        <p:xfrm>
          <a:off x="1141413" y="20145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61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Rights and Respect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Can you lock your bedroom if you want to?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29B19B4-6EA8-420B-B2F0-953869754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88055"/>
              </p:ext>
            </p:extLst>
          </p:nvPr>
        </p:nvGraphicFramePr>
        <p:xfrm>
          <a:off x="1141413" y="18113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35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Wellness – 10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2 </a:t>
            </a:r>
            <a:r>
              <a:rPr lang="en-US" sz="3200" dirty="0">
                <a:solidFill>
                  <a:srgbClr val="002060"/>
                </a:solidFill>
              </a:rPr>
              <a:t>out of 10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</a:t>
            </a:r>
            <a:r>
              <a:rPr lang="en-US" sz="3200" dirty="0">
                <a:solidFill>
                  <a:srgbClr val="002060"/>
                </a:solidFill>
              </a:rPr>
              <a:t> out of 10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2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Wellness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How many times per week do you do physical activity or exercise that makes the muscles in your arms, legs, back, and/or chest work hard – like lifting weights, pushups, sit-ups, manual labor, physical therapy, etc.?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DC2F7C4-0DD3-4F69-88EE-547CD4498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743256"/>
              </p:ext>
            </p:extLst>
          </p:nvPr>
        </p:nvGraphicFramePr>
        <p:xfrm>
          <a:off x="1141413" y="21288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7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Medication – 13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 </a:t>
            </a:r>
            <a:r>
              <a:rPr lang="en-US" sz="3200" dirty="0">
                <a:solidFill>
                  <a:srgbClr val="002060"/>
                </a:solidFill>
              </a:rPr>
              <a:t>out of 13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4</a:t>
            </a:r>
            <a:r>
              <a:rPr lang="en-US" sz="3200" dirty="0">
                <a:solidFill>
                  <a:srgbClr val="002060"/>
                </a:solidFill>
              </a:rPr>
              <a:t> out of 13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9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4E6D-286D-4CC9-B3D4-CAD1112B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Core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5686-FBF4-42ED-915F-6770A1D9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32" y="1685608"/>
            <a:ext cx="8946541" cy="4195481"/>
          </a:xfrm>
        </p:spPr>
        <p:txBody>
          <a:bodyPr/>
          <a:lstStyle/>
          <a:p>
            <a:r>
              <a:rPr lang="en-US" sz="2200" dirty="0">
                <a:solidFill>
                  <a:srgbClr val="002060"/>
                </a:solidFill>
              </a:rPr>
              <a:t>The National Core Indicators (NCI) Surveys give individuals with intellectual/developmental disabilities (I/DD) and their families the opportunity to voluntarily and confidentially share their experiences on access to and use of regional center and community services.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The NCI Survey is used by the California Department of Developmental Services (DDS) to assess performances in services and supports provided to people with developmental disabilities.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Survey responses help the regional centers see what they are doing well and what they can improve.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0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Medication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Takes at least one medication for behavior challenge or mood disorder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F376012-25A0-4061-92C4-C6D9488AF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953110"/>
              </p:ext>
            </p:extLst>
          </p:nvPr>
        </p:nvGraphicFramePr>
        <p:xfrm>
          <a:off x="1141413" y="21288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949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Health – 39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2 </a:t>
            </a:r>
            <a:r>
              <a:rPr lang="en-US" sz="3200" dirty="0">
                <a:solidFill>
                  <a:srgbClr val="002060"/>
                </a:solidFill>
              </a:rPr>
              <a:t>out of 39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6</a:t>
            </a:r>
            <a:r>
              <a:rPr lang="en-US" sz="3200" dirty="0">
                <a:solidFill>
                  <a:srgbClr val="002060"/>
                </a:solidFill>
              </a:rPr>
              <a:t> out of 39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95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Health Screenings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Alta clients had slightly better outcomes with regard to accessing screenings for colorectal cancer and mammograms.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0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Health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When was his/her last complete annual physical exam?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D67C00C-9D84-44A0-B191-110DDDFAC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229948"/>
              </p:ext>
            </p:extLst>
          </p:nvPr>
        </p:nvGraphicFramePr>
        <p:xfrm>
          <a:off x="11414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49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Community Participation – 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dirty="0">
                <a:solidFill>
                  <a:srgbClr val="002060"/>
                </a:solidFill>
              </a:rPr>
              <a:t>out of 35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</a:t>
            </a:r>
            <a:r>
              <a:rPr lang="en-US" sz="3200" dirty="0">
                <a:solidFill>
                  <a:srgbClr val="002060"/>
                </a:solidFill>
              </a:rPr>
              <a:t> out of 35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Community Participation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Do you participate as a member of community groups in your community?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0A9DD56-F92A-4DA6-9DE4-A3A745CB1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752236"/>
              </p:ext>
            </p:extLst>
          </p:nvPr>
        </p:nvGraphicFramePr>
        <p:xfrm>
          <a:off x="1141413" y="17859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896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Employment and Day Program –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6 </a:t>
            </a:r>
            <a:r>
              <a:rPr lang="en-US" sz="3200" dirty="0">
                <a:solidFill>
                  <a:srgbClr val="002060"/>
                </a:solidFill>
              </a:rPr>
              <a:t>out of 8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</a:t>
            </a:r>
            <a:r>
              <a:rPr lang="en-US" sz="3200" dirty="0">
                <a:solidFill>
                  <a:srgbClr val="002060"/>
                </a:solidFill>
              </a:rPr>
              <a:t> out of 8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40" y="452718"/>
            <a:ext cx="9404723" cy="1400530"/>
          </a:xfrm>
        </p:spPr>
        <p:txBody>
          <a:bodyPr/>
          <a:lstStyle/>
          <a:p>
            <a:r>
              <a:rPr lang="en-US" sz="4800" dirty="0"/>
              <a:t>Employment and Day Program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Do you take classes, training or do something to help you get a job, a better job or do better at the job you have now?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D435CE5-5727-41C9-9962-4C1466D85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29682"/>
              </p:ext>
            </p:extLst>
          </p:nvPr>
        </p:nvGraphicFramePr>
        <p:xfrm>
          <a:off x="1141413" y="20145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8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Safety – 9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 </a:t>
            </a:r>
            <a:r>
              <a:rPr lang="en-US" sz="3200" dirty="0">
                <a:solidFill>
                  <a:srgbClr val="002060"/>
                </a:solidFill>
              </a:rPr>
              <a:t>out of 9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sz="3200" dirty="0">
                <a:solidFill>
                  <a:srgbClr val="002060"/>
                </a:solidFill>
              </a:rPr>
              <a:t> out of 9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4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Safety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Are there places where you feel afraid or scared?</a:t>
            </a:r>
            <a:br>
              <a:rPr lang="en-US" sz="1800" b="1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3E6589D-EF6D-45C3-8DC4-B20413A44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239328"/>
              </p:ext>
            </p:extLst>
          </p:nvPr>
        </p:nvGraphicFramePr>
        <p:xfrm>
          <a:off x="1141413" y="20145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65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9EFA-CBCA-40BE-9A53-CF3F10B0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W&amp;I Code §4571(h)(1)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38BC-C64B-4D46-8B4B-B83827CE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requires that each regional center annually present data collected from NCI surveys at a public meeting of its governing board to assess the comparative performance of the regional center and </a:t>
            </a:r>
            <a:r>
              <a:rPr lang="en-US" sz="2800" b="1" dirty="0">
                <a:solidFill>
                  <a:srgbClr val="002060"/>
                </a:solidFill>
              </a:rPr>
              <a:t>identify needed improvements </a:t>
            </a:r>
            <a:r>
              <a:rPr lang="en-US" sz="2800" dirty="0">
                <a:solidFill>
                  <a:srgbClr val="002060"/>
                </a:solidFill>
              </a:rPr>
              <a:t>in services for consumers, including, but not limited to, case 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415699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Satisfaction – 35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 </a:t>
            </a:r>
            <a:r>
              <a:rPr lang="en-US" sz="3200" dirty="0">
                <a:solidFill>
                  <a:srgbClr val="002060"/>
                </a:solidFill>
              </a:rPr>
              <a:t>out of 35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4</a:t>
            </a:r>
            <a:r>
              <a:rPr lang="en-US" sz="3200" dirty="0">
                <a:solidFill>
                  <a:srgbClr val="002060"/>
                </a:solidFill>
              </a:rPr>
              <a:t> out of 35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Satisfaction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Would you like to live somewhere else?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1AB7145-9D53-4440-8574-42526B258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658537"/>
              </p:ext>
            </p:extLst>
          </p:nvPr>
        </p:nvGraphicFramePr>
        <p:xfrm>
          <a:off x="1141413" y="20145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690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3F42-6849-4E57-8FA0-864F313B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CCA36-AF28-4E99-89E3-C8367706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2" y="171763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This category can be used by regional centers in their performance contract to measure improvement in meeting needs of diverse populations.</a:t>
            </a:r>
          </a:p>
          <a:p>
            <a:r>
              <a:rPr lang="en-US" sz="3600" dirty="0">
                <a:solidFill>
                  <a:schemeClr val="tx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NCI Comprehensive Dashboards - CA Department of Developmental Services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22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Choice – 24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11 </a:t>
            </a:r>
            <a:r>
              <a:rPr lang="en-US" sz="3200" dirty="0">
                <a:solidFill>
                  <a:srgbClr val="002060"/>
                </a:solidFill>
              </a:rPr>
              <a:t>out of 24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2</a:t>
            </a:r>
            <a:r>
              <a:rPr lang="en-US" sz="3200" dirty="0">
                <a:solidFill>
                  <a:srgbClr val="002060"/>
                </a:solidFill>
              </a:rPr>
              <a:t> out of 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18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Choice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Do you choose (or pick) your staff?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9564492-EAE4-4DC8-B489-FE0320E80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666675"/>
              </p:ext>
            </p:extLst>
          </p:nvPr>
        </p:nvGraphicFramePr>
        <p:xfrm>
          <a:off x="1141413" y="18875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53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Choice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Who decides your daily schedule?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4BE9C5B-9E0D-45B2-A998-F4C45D512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907743"/>
              </p:ext>
            </p:extLst>
          </p:nvPr>
        </p:nvGraphicFramePr>
        <p:xfrm>
          <a:off x="1206888" y="1990408"/>
          <a:ext cx="9404724" cy="352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987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Service Coordinator – 36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dirty="0">
                <a:solidFill>
                  <a:srgbClr val="002060"/>
                </a:solidFill>
              </a:rPr>
              <a:t>out of 36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sz="3200" dirty="0">
                <a:solidFill>
                  <a:srgbClr val="002060"/>
                </a:solidFill>
              </a:rPr>
              <a:t> out of 36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12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Service Coordinator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Were you able to choose the services that you get as part of your service plan?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B981522-88A0-40EA-BAD8-7A442F7DB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181655"/>
              </p:ext>
            </p:extLst>
          </p:nvPr>
        </p:nvGraphicFramePr>
        <p:xfrm>
          <a:off x="1141413" y="20272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672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Service Coordinator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Were you able to choose the services that you get as part of your service plan?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4BE9C5B-9E0D-45B2-A998-F4C45D512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63788"/>
              </p:ext>
            </p:extLst>
          </p:nvPr>
        </p:nvGraphicFramePr>
        <p:xfrm>
          <a:off x="1316736" y="1746568"/>
          <a:ext cx="9198864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024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California Questions – 30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5 </a:t>
            </a:r>
            <a:r>
              <a:rPr lang="en-US" sz="3200" dirty="0">
                <a:solidFill>
                  <a:srgbClr val="002060"/>
                </a:solidFill>
              </a:rPr>
              <a:t>out of 30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3</a:t>
            </a:r>
            <a:r>
              <a:rPr lang="en-US" sz="3200" dirty="0">
                <a:solidFill>
                  <a:srgbClr val="002060"/>
                </a:solidFill>
              </a:rPr>
              <a:t> out of 30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4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5485-960E-4167-8EDA-4C990EF0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93AAE-0199-4907-9B1F-B661802E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662519"/>
            <a:ext cx="8946541" cy="419548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Please submit comments in Chat</a:t>
            </a:r>
          </a:p>
          <a:p>
            <a:pPr marL="0" indent="0">
              <a:buNone/>
            </a:pPr>
            <a:endParaRPr lang="en-US" sz="3600" u="sng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ncifeedback@altaregional.org</a:t>
            </a:r>
            <a:endParaRPr lang="en-US" sz="3600" u="sng" dirty="0">
              <a:solidFill>
                <a:srgbClr val="002060"/>
              </a:solidFill>
            </a:endParaRPr>
          </a:p>
          <a:p>
            <a:endParaRPr lang="en-US" sz="36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32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California Questions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Do you have access to the technology you need to engage in activities? 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A35882A-B52B-4371-A848-937B486B4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663717"/>
              </p:ext>
            </p:extLst>
          </p:nvPr>
        </p:nvGraphicFramePr>
        <p:xfrm>
          <a:off x="1141413" y="20272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764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California Questions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What is the best way for you to receive information from the regional center?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69615-4BFB-46C2-B2DE-25862574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1" y="1628774"/>
            <a:ext cx="8190786" cy="50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COVID Questions – 75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14 </a:t>
            </a:r>
            <a:r>
              <a:rPr lang="en-US" sz="3200" dirty="0">
                <a:solidFill>
                  <a:srgbClr val="002060"/>
                </a:solidFill>
              </a:rPr>
              <a:t>out of 75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7</a:t>
            </a:r>
            <a:r>
              <a:rPr lang="en-US" sz="3200" dirty="0">
                <a:solidFill>
                  <a:srgbClr val="002060"/>
                </a:solidFill>
              </a:rPr>
              <a:t> out of 75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9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COVID Questions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Think about talking to health professionals with video conference or telehealth. Did you like it?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6ED2714-0012-45F8-972A-1C0F811EF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43722"/>
              </p:ext>
            </p:extLst>
          </p:nvPr>
        </p:nvGraphicFramePr>
        <p:xfrm>
          <a:off x="1141413" y="20272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8283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A3-ABCD-4196-B05E-779ECDE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COVID Questions</a:t>
            </a:r>
            <a:br>
              <a:rPr lang="en-US" sz="4800" dirty="0"/>
            </a:br>
            <a:r>
              <a:rPr lang="en-US" sz="2000" b="1" dirty="0">
                <a:solidFill>
                  <a:srgbClr val="002060"/>
                </a:solidFill>
              </a:rPr>
              <a:t>During COVID time, did any of these happen?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59B2AFB-80EC-42C4-9015-3A02A7833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971392"/>
              </p:ext>
            </p:extLst>
          </p:nvPr>
        </p:nvGraphicFramePr>
        <p:xfrm>
          <a:off x="1141413" y="18367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4461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5485-960E-4167-8EDA-4C990EF0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 today!</a:t>
            </a:r>
            <a:br>
              <a:rPr lang="en-US" dirty="0"/>
            </a:br>
            <a:r>
              <a:rPr lang="en-US" dirty="0"/>
              <a:t>Public Comment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93AAE-0199-4907-9B1F-B661802E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209801"/>
            <a:ext cx="8946541" cy="419548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Please submit comments in Chat</a:t>
            </a:r>
          </a:p>
          <a:p>
            <a:pPr marL="0" indent="0">
              <a:buNone/>
            </a:pPr>
            <a:endParaRPr lang="en-US" sz="3600" u="sng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ncifeedback@altaregional.org</a:t>
            </a:r>
            <a:endParaRPr lang="en-US" sz="3600" u="sng" dirty="0">
              <a:solidFill>
                <a:srgbClr val="002060"/>
              </a:solidFill>
            </a:endParaRPr>
          </a:p>
          <a:p>
            <a:endParaRPr lang="en-US" sz="36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74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/>
              <a:t>Presenters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47972" y="1528482"/>
            <a:ext cx="8001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Mechelle Johnson, Director of Client Services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mjohnson@altaregional.org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(916) 978-6653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Jennifer Bloom, Associate Client Services Director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jbloom@altaregional.org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(916) 978-6572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Herman Kothe, Training Manager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n-US" u="sng" dirty="0">
                <a:solidFill>
                  <a:srgbClr val="002060"/>
                </a:solidFill>
              </a:rPr>
              <a:t>hkothe</a:t>
            </a:r>
            <a:r>
              <a:rPr lang="en-US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@altaregional.org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(916) 978-6506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4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078-51F1-4F63-A8B9-54EA7A4B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In-Person Survey FY 20/21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09F5-A42F-4344-898B-87831F5E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88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Adult In-Person Survey was conducted face-to-face with individuals 18 years or older and receiving at least one service from the regional center, in addition to case management.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in person survey interviewed approximately 400 people from each regional center.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Demographics of survey participants were reflective and representative of the overall client population and included captured data relating to: age, gender, marital status, race, living arrangement, diagnosis and language </a:t>
            </a:r>
          </a:p>
        </p:txBody>
      </p:sp>
    </p:spTree>
    <p:extLst>
      <p:ext uri="{BB962C8B-B14F-4D97-AF65-F5344CB8AC3E}">
        <p14:creationId xmlns:p14="http://schemas.microsoft.com/office/powerpoint/2010/main" val="335779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078-51F1-4F63-A8B9-54EA7A4B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Measures and Categories</a:t>
            </a:r>
            <a:br>
              <a:rPr lang="en-US" dirty="0"/>
            </a:br>
            <a:r>
              <a:rPr lang="en-US" sz="2400" dirty="0">
                <a:solidFill>
                  <a:srgbClr val="002060"/>
                </a:solidFill>
              </a:rPr>
              <a:t>Individuals were surveyed on over 100 questions with over 400 response options (standard performance measures) in 14 categories including: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09F5-A42F-4344-898B-87831F5EA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133" y="2436811"/>
            <a:ext cx="4396339" cy="41957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Access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Friends and Family</a:t>
            </a:r>
          </a:p>
          <a:p>
            <a:r>
              <a:rPr lang="en-US" sz="2400" dirty="0">
                <a:solidFill>
                  <a:srgbClr val="002060"/>
                </a:solidFill>
              </a:rPr>
              <a:t>Rights and Respect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Wellness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Medication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Health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Community Participation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A6044-D1B1-475D-AAC2-15D859316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253" y="2432329"/>
            <a:ext cx="5434195" cy="42002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Employment and Day Program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Safety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Satisfaction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Choice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Service Coordinator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CA Questions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COVID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078-51F1-4F63-A8B9-54EA7A4B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Results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09F5-A42F-4344-898B-87831F5E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304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NCI Survey Results - In-Person FY 20/21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Percentage results that were greater or less than 5% above or below the statewide average were identified.</a:t>
            </a:r>
          </a:p>
          <a:p>
            <a:r>
              <a:rPr lang="en-US" sz="3600" dirty="0">
                <a:solidFill>
                  <a:srgbClr val="002060"/>
                </a:solidFill>
              </a:rPr>
              <a:t>Results were classified to correspond with positive or negative interpretation of outcomes. </a:t>
            </a:r>
          </a:p>
        </p:txBody>
      </p:sp>
    </p:spTree>
    <p:extLst>
      <p:ext uri="{BB962C8B-B14F-4D97-AF65-F5344CB8AC3E}">
        <p14:creationId xmlns:p14="http://schemas.microsoft.com/office/powerpoint/2010/main" val="257856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FA5E-CD6E-499F-9AE3-1725967B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comparison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971B-62CD-47C5-AECA-329918125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952" y="1853248"/>
            <a:ext cx="8946541" cy="4195481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Required: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ACRC performance 20-21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Statewide Average 20-21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Statewide Average 17-18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Additional comparisons: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Neighboring regional centers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Regional Centers of similar size</a:t>
            </a:r>
          </a:p>
        </p:txBody>
      </p:sp>
    </p:spTree>
    <p:extLst>
      <p:ext uri="{BB962C8B-B14F-4D97-AF65-F5344CB8AC3E}">
        <p14:creationId xmlns:p14="http://schemas.microsoft.com/office/powerpoint/2010/main" val="146521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8971-73CB-4ACB-87D4-F954E68D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- 25 Measures Total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32D-4092-4609-AC6D-ED01DF56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Alta Responses 5% or Above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 </a:t>
            </a:r>
            <a:r>
              <a:rPr lang="en-US" sz="3200" dirty="0">
                <a:solidFill>
                  <a:srgbClr val="002060"/>
                </a:solidFill>
              </a:rPr>
              <a:t>out of 25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Alta Responses 5% or Below Statewide Average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</a:t>
            </a:r>
            <a:r>
              <a:rPr lang="en-US" sz="3200" b="1" dirty="0">
                <a:solidFill>
                  <a:srgbClr val="002060"/>
                </a:solidFill>
              </a:rPr>
              <a:t>0</a:t>
            </a:r>
            <a:r>
              <a:rPr lang="en-US" sz="3200" dirty="0">
                <a:solidFill>
                  <a:srgbClr val="002060"/>
                </a:solidFill>
              </a:rPr>
              <a:t> out of 25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6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0">
      <a:dk1>
        <a:srgbClr val="000000"/>
      </a:dk1>
      <a:lt1>
        <a:srgbClr val="A0DAEF"/>
      </a:lt1>
      <a:dk2>
        <a:srgbClr val="0086AE"/>
      </a:dk2>
      <a:lt2>
        <a:srgbClr val="FFC000"/>
      </a:lt2>
      <a:accent1>
        <a:srgbClr val="FFC000"/>
      </a:accent1>
      <a:accent2>
        <a:srgbClr val="FFC000"/>
      </a:accent2>
      <a:accent3>
        <a:srgbClr val="0086AE"/>
      </a:accent3>
      <a:accent4>
        <a:srgbClr val="000000"/>
      </a:accent4>
      <a:accent5>
        <a:srgbClr val="77DFFF"/>
      </a:accent5>
      <a:accent6>
        <a:srgbClr val="0070C0"/>
      </a:accent6>
      <a:hlink>
        <a:srgbClr val="2998E3"/>
      </a:hlink>
      <a:folHlink>
        <a:srgbClr val="E8A72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1853</Words>
  <Application>Microsoft Office PowerPoint</Application>
  <PresentationFormat>Widescreen</PresentationFormat>
  <Paragraphs>263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Wingdings 3</vt:lpstr>
      <vt:lpstr>Ion</vt:lpstr>
      <vt:lpstr>PowerPoint Presentation</vt:lpstr>
      <vt:lpstr>National Core Indicators</vt:lpstr>
      <vt:lpstr>W&amp;I Code §4571(h)(1)</vt:lpstr>
      <vt:lpstr>Share suggestions</vt:lpstr>
      <vt:lpstr>Adult In-Person Survey FY 20/21</vt:lpstr>
      <vt:lpstr>NCI Measures and Categories Individuals were surveyed on over 100 questions with over 400 response options (standard performance measures) in 14 categories including: </vt:lpstr>
      <vt:lpstr>Results Link</vt:lpstr>
      <vt:lpstr>Explanation of comparison data</vt:lpstr>
      <vt:lpstr>Access - 25 Measures Total </vt:lpstr>
      <vt:lpstr>Access - example measure Are you able to get places when you want to do something outside your home, like going out to see friends, entertainment, or to do something fun? </vt:lpstr>
      <vt:lpstr>Friends and Family – 23 Measures </vt:lpstr>
      <vt:lpstr>Friends and Family Do you have a best friend or someone you are really close to? </vt:lpstr>
      <vt:lpstr>Friends and Family Can you see your friends when you want to?</vt:lpstr>
      <vt:lpstr>Rights and Respect – 45 Measures </vt:lpstr>
      <vt:lpstr>Rights and Respect Have you ever participated in a self-advocacy group meeting, conference, or event? </vt:lpstr>
      <vt:lpstr>Rights and Respect Can you lock your bedroom if you want to?</vt:lpstr>
      <vt:lpstr>Wellness – 10 Measures </vt:lpstr>
      <vt:lpstr>Wellness How many times per week do you do physical activity or exercise that makes the muscles in your arms, legs, back, and/or chest work hard – like lifting weights, pushups, sit-ups, manual labor, physical therapy, etc.?</vt:lpstr>
      <vt:lpstr>Medication – 13 Measures </vt:lpstr>
      <vt:lpstr>Medication Takes at least one medication for behavior challenge or mood disorder</vt:lpstr>
      <vt:lpstr>Health – 39 Measures </vt:lpstr>
      <vt:lpstr>Health Screenings </vt:lpstr>
      <vt:lpstr>Health When was his/her last complete annual physical exam?</vt:lpstr>
      <vt:lpstr>Community Participation – 35</vt:lpstr>
      <vt:lpstr>Community Participation Do you participate as a member of community groups in your community?</vt:lpstr>
      <vt:lpstr>Employment and Day Program – 8</vt:lpstr>
      <vt:lpstr>Employment and Day Program Do you take classes, training or do something to help you get a job, a better job or do better at the job you have now?</vt:lpstr>
      <vt:lpstr>Safety – 9 Measures</vt:lpstr>
      <vt:lpstr>Safety Are there places where you feel afraid or scared? </vt:lpstr>
      <vt:lpstr>Satisfaction – 35 Measures</vt:lpstr>
      <vt:lpstr>Satisfaction Would you like to live somewhere else?</vt:lpstr>
      <vt:lpstr>Performance Contract</vt:lpstr>
      <vt:lpstr>Choice – 24 Measures</vt:lpstr>
      <vt:lpstr>Choice Do you choose (or pick) your staff?</vt:lpstr>
      <vt:lpstr>Choice Who decides your daily schedule?</vt:lpstr>
      <vt:lpstr>Service Coordinator – 36 Measures</vt:lpstr>
      <vt:lpstr>Service Coordinator Were you able to choose the services that you get as part of your service plan?</vt:lpstr>
      <vt:lpstr>Service Coordinator Were you able to choose the services that you get as part of your service plan?</vt:lpstr>
      <vt:lpstr>California Questions – 30 Measures</vt:lpstr>
      <vt:lpstr>California Questions Do you have access to the technology you need to engage in activities? </vt:lpstr>
      <vt:lpstr>California Questions What is the best way for you to receive information from the regional center?</vt:lpstr>
      <vt:lpstr>COVID Questions – 75 Measures</vt:lpstr>
      <vt:lpstr>COVID Questions Think about talking to health professionals with video conference or telehealth. Did you like it?</vt:lpstr>
      <vt:lpstr>COVID Questions During COVID time, did any of these happen?</vt:lpstr>
      <vt:lpstr>Thank you for your time today! Public Comment </vt:lpstr>
      <vt:lpstr>Presenters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LocalIT</dc:creator>
  <cp:lastModifiedBy>Herman Kothe</cp:lastModifiedBy>
  <cp:revision>76</cp:revision>
  <dcterms:created xsi:type="dcterms:W3CDTF">2022-09-23T15:34:12Z</dcterms:created>
  <dcterms:modified xsi:type="dcterms:W3CDTF">2022-12-15T21:38:34Z</dcterms:modified>
</cp:coreProperties>
</file>