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291" r:id="rId2"/>
    <p:sldId id="263" r:id="rId3"/>
    <p:sldId id="257" r:id="rId4"/>
    <p:sldId id="488" r:id="rId5"/>
    <p:sldId id="437" r:id="rId6"/>
    <p:sldId id="383" r:id="rId7"/>
    <p:sldId id="551" r:id="rId8"/>
    <p:sldId id="382" r:id="rId9"/>
    <p:sldId id="482" r:id="rId10"/>
    <p:sldId id="555" r:id="rId11"/>
    <p:sldId id="480" r:id="rId12"/>
    <p:sldId id="419" r:id="rId13"/>
    <p:sldId id="458" r:id="rId14"/>
    <p:sldId id="553" r:id="rId15"/>
    <p:sldId id="414" r:id="rId16"/>
    <p:sldId id="410" r:id="rId17"/>
    <p:sldId id="276" r:id="rId18"/>
    <p:sldId id="281" r:id="rId19"/>
    <p:sldId id="282" r:id="rId20"/>
    <p:sldId id="284" r:id="rId21"/>
    <p:sldId id="283" r:id="rId22"/>
    <p:sldId id="324" r:id="rId23"/>
    <p:sldId id="280" r:id="rId24"/>
    <p:sldId id="325" r:id="rId25"/>
    <p:sldId id="487" r:id="rId26"/>
    <p:sldId id="552" r:id="rId27"/>
    <p:sldId id="558" r:id="rId28"/>
    <p:sldId id="559" r:id="rId29"/>
    <p:sldId id="566" r:id="rId30"/>
    <p:sldId id="567" r:id="rId31"/>
    <p:sldId id="563" r:id="rId32"/>
    <p:sldId id="556" r:id="rId33"/>
    <p:sldId id="568" r:id="rId34"/>
    <p:sldId id="557" r:id="rId35"/>
    <p:sldId id="560" r:id="rId36"/>
    <p:sldId id="561" r:id="rId37"/>
    <p:sldId id="564" r:id="rId38"/>
    <p:sldId id="565" r:id="rId39"/>
    <p:sldId id="562" r:id="rId40"/>
    <p:sldId id="484" r:id="rId41"/>
    <p:sldId id="4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5C196-B7D2-4841-9B26-2474EEAB3BAA}" type="doc">
      <dgm:prSet loTypeId="urn:microsoft.com/office/officeart/2008/layout/BendingPictureBlocks" loCatId="picture" qsTypeId="urn:microsoft.com/office/officeart/2005/8/quickstyle/simple1" qsCatId="simple" csTypeId="urn:microsoft.com/office/officeart/2005/8/colors/accent1_2" csCatId="accent1"/>
      <dgm:spPr/>
    </dgm:pt>
    <dgm:pt modelId="{EE2F65D6-2D28-4953-98DE-6E5364262B69}" type="pres">
      <dgm:prSet presAssocID="{89C5C196-B7D2-4841-9B26-2474EEAB3BAA}" presName="Name0" presStyleCnt="0">
        <dgm:presLayoutVars>
          <dgm:dir/>
          <dgm:resizeHandles/>
        </dgm:presLayoutVars>
      </dgm:prSet>
      <dgm:spPr/>
    </dgm:pt>
  </dgm:ptLst>
  <dgm:cxnLst>
    <dgm:cxn modelId="{F10B0AE7-4370-4F72-A6A8-49D682DBBFBB}" type="presOf" srcId="{89C5C196-B7D2-4841-9B26-2474EEAB3BAA}" destId="{EE2F65D6-2D28-4953-98DE-6E5364262B69}" srcOrd="0"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7096F-DD79-4CBD-A9F2-0561A1812528}"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4D330-C859-4985-B007-D94E446940E3}" type="slidenum">
              <a:rPr lang="en-US" smtClean="0"/>
              <a:t>‹#›</a:t>
            </a:fld>
            <a:endParaRPr lang="en-US"/>
          </a:p>
        </p:txBody>
      </p:sp>
    </p:spTree>
    <p:extLst>
      <p:ext uri="{BB962C8B-B14F-4D97-AF65-F5344CB8AC3E}">
        <p14:creationId xmlns:p14="http://schemas.microsoft.com/office/powerpoint/2010/main" val="233568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statements speaks</a:t>
            </a:r>
            <a:r>
              <a:rPr lang="en-US" baseline="0" dirty="0"/>
              <a:t> to the vision/mission of our agency.</a:t>
            </a:r>
            <a:endParaRPr lang="en-US" dirty="0"/>
          </a:p>
          <a:p>
            <a:r>
              <a:rPr lang="en-US" dirty="0"/>
              <a:t>A community where individuals with intellectual and/or developmental disabilities are valued members who are treated with dignity and respect.</a:t>
            </a:r>
          </a:p>
          <a:p>
            <a:endParaRPr lang="en-US" dirty="0"/>
          </a:p>
          <a:p>
            <a:r>
              <a:rPr lang="en-US" dirty="0"/>
              <a:t>Law is referred to as </a:t>
            </a:r>
            <a:r>
              <a:rPr lang="en-US" dirty="0" err="1"/>
              <a:t>Lanterman</a:t>
            </a:r>
            <a:r>
              <a:rPr lang="en-US" dirty="0"/>
              <a:t> Act beginning with Welfare and Institutions Code section 4400</a:t>
            </a:r>
          </a:p>
          <a:p>
            <a:endParaRPr lang="en-US" dirty="0"/>
          </a:p>
          <a:p>
            <a:r>
              <a:rPr lang="en-US" dirty="0"/>
              <a:t>W&amp;I Code Section 4646(a) states in part regional center responsibilities are to </a:t>
            </a:r>
            <a:r>
              <a:rPr lang="en-US" altLang="en-US" dirty="0"/>
              <a:t>Promote community integration, independent, productive, and normal lives and stable and healthy environments.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4</a:t>
            </a:fld>
            <a:endParaRPr lang="en-US" altLang="en-US"/>
          </a:p>
        </p:txBody>
      </p:sp>
    </p:spTree>
    <p:extLst>
      <p:ext uri="{BB962C8B-B14F-4D97-AF65-F5344CB8AC3E}">
        <p14:creationId xmlns:p14="http://schemas.microsoft.com/office/powerpoint/2010/main" val="241065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of thumb:</a:t>
            </a:r>
          </a:p>
          <a:p>
            <a:endParaRPr lang="en-US" dirty="0"/>
          </a:p>
          <a:p>
            <a:r>
              <a:rPr lang="en-US" dirty="0"/>
              <a:t>Monitoring frequency is primarily based on living arrangement:</a:t>
            </a:r>
          </a:p>
          <a:p>
            <a:r>
              <a:rPr lang="en-US" dirty="0"/>
              <a:t>Family/relative or guardian monitored annually</a:t>
            </a:r>
          </a:p>
          <a:p>
            <a:r>
              <a:rPr lang="en-US" dirty="0"/>
              <a:t>All others quarterly</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15</a:t>
            </a:fld>
            <a:endParaRPr lang="en-US" altLang="en-US"/>
          </a:p>
        </p:txBody>
      </p:sp>
    </p:spTree>
    <p:extLst>
      <p:ext uri="{BB962C8B-B14F-4D97-AF65-F5344CB8AC3E}">
        <p14:creationId xmlns:p14="http://schemas.microsoft.com/office/powerpoint/2010/main" val="344263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FCPP</a:t>
            </a:r>
          </a:p>
          <a:p>
            <a:r>
              <a:rPr lang="en-US" dirty="0"/>
              <a:t>2009 Prohibited services</a:t>
            </a:r>
          </a:p>
          <a:p>
            <a:r>
              <a:rPr lang="en-US" dirty="0"/>
              <a:t>2011 AFPF</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16</a:t>
            </a:fld>
            <a:endParaRPr lang="en-US" altLang="en-US"/>
          </a:p>
        </p:txBody>
      </p:sp>
    </p:spTree>
    <p:extLst>
      <p:ext uri="{BB962C8B-B14F-4D97-AF65-F5344CB8AC3E}">
        <p14:creationId xmlns:p14="http://schemas.microsoft.com/office/powerpoint/2010/main" val="76101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17</a:t>
            </a:fld>
            <a:endParaRPr lang="en-US" altLang="en-US"/>
          </a:p>
        </p:txBody>
      </p:sp>
    </p:spTree>
    <p:extLst>
      <p:ext uri="{BB962C8B-B14F-4D97-AF65-F5344CB8AC3E}">
        <p14:creationId xmlns:p14="http://schemas.microsoft.com/office/powerpoint/2010/main" val="176601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from MR to ID after DSM-5</a:t>
            </a:r>
          </a:p>
          <a:p>
            <a:endParaRPr lang="en-US" dirty="0"/>
          </a:p>
          <a:p>
            <a:r>
              <a:rPr lang="en-US" dirty="0"/>
              <a:t>&lt;1960 classifications: idiot (2), imbecile (2-7), moron (7-12)</a:t>
            </a:r>
          </a:p>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18</a:t>
            </a:fld>
            <a:endParaRPr lang="en-US" altLang="en-US"/>
          </a:p>
        </p:txBody>
      </p:sp>
    </p:spTree>
    <p:extLst>
      <p:ext uri="{BB962C8B-B14F-4D97-AF65-F5344CB8AC3E}">
        <p14:creationId xmlns:p14="http://schemas.microsoft.com/office/powerpoint/2010/main" val="357905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example</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19</a:t>
            </a:fld>
            <a:endParaRPr lang="en-US" altLang="en-US"/>
          </a:p>
        </p:txBody>
      </p:sp>
    </p:spTree>
    <p:extLst>
      <p:ext uri="{BB962C8B-B14F-4D97-AF65-F5344CB8AC3E}">
        <p14:creationId xmlns:p14="http://schemas.microsoft.com/office/powerpoint/2010/main" val="391819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20</a:t>
            </a:fld>
            <a:endParaRPr lang="en-US" altLang="en-US"/>
          </a:p>
        </p:txBody>
      </p:sp>
    </p:spTree>
    <p:extLst>
      <p:ext uri="{BB962C8B-B14F-4D97-AF65-F5344CB8AC3E}">
        <p14:creationId xmlns:p14="http://schemas.microsoft.com/office/powerpoint/2010/main" val="80430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21</a:t>
            </a:fld>
            <a:endParaRPr lang="en-US" altLang="en-US"/>
          </a:p>
        </p:txBody>
      </p:sp>
    </p:spTree>
    <p:extLst>
      <p:ext uri="{BB962C8B-B14F-4D97-AF65-F5344CB8AC3E}">
        <p14:creationId xmlns:p14="http://schemas.microsoft.com/office/powerpoint/2010/main" val="1866418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22</a:t>
            </a:fld>
            <a:endParaRPr lang="en-US" altLang="en-US"/>
          </a:p>
        </p:txBody>
      </p:sp>
    </p:spTree>
    <p:extLst>
      <p:ext uri="{BB962C8B-B14F-4D97-AF65-F5344CB8AC3E}">
        <p14:creationId xmlns:p14="http://schemas.microsoft.com/office/powerpoint/2010/main" val="51502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23</a:t>
            </a:fld>
            <a:endParaRPr lang="en-US" altLang="en-US"/>
          </a:p>
        </p:txBody>
      </p:sp>
    </p:spTree>
    <p:extLst>
      <p:ext uri="{BB962C8B-B14F-4D97-AF65-F5344CB8AC3E}">
        <p14:creationId xmlns:p14="http://schemas.microsoft.com/office/powerpoint/2010/main" val="371439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24</a:t>
            </a:fld>
            <a:endParaRPr lang="en-US" altLang="en-US"/>
          </a:p>
        </p:txBody>
      </p:sp>
    </p:spTree>
    <p:extLst>
      <p:ext uri="{BB962C8B-B14F-4D97-AF65-F5344CB8AC3E}">
        <p14:creationId xmlns:p14="http://schemas.microsoft.com/office/powerpoint/2010/main" val="320116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Regional Centers throughout the state.</a:t>
            </a:r>
          </a:p>
          <a:p>
            <a:endParaRPr lang="en-US" dirty="0"/>
          </a:p>
          <a:p>
            <a:r>
              <a:rPr lang="en-US" dirty="0"/>
              <a:t>Alta covers 1the most counties (10).</a:t>
            </a:r>
          </a:p>
          <a:p>
            <a:endParaRPr lang="en-US" dirty="0"/>
          </a:p>
          <a:p>
            <a:r>
              <a:rPr lang="en-US" dirty="0"/>
              <a:t>3</a:t>
            </a:r>
            <a:r>
              <a:rPr lang="en-US" baseline="30000" dirty="0"/>
              <a:t>rd</a:t>
            </a:r>
            <a:r>
              <a:rPr lang="en-US" dirty="0"/>
              <a:t> largest in both population and geographic area.</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5</a:t>
            </a:fld>
            <a:endParaRPr lang="en-US" altLang="en-US"/>
          </a:p>
        </p:txBody>
      </p:sp>
    </p:spTree>
    <p:extLst>
      <p:ext uri="{BB962C8B-B14F-4D97-AF65-F5344CB8AC3E}">
        <p14:creationId xmlns:p14="http://schemas.microsoft.com/office/powerpoint/2010/main" val="2203763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25</a:t>
            </a:fld>
            <a:endParaRPr lang="en-US" altLang="en-US"/>
          </a:p>
        </p:txBody>
      </p:sp>
    </p:spTree>
    <p:extLst>
      <p:ext uri="{BB962C8B-B14F-4D97-AF65-F5344CB8AC3E}">
        <p14:creationId xmlns:p14="http://schemas.microsoft.com/office/powerpoint/2010/main" val="338293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F7509040-81C2-4FFF-8805-E9FBD9BB2ED5}" type="slidenum">
              <a:rPr lang="en-US" altLang="en-US" smtClean="0">
                <a:latin typeface="Arial" panose="020B0604020202020204" pitchFamily="34" charset="0"/>
              </a:rPr>
              <a:pPr/>
              <a:t>41</a:t>
            </a:fld>
            <a:endParaRPr lang="en-US" altLang="en-US">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127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existence over half a century.  Challenges with aging population and aging support system.  CMS rules.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6</a:t>
            </a:fld>
            <a:endParaRPr lang="en-US" altLang="en-US"/>
          </a:p>
        </p:txBody>
      </p:sp>
    </p:spTree>
    <p:extLst>
      <p:ext uri="{BB962C8B-B14F-4D97-AF65-F5344CB8AC3E}">
        <p14:creationId xmlns:p14="http://schemas.microsoft.com/office/powerpoint/2010/main" val="29213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statements speaks</a:t>
            </a:r>
            <a:r>
              <a:rPr lang="en-US" baseline="0" dirty="0"/>
              <a:t> to the vision/mission of our agency.</a:t>
            </a:r>
            <a:endParaRPr lang="en-US" dirty="0"/>
          </a:p>
          <a:p>
            <a:r>
              <a:rPr lang="en-US" dirty="0"/>
              <a:t>A community where individuals with intellectual and/or developmental disabilities are valued members who are treated with dignity and respect.</a:t>
            </a:r>
          </a:p>
          <a:p>
            <a:endParaRPr lang="en-US" dirty="0"/>
          </a:p>
          <a:p>
            <a:r>
              <a:rPr lang="en-US" dirty="0"/>
              <a:t>Law is referred to as </a:t>
            </a:r>
            <a:r>
              <a:rPr lang="en-US" dirty="0" err="1"/>
              <a:t>Lanterman</a:t>
            </a:r>
            <a:r>
              <a:rPr lang="en-US" dirty="0"/>
              <a:t> Act beginning with Welfare and Institutions Code section 4400</a:t>
            </a:r>
          </a:p>
          <a:p>
            <a:endParaRPr lang="en-US" dirty="0"/>
          </a:p>
          <a:p>
            <a:r>
              <a:rPr lang="en-US" dirty="0"/>
              <a:t>W&amp;I Code Section 4646(a) states in part regional center responsibilities are to </a:t>
            </a:r>
            <a:r>
              <a:rPr lang="en-US" altLang="en-US" dirty="0"/>
              <a:t>Promote community integration, independent, productive, and normal lives and stable and healthy environments.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7</a:t>
            </a:fld>
            <a:endParaRPr lang="en-US" altLang="en-US"/>
          </a:p>
        </p:txBody>
      </p:sp>
    </p:spTree>
    <p:extLst>
      <p:ext uri="{BB962C8B-B14F-4D97-AF65-F5344CB8AC3E}">
        <p14:creationId xmlns:p14="http://schemas.microsoft.com/office/powerpoint/2010/main" val="182868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Entitlement program = No wait list for case management and development of service plan.</a:t>
            </a:r>
          </a:p>
          <a:p>
            <a:endParaRPr lang="en-US" dirty="0"/>
          </a:p>
          <a:p>
            <a:r>
              <a:rPr lang="en-US" dirty="0"/>
              <a:t>Womb to tomb.</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8</a:t>
            </a:fld>
            <a:endParaRPr lang="en-US" altLang="en-US"/>
          </a:p>
        </p:txBody>
      </p:sp>
    </p:spTree>
    <p:extLst>
      <p:ext uri="{BB962C8B-B14F-4D97-AF65-F5344CB8AC3E}">
        <p14:creationId xmlns:p14="http://schemas.microsoft.com/office/powerpoint/2010/main" val="189002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of 6 billion system wide for entire state including SDCs.</a:t>
            </a:r>
          </a:p>
          <a:p>
            <a:endParaRPr lang="en-US" dirty="0"/>
          </a:p>
          <a:p>
            <a:r>
              <a:rPr lang="en-US" dirty="0"/>
              <a:t>Alta’s budget is north of ½ billion, with over 85% designated for direct service.</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9</a:t>
            </a:fld>
            <a:endParaRPr lang="en-US" altLang="en-US"/>
          </a:p>
        </p:txBody>
      </p:sp>
    </p:spTree>
    <p:extLst>
      <p:ext uri="{BB962C8B-B14F-4D97-AF65-F5344CB8AC3E}">
        <p14:creationId xmlns:p14="http://schemas.microsoft.com/office/powerpoint/2010/main" val="36130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Caseloads average 80 – 90 clients.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11</a:t>
            </a:fld>
            <a:endParaRPr lang="en-US" altLang="en-US"/>
          </a:p>
        </p:txBody>
      </p:sp>
    </p:spTree>
    <p:extLst>
      <p:ext uri="{BB962C8B-B14F-4D97-AF65-F5344CB8AC3E}">
        <p14:creationId xmlns:p14="http://schemas.microsoft.com/office/powerpoint/2010/main" val="145315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904A82E-BE9C-4FAE-9D31-72F4230272E7}"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Plans are fluid documents.</a:t>
            </a:r>
            <a:r>
              <a:rPr lang="en-US" altLang="en-US" baseline="0" dirty="0">
                <a:latin typeface="Arial" panose="020B0604020202020204" pitchFamily="34" charset="0"/>
              </a:rPr>
              <a:t>  ACRC assesses needs, determines what’s available in the community or within the natural supports of the person, and funds what doesn’t exist…regional centers are safety nets so to speak.</a:t>
            </a:r>
            <a:endParaRPr lang="en-US" altLang="en-US" dirty="0">
              <a:latin typeface="Arial" panose="020B0604020202020204" pitchFamily="34" charset="0"/>
            </a:endParaRPr>
          </a:p>
        </p:txBody>
      </p:sp>
    </p:spTree>
    <p:extLst>
      <p:ext uri="{BB962C8B-B14F-4D97-AF65-F5344CB8AC3E}">
        <p14:creationId xmlns:p14="http://schemas.microsoft.com/office/powerpoint/2010/main" val="41475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 y="539750"/>
            <a:ext cx="6203950" cy="3490913"/>
          </a:xfrm>
        </p:spPr>
      </p:sp>
      <p:sp>
        <p:nvSpPr>
          <p:cNvPr id="3" name="Notes Placeholder 2"/>
          <p:cNvSpPr>
            <a:spLocks noGrp="1"/>
          </p:cNvSpPr>
          <p:nvPr>
            <p:ph type="body" idx="1"/>
          </p:nvPr>
        </p:nvSpPr>
        <p:spPr/>
        <p:txBody>
          <a:bodyPr/>
          <a:lstStyle/>
          <a:p>
            <a:r>
              <a:rPr lang="en-US" dirty="0"/>
              <a:t>Assessment</a:t>
            </a:r>
          </a:p>
          <a:p>
            <a:r>
              <a:rPr lang="en-US" dirty="0"/>
              <a:t>Goals</a:t>
            </a:r>
          </a:p>
          <a:p>
            <a:r>
              <a:rPr lang="en-US" dirty="0"/>
              <a:t>Objectives</a:t>
            </a:r>
          </a:p>
          <a:p>
            <a:r>
              <a:rPr lang="en-US" dirty="0"/>
              <a:t>Services and Supports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13</a:t>
            </a:fld>
            <a:endParaRPr lang="en-US" altLang="en-US"/>
          </a:p>
        </p:txBody>
      </p:sp>
    </p:spTree>
    <p:extLst>
      <p:ext uri="{BB962C8B-B14F-4D97-AF65-F5344CB8AC3E}">
        <p14:creationId xmlns:p14="http://schemas.microsoft.com/office/powerpoint/2010/main" val="305281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E4D7-7866-4969-AD7D-BC7F4F779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E156DA-3CFC-467B-AEC3-DD2182663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F3EA25-C914-40EB-A3FE-5C3BC5914AEF}"/>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64AE4177-B57B-45DD-91BA-EA752D34E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984E1-5958-405F-AC20-F783B1F78CE9}"/>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159715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4D6D-C408-4795-846C-A0FD2A9AB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11648-35C3-40A4-A662-2CBF7C972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7846F-0AB2-4687-BA5A-5DBF22EC9C38}"/>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FFF67EF9-AE05-42FF-8F60-544E41627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ACDB9-021E-43B7-9C12-5BCC34F7261F}"/>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25578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89D63-DEB8-492B-8A81-57D77BCBA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FF8EFF-11F2-4C5E-A4EF-DD54F32885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5460-43C6-4242-BEB1-192600C153BB}"/>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B426588C-7085-4400-ABD0-049525452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EB761-AD58-4741-A7F5-CF58C7BC680D}"/>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102751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3387-448A-4082-BA5F-F73E9BDC7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81825-70B5-44B3-A74B-3255D4C0AE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6C20F-7154-4DB0-83E5-DB8DA132942F}"/>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FF18D6AE-193E-4601-B0AC-88DFA85F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E2FCC-250E-4A20-B421-D888B60CCBC3}"/>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27823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9296-72D4-4CE8-B351-5EE20BB5F9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D528D-78A0-4271-915F-39D8A2227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AAA5B5-41DD-4D73-8B61-75C65F0AA852}"/>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CA7AC4AA-D1C5-4E6E-9FFB-836189CEC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0FA16-4367-41EB-88B0-A0EC68865499}"/>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23279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B3BF-469D-473B-9D52-2B8A893D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AAE9E-54AD-4D8C-802A-503974B343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CE5A2-B935-42B8-BAA8-8C7D3B6D8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3C2A5-1F26-4620-8AD5-07C3F1268FE9}"/>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6" name="Footer Placeholder 5">
            <a:extLst>
              <a:ext uri="{FF2B5EF4-FFF2-40B4-BE49-F238E27FC236}">
                <a16:creationId xmlns:a16="http://schemas.microsoft.com/office/drawing/2014/main" id="{1DA1014D-7B93-46CB-B927-600B0EBB2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C1E48-0C1F-4D68-893A-18C40E32CE3C}"/>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38257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A4E2-7F36-421B-89D7-23A6D0A010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CF461-BEA5-4840-B868-47192FE29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772B72-86B0-484C-8A98-FF951BF556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CBAEE-2E11-48C0-BD7B-A7AD9B02D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45857-4A40-44EE-8EB9-ADFDAB7EB5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4BCCE8-CD2A-4EBD-96A1-1A2476AB2D8F}"/>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8" name="Footer Placeholder 7">
            <a:extLst>
              <a:ext uri="{FF2B5EF4-FFF2-40B4-BE49-F238E27FC236}">
                <a16:creationId xmlns:a16="http://schemas.microsoft.com/office/drawing/2014/main" id="{6A64B11E-FA73-4A2E-8808-C712849979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6E044-4DC0-4594-865B-1AF7D1E6ADFC}"/>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425483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BD50-357C-46A3-A526-C4BD96A96E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F324BA-B257-4086-B233-7EF49C6DA340}"/>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4" name="Footer Placeholder 3">
            <a:extLst>
              <a:ext uri="{FF2B5EF4-FFF2-40B4-BE49-F238E27FC236}">
                <a16:creationId xmlns:a16="http://schemas.microsoft.com/office/drawing/2014/main" id="{D5FBA743-756A-4BC2-875E-4E5949338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F03A3B-6A3C-4524-8C6C-8D80C96D3C5E}"/>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80218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F973B-F141-4D5A-9CE0-6C1D2C556994}"/>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3" name="Footer Placeholder 2">
            <a:extLst>
              <a:ext uri="{FF2B5EF4-FFF2-40B4-BE49-F238E27FC236}">
                <a16:creationId xmlns:a16="http://schemas.microsoft.com/office/drawing/2014/main" id="{C0665533-9A23-4DE4-8B98-EC51D10623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65982F-054E-4379-AC64-666ED7C246B6}"/>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393640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58F5-CDD6-4284-BD5C-8E75751B4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AFDAC-B9D4-4BA1-81A7-2841BF94E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A2E3C-FF9C-4EDD-A7BF-B62195872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CDA4F-B0EF-462E-A970-30041F848380}"/>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6" name="Footer Placeholder 5">
            <a:extLst>
              <a:ext uri="{FF2B5EF4-FFF2-40B4-BE49-F238E27FC236}">
                <a16:creationId xmlns:a16="http://schemas.microsoft.com/office/drawing/2014/main" id="{E8378C5A-DDD1-411D-9430-A730CB6C0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5B8B6-F044-4C4F-8100-3F3C719FFE8D}"/>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206265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76AD-1292-42F6-ACD5-F792153D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D651BE-7DE1-4120-96F8-00DAF4C2A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E64F08-399F-4692-B36D-DEA38A490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1636C-63C3-4112-8915-B2D8AED50E69}"/>
              </a:ext>
            </a:extLst>
          </p:cNvPr>
          <p:cNvSpPr>
            <a:spLocks noGrp="1"/>
          </p:cNvSpPr>
          <p:nvPr>
            <p:ph type="dt" sz="half" idx="10"/>
          </p:nvPr>
        </p:nvSpPr>
        <p:spPr/>
        <p:txBody>
          <a:bodyPr/>
          <a:lstStyle/>
          <a:p>
            <a:fld id="{257807FD-0B2C-4C0B-A6F8-0620E5BC845C}" type="datetimeFigureOut">
              <a:rPr lang="en-US" smtClean="0"/>
              <a:t>4/5/2022</a:t>
            </a:fld>
            <a:endParaRPr lang="en-US"/>
          </a:p>
        </p:txBody>
      </p:sp>
      <p:sp>
        <p:nvSpPr>
          <p:cNvPr id="6" name="Footer Placeholder 5">
            <a:extLst>
              <a:ext uri="{FF2B5EF4-FFF2-40B4-BE49-F238E27FC236}">
                <a16:creationId xmlns:a16="http://schemas.microsoft.com/office/drawing/2014/main" id="{160F380F-8D82-45F9-8132-9AB9CD393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CFA46-0129-4D02-9B1F-776FB41A494B}"/>
              </a:ext>
            </a:extLst>
          </p:cNvPr>
          <p:cNvSpPr>
            <a:spLocks noGrp="1"/>
          </p:cNvSpPr>
          <p:nvPr>
            <p:ph type="sldNum" sz="quarter" idx="12"/>
          </p:nvPr>
        </p:nvSpPr>
        <p:spPr/>
        <p:txBody>
          <a:bodyPr/>
          <a:lstStyle/>
          <a:p>
            <a:fld id="{5E0473BE-FF0F-48E2-8B8D-F2DA51F2C765}" type="slidenum">
              <a:rPr lang="en-US" smtClean="0"/>
              <a:t>‹#›</a:t>
            </a:fld>
            <a:endParaRPr lang="en-US"/>
          </a:p>
        </p:txBody>
      </p:sp>
    </p:spTree>
    <p:extLst>
      <p:ext uri="{BB962C8B-B14F-4D97-AF65-F5344CB8AC3E}">
        <p14:creationId xmlns:p14="http://schemas.microsoft.com/office/powerpoint/2010/main" val="69802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4AA51-CC79-4B38-ACCD-7991E8332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13B99-5A22-4595-AFE1-98C779449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4263D-C3E0-4AC3-B51E-6D0B6DBBE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807FD-0B2C-4C0B-A6F8-0620E5BC845C}" type="datetimeFigureOut">
              <a:rPr lang="en-US" smtClean="0"/>
              <a:t>4/5/2022</a:t>
            </a:fld>
            <a:endParaRPr lang="en-US"/>
          </a:p>
        </p:txBody>
      </p:sp>
      <p:sp>
        <p:nvSpPr>
          <p:cNvPr id="5" name="Footer Placeholder 4">
            <a:extLst>
              <a:ext uri="{FF2B5EF4-FFF2-40B4-BE49-F238E27FC236}">
                <a16:creationId xmlns:a16="http://schemas.microsoft.com/office/drawing/2014/main" id="{288EC8E1-C5C8-4648-A7E2-F5673AC45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EAD5E-8EB1-40F6-B5BB-2F3384A85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473BE-FF0F-48E2-8B8D-F2DA51F2C765}" type="slidenum">
              <a:rPr lang="en-US" smtClean="0"/>
              <a:t>‹#›</a:t>
            </a:fld>
            <a:endParaRPr lang="en-US"/>
          </a:p>
        </p:txBody>
      </p:sp>
    </p:spTree>
    <p:extLst>
      <p:ext uri="{BB962C8B-B14F-4D97-AF65-F5344CB8AC3E}">
        <p14:creationId xmlns:p14="http://schemas.microsoft.com/office/powerpoint/2010/main" val="27127956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rcanet.org/your-regional-center/serving-Californ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g"/><Relationship Id="rId4" Type="http://schemas.openxmlformats.org/officeDocument/2006/relationships/diagramLayout" Target="../diagrams/layout1.xml"/><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rcanet.org/your-regional-center/serving-Californ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ds.ca.gov/VocationalSvcs/SupportedEmployment.cfm" TargetMode="External"/><Relationship Id="rId2" Type="http://schemas.openxmlformats.org/officeDocument/2006/relationships/hyperlink" Target="https://scdd.ca.gov/wp-content/uploads/sites/33/2016/10/Employment-First-Policy-Summary-SCDD-CECY.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or.ca.gov/Public/WIOA-Informatio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rnorthernrc.org/wp-content/uploads/2021/02/FNRC-Employment-First-Policy-Final.draft2_.pdf" TargetMode="External"/><Relationship Id="rId2" Type="http://schemas.openxmlformats.org/officeDocument/2006/relationships/hyperlink" Target="https://www.altaregional.org/sites/main/files/file-attachments/employment_first_0.pdf?14435655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cdd.ca.gov/sb639/" TargetMode="External"/><Relationship Id="rId2" Type="http://schemas.openxmlformats.org/officeDocument/2006/relationships/hyperlink" Target="https://leginfo.legislature.ca.gov/faces/billCompareClient.xhtml?bill_id=202120220SB639&amp;showamends=fal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DrqhVHPV7zo" TargetMode="External"/><Relationship Id="rId2" Type="http://schemas.openxmlformats.org/officeDocument/2006/relationships/hyperlink" Target="https://www.youtube.com/watch?v=AMyv5Xl0g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ltaregional.org/sites/main/files/file-attachments/competitive-integrated-employment-roadmap-for-consumers.pdf?162085231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dds.ca.gov/wp-content/uploads/2021/10/CombinedGuidelines_CIE_202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dds.ca.gov/wp-content/uploads/2021/10/CombinedGuidelines_PIP_2021.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cdd.ca.gov/employment_data_dashboa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Y8MOgxRIG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ds.ca.gov/wp-content/uploads/2021/04/Revised_LantermanAct_Jan20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altaregional.org/sites/main/files/file-attachments/governor_budget_highlights_2022.pdf?1642093111"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70E7B5E-8D95-4201-A7D0-94AF2A893294}"/>
              </a:ext>
            </a:extLst>
          </p:cNvPr>
          <p:cNvSpPr>
            <a:spLocks noGrp="1" noChangeArrowheads="1"/>
          </p:cNvSpPr>
          <p:nvPr>
            <p:ph type="title"/>
          </p:nvPr>
        </p:nvSpPr>
        <p:spPr bwMode="auto">
          <a:xfrm>
            <a:off x="643468" y="643467"/>
            <a:ext cx="4620584" cy="45671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a:spcAft>
                <a:spcPts val="0"/>
              </a:spcAft>
            </a:pPr>
            <a:r>
              <a:rPr kumimoji="0" lang="en-US" altLang="en-US" sz="2400" b="1" i="1" strike="noStrike" kern="1200" cap="none" normalizeH="0" baseline="0" dirty="0">
                <a:ln>
                  <a:noFill/>
                </a:ln>
                <a:solidFill>
                  <a:schemeClr val="tx1"/>
                </a:solidFill>
                <a:effectLst/>
                <a:latin typeface="+mj-lt"/>
                <a:ea typeface="+mj-ea"/>
                <a:cs typeface="+mj-cs"/>
              </a:rPr>
              <a:t>WELCOME, </a:t>
            </a:r>
            <a:br>
              <a:rPr kumimoji="0" lang="en-US" altLang="en-US" sz="2400" b="1" i="1" strike="noStrike" kern="1200" cap="none" normalizeH="0" baseline="0" dirty="0">
                <a:ln>
                  <a:noFill/>
                </a:ln>
                <a:solidFill>
                  <a:schemeClr val="tx1"/>
                </a:solidFill>
                <a:effectLst/>
                <a:latin typeface="+mj-lt"/>
                <a:ea typeface="+mj-ea"/>
                <a:cs typeface="+mj-cs"/>
              </a:rPr>
            </a:br>
            <a:br>
              <a:rPr kumimoji="0" lang="en-US" altLang="en-US" sz="2400" b="1" i="1" strike="noStrike" kern="1200" cap="none" normalizeH="0" baseline="0" dirty="0">
                <a:ln>
                  <a:noFill/>
                </a:ln>
                <a:solidFill>
                  <a:schemeClr val="tx1"/>
                </a:solidFill>
                <a:effectLst/>
                <a:latin typeface="+mj-lt"/>
                <a:ea typeface="+mj-ea"/>
                <a:cs typeface="+mj-cs"/>
              </a:rPr>
            </a:br>
            <a:r>
              <a:rPr lang="en-US" sz="2400" b="1" kern="1200" dirty="0">
                <a:solidFill>
                  <a:schemeClr val="tx1"/>
                </a:solidFill>
                <a:latin typeface="+mj-lt"/>
                <a:ea typeface="+mj-ea"/>
                <a:cs typeface="+mj-cs"/>
              </a:rPr>
              <a:t>Herman Kothe</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Alta California Regional Center Training Manager</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b="1" kern="1200" dirty="0">
                <a:solidFill>
                  <a:schemeClr val="tx1"/>
                </a:solidFill>
                <a:latin typeface="+mj-lt"/>
                <a:ea typeface="+mj-ea"/>
                <a:cs typeface="+mj-cs"/>
              </a:rPr>
              <a:t>Cindy Le</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formerly Alta California Regional Center Employment Specialists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currently Alta California Regional Center Home and Community Based Services Specialist</a:t>
            </a:r>
            <a:br>
              <a:rPr lang="en-US" sz="2400" kern="1200" dirty="0">
                <a:solidFill>
                  <a:schemeClr val="tx1"/>
                </a:solidFill>
                <a:latin typeface="+mj-lt"/>
                <a:ea typeface="+mj-ea"/>
                <a:cs typeface="+mj-cs"/>
              </a:rPr>
            </a:br>
            <a:endParaRPr kumimoji="0" lang="en-US" altLang="en-US" sz="2400" b="1" i="1" strike="noStrike" kern="1200" cap="none" normalizeH="0" baseline="0" dirty="0">
              <a:ln>
                <a:noFill/>
              </a:ln>
              <a:solidFill>
                <a:schemeClr val="tx1"/>
              </a:solidFill>
              <a:effectLst/>
              <a:latin typeface="+mj-lt"/>
              <a:ea typeface="+mj-ea"/>
              <a:cs typeface="+mj-cs"/>
            </a:endParaRPr>
          </a:p>
        </p:txBody>
      </p:sp>
      <p:pic>
        <p:nvPicPr>
          <p:cNvPr id="3" name="Picture 2" descr="Alta California Regional Center logo">
            <a:extLst>
              <a:ext uri="{FF2B5EF4-FFF2-40B4-BE49-F238E27FC236}">
                <a16:creationId xmlns:a16="http://schemas.microsoft.com/office/drawing/2014/main" id="{6E79857E-74EC-40D4-9C4A-D5DE4DF5F819}"/>
              </a:ext>
            </a:extLst>
          </p:cNvPr>
          <p:cNvPicPr>
            <a:picLocks noChangeAspect="1"/>
          </p:cNvPicPr>
          <p:nvPr/>
        </p:nvPicPr>
        <p:blipFill>
          <a:blip r:embed="rId2"/>
          <a:stretch>
            <a:fillRect/>
          </a:stretch>
        </p:blipFill>
        <p:spPr>
          <a:xfrm>
            <a:off x="6606253" y="1390310"/>
            <a:ext cx="4942280" cy="4077380"/>
          </a:xfrm>
          <a:prstGeom prst="rect">
            <a:avLst/>
          </a:prstGeom>
        </p:spPr>
      </p:pic>
    </p:spTree>
    <p:extLst>
      <p:ext uri="{BB962C8B-B14F-4D97-AF65-F5344CB8AC3E}">
        <p14:creationId xmlns:p14="http://schemas.microsoft.com/office/powerpoint/2010/main" val="304856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25F-C5A7-46A3-B478-DD00ADBB80CA}"/>
              </a:ext>
            </a:extLst>
          </p:cNvPr>
          <p:cNvSpPr>
            <a:spLocks noGrp="1"/>
          </p:cNvSpPr>
          <p:nvPr>
            <p:ph type="title"/>
          </p:nvPr>
        </p:nvSpPr>
        <p:spPr>
          <a:xfrm>
            <a:off x="0" y="0"/>
            <a:ext cx="12192000" cy="1052946"/>
          </a:xfrm>
          <a:solidFill>
            <a:srgbClr val="FFFFFF"/>
          </a:solidFill>
        </p:spPr>
        <p:txBody>
          <a:bodyPr>
            <a:normAutofit fontScale="90000"/>
          </a:bodyPr>
          <a:lstStyle/>
          <a:p>
            <a:pPr algn="ctr"/>
            <a:br>
              <a:rPr lang="en-US" sz="4000" b="1" dirty="0">
                <a:latin typeface="+mn-lt"/>
                <a:hlinkClick r:id="rId2">
                  <a:extLst>
                    <a:ext uri="{A12FA001-AC4F-418D-AE19-62706E023703}">
                      <ahyp:hlinkClr xmlns:ahyp="http://schemas.microsoft.com/office/drawing/2018/hyperlinkcolor" val="tx"/>
                    </a:ext>
                  </a:extLst>
                </a:hlinkClick>
              </a:rPr>
            </a:br>
            <a:r>
              <a:rPr lang="en-US" sz="4000" b="1" dirty="0">
                <a:latin typeface="+mn-lt"/>
                <a:hlinkClick r:id="rId2">
                  <a:extLst>
                    <a:ext uri="{A12FA001-AC4F-418D-AE19-62706E023703}">
                      <ahyp:hlinkClr xmlns:ahyp="http://schemas.microsoft.com/office/drawing/2018/hyperlinkcolor" val="tx"/>
                    </a:ext>
                  </a:extLst>
                </a:hlinkClick>
              </a:rPr>
              <a:t>Association of Regional Center Agencies (arcanet.org)</a:t>
            </a:r>
            <a:br>
              <a:rPr lang="en-US" dirty="0"/>
            </a:br>
            <a:endParaRPr lang="en-US" dirty="0"/>
          </a:p>
        </p:txBody>
      </p:sp>
      <p:pic>
        <p:nvPicPr>
          <p:cNvPr id="6" name="Picture 2" descr="Pie Chart: Where the Money Goes 2019-2020 Budget data&#10;&#10;Purchased Client Services: 88.4% (purple)&#10;&#10;Other Agency Expenses: 0.7% (teal)&#10;&#10;Direct Client Services: 7.7% (blue)&#10;&#10;Administrative: 1.5 % (red)&#10;&#10;Operating Expense 1.7% (green)&#10;&#10;">
            <a:extLst>
              <a:ext uri="{FF2B5EF4-FFF2-40B4-BE49-F238E27FC236}">
                <a16:creationId xmlns:a16="http://schemas.microsoft.com/office/drawing/2014/main" id="{4AA4A16B-C14F-4BC9-9955-0A57AD6C77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3531" y="1378205"/>
            <a:ext cx="5200137" cy="516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2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50627"/>
          </a:xfrm>
          <a:solidFill>
            <a:srgbClr val="FFFFFF"/>
          </a:solidFill>
        </p:spPr>
        <p:txBody>
          <a:bodyPr>
            <a:normAutofit/>
          </a:bodyPr>
          <a:lstStyle/>
          <a:p>
            <a:pPr algn="ctr"/>
            <a:r>
              <a:rPr lang="en-US" b="1" dirty="0">
                <a:latin typeface="+mn-lt"/>
              </a:rPr>
              <a:t>Service Coordinators</a:t>
            </a:r>
            <a:endParaRPr lang="en-US" sz="2400" b="1" i="1" dirty="0">
              <a:latin typeface="+mn-lt"/>
            </a:endParaRPr>
          </a:p>
        </p:txBody>
      </p:sp>
      <p:graphicFrame>
        <p:nvGraphicFramePr>
          <p:cNvPr id="8" name="Content Placeholder 7"/>
          <p:cNvGraphicFramePr>
            <a:graphicFrameLocks noGrp="1"/>
          </p:cNvGraphicFramePr>
          <p:nvPr>
            <p:ph idx="1"/>
          </p:nvPr>
        </p:nvGraphicFramePr>
        <p:xfrm>
          <a:off x="7086601" y="1143000"/>
          <a:ext cx="323619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Service Coordinator with brown hair and blue eyes smiling "/>
          <p:cNvPicPr>
            <a:picLocks/>
          </p:cNvPicPr>
          <p:nvPr/>
        </p:nvPicPr>
        <p:blipFill>
          <a:blip r:embed="rId8">
            <a:extLst>
              <a:ext uri="{28A0092B-C50C-407E-A947-70E740481C1C}">
                <a14:useLocalDpi xmlns:a14="http://schemas.microsoft.com/office/drawing/2010/main" val="0"/>
              </a:ext>
            </a:extLst>
          </a:blip>
          <a:stretch>
            <a:fillRect/>
          </a:stretch>
        </p:blipFill>
        <p:spPr>
          <a:xfrm rot="360000">
            <a:off x="1007447" y="1782823"/>
            <a:ext cx="2292350" cy="2936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Service Coordinator with grey hair smiling at the camer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60000">
            <a:off x="4615371" y="1792641"/>
            <a:ext cx="2301494" cy="2926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Service Coordinator with long brown hair and glasses smiling at the camera"/>
          <p:cNvPicPr>
            <a:picLocks/>
          </p:cNvPicPr>
          <p:nvPr/>
        </p:nvPicPr>
        <p:blipFill>
          <a:blip r:embed="rId10">
            <a:extLst>
              <a:ext uri="{28A0092B-C50C-407E-A947-70E740481C1C}">
                <a14:useLocalDpi xmlns:a14="http://schemas.microsoft.com/office/drawing/2010/main" val="0"/>
              </a:ext>
            </a:extLst>
          </a:blip>
          <a:stretch>
            <a:fillRect/>
          </a:stretch>
        </p:blipFill>
        <p:spPr>
          <a:xfrm rot="360000">
            <a:off x="8231336" y="1803254"/>
            <a:ext cx="2297176" cy="2915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2931444" y="5027376"/>
            <a:ext cx="2009907" cy="1569660"/>
          </a:xfrm>
          <a:prstGeom prst="rect">
            <a:avLst/>
          </a:prstGeom>
          <a:solidFill>
            <a:srgbClr val="FFFFFF"/>
          </a:solidFill>
        </p:spPr>
        <p:txBody>
          <a:bodyPr wrap="square" rtlCol="0">
            <a:spAutoFit/>
          </a:bodyPr>
          <a:lstStyle/>
          <a:p>
            <a:pPr algn="ctr"/>
            <a:endParaRPr lang="en-US" sz="2400" b="1" dirty="0"/>
          </a:p>
          <a:p>
            <a:pPr algn="ctr"/>
            <a:r>
              <a:rPr lang="en-US" sz="2400" b="1" dirty="0"/>
              <a:t>Assigned caseloads</a:t>
            </a:r>
          </a:p>
          <a:p>
            <a:pPr algn="ctr"/>
            <a:endParaRPr lang="en-US" sz="2400" b="1" dirty="0"/>
          </a:p>
        </p:txBody>
      </p:sp>
      <p:sp>
        <p:nvSpPr>
          <p:cNvPr id="15" name="TextBox 14"/>
          <p:cNvSpPr txBox="1"/>
          <p:nvPr/>
        </p:nvSpPr>
        <p:spPr>
          <a:xfrm>
            <a:off x="6615546" y="5027376"/>
            <a:ext cx="2206625" cy="1569660"/>
          </a:xfrm>
          <a:prstGeom prst="rect">
            <a:avLst/>
          </a:prstGeom>
          <a:solidFill>
            <a:srgbClr val="FFFFFF"/>
          </a:solidFill>
        </p:spPr>
        <p:txBody>
          <a:bodyPr wrap="square" rtlCol="0">
            <a:spAutoFit/>
          </a:bodyPr>
          <a:lstStyle/>
          <a:p>
            <a:pPr algn="ctr"/>
            <a:r>
              <a:rPr lang="en-US" sz="2400" b="1" dirty="0"/>
              <a:t>Main point of contact for </a:t>
            </a:r>
          </a:p>
          <a:p>
            <a:pPr algn="ctr"/>
            <a:r>
              <a:rPr lang="en-US" sz="2400" b="1" dirty="0"/>
              <a:t>Clients and family</a:t>
            </a:r>
          </a:p>
        </p:txBody>
      </p:sp>
    </p:spTree>
    <p:extLst>
      <p:ext uri="{BB962C8B-B14F-4D97-AF65-F5344CB8AC3E}">
        <p14:creationId xmlns:p14="http://schemas.microsoft.com/office/powerpoint/2010/main" val="383212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 y="1"/>
            <a:ext cx="12192000" cy="1357746"/>
          </a:xfrm>
          <a:solidFill>
            <a:srgbClr val="FFFFFF"/>
          </a:solidFill>
        </p:spPr>
        <p:txBody>
          <a:bodyPr/>
          <a:lstStyle/>
          <a:p>
            <a:pPr algn="ctr" eaLnBrk="1" hangingPunct="1"/>
            <a:r>
              <a:rPr lang="en-US" altLang="en-US" b="1" dirty="0">
                <a:latin typeface="+mn-lt"/>
              </a:rPr>
              <a:t>Plans of Support</a:t>
            </a:r>
          </a:p>
        </p:txBody>
      </p:sp>
      <p:sp>
        <p:nvSpPr>
          <p:cNvPr id="13315" name="Rectangle 3"/>
          <p:cNvSpPr>
            <a:spLocks noGrp="1" noChangeArrowheads="1"/>
          </p:cNvSpPr>
          <p:nvPr>
            <p:ph idx="1"/>
          </p:nvPr>
        </p:nvSpPr>
        <p:spPr>
          <a:xfrm>
            <a:off x="2036619" y="1870363"/>
            <a:ext cx="7606146" cy="3629891"/>
          </a:xfrm>
          <a:solidFill>
            <a:srgbClr val="FFFFFF"/>
          </a:solidFill>
        </p:spPr>
        <p:txBody>
          <a:bodyPr>
            <a:normAutofit/>
          </a:bodyPr>
          <a:lstStyle/>
          <a:p>
            <a:pPr lvl="2"/>
            <a:r>
              <a:rPr lang="en-US" altLang="en-US" sz="3200" b="1" dirty="0"/>
              <a:t>Individualized Family Service Plan (IFSP)</a:t>
            </a:r>
          </a:p>
          <a:p>
            <a:pPr eaLnBrk="1" hangingPunct="1">
              <a:buFont typeface="Wingdings" panose="05000000000000000000" pitchFamily="2" charset="2"/>
              <a:buNone/>
            </a:pPr>
            <a:r>
              <a:rPr lang="en-US" altLang="en-US" sz="3200" i="1" dirty="0"/>
              <a:t>		For Infants and toddlers, birth to age 3</a:t>
            </a:r>
          </a:p>
          <a:p>
            <a:pPr marL="0" indent="0" eaLnBrk="1" hangingPunct="1">
              <a:buNone/>
            </a:pPr>
            <a:endParaRPr lang="en-US" altLang="en-US" sz="3200" i="1" dirty="0"/>
          </a:p>
          <a:p>
            <a:pPr lvl="2"/>
            <a:r>
              <a:rPr lang="en-US" altLang="en-US" sz="3200" b="1" dirty="0"/>
              <a:t>Individual Program Plans (IPP)</a:t>
            </a:r>
          </a:p>
          <a:p>
            <a:pPr eaLnBrk="1" hangingPunct="1">
              <a:buFont typeface="Wingdings" panose="05000000000000000000" pitchFamily="2" charset="2"/>
              <a:buNone/>
            </a:pPr>
            <a:r>
              <a:rPr lang="en-US" altLang="en-US" sz="3200" i="1" dirty="0"/>
              <a:t>		For children age 3, youth and adults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161"/>
            <a:ext cx="12192000" cy="1325563"/>
          </a:xfrm>
          <a:solidFill>
            <a:srgbClr val="FFFFFF"/>
          </a:solidFill>
        </p:spPr>
        <p:txBody>
          <a:bodyPr/>
          <a:lstStyle/>
          <a:p>
            <a:pPr algn="ctr"/>
            <a:r>
              <a:rPr lang="en-US" altLang="en-US" b="1" dirty="0">
                <a:latin typeface="+mn-lt"/>
              </a:rPr>
              <a:t>Support Plans</a:t>
            </a:r>
          </a:p>
        </p:txBody>
      </p:sp>
      <p:grpSp>
        <p:nvGrpSpPr>
          <p:cNvPr id="15363" name="Group 4"/>
          <p:cNvGrpSpPr>
            <a:grpSpLocks/>
          </p:cNvGrpSpPr>
          <p:nvPr/>
        </p:nvGrpSpPr>
        <p:grpSpPr bwMode="auto">
          <a:xfrm>
            <a:off x="2782888" y="1849439"/>
            <a:ext cx="7313612" cy="4105275"/>
            <a:chOff x="1524491" y="1833531"/>
            <a:chExt cx="7312630" cy="4105337"/>
          </a:xfrm>
        </p:grpSpPr>
        <p:sp>
          <p:nvSpPr>
            <p:cNvPr id="7" name="Freeform 6"/>
            <p:cNvSpPr/>
            <p:nvPr/>
          </p:nvSpPr>
          <p:spPr>
            <a:xfrm>
              <a:off x="5181600" y="2901934"/>
              <a:ext cx="2585690" cy="1968530"/>
            </a:xfrm>
            <a:custGeom>
              <a:avLst/>
              <a:gdLst/>
              <a:ahLst/>
              <a:cxnLst/>
              <a:rect l="0" t="0" r="0" b="0"/>
              <a:pathLst>
                <a:path>
                  <a:moveTo>
                    <a:pt x="0" y="0"/>
                  </a:moveTo>
                  <a:lnTo>
                    <a:pt x="0" y="1742629"/>
                  </a:lnTo>
                  <a:lnTo>
                    <a:pt x="2587217" y="1742629"/>
                  </a:lnTo>
                  <a:lnTo>
                    <a:pt x="2587217"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5135568" y="2901934"/>
              <a:ext cx="90476" cy="1968530"/>
            </a:xfrm>
            <a:custGeom>
              <a:avLst/>
              <a:gdLst/>
              <a:ahLst/>
              <a:cxnLst/>
              <a:rect l="0" t="0" r="0" b="0"/>
              <a:pathLst>
                <a:path>
                  <a:moveTo>
                    <a:pt x="45720" y="0"/>
                  </a:moveTo>
                  <a:lnTo>
                    <a:pt x="45720"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2594322" y="2901934"/>
              <a:ext cx="2587278" cy="1968530"/>
            </a:xfrm>
            <a:custGeom>
              <a:avLst/>
              <a:gdLst/>
              <a:ahLst/>
              <a:cxnLst/>
              <a:rect l="0" t="0" r="0" b="0"/>
              <a:pathLst>
                <a:path>
                  <a:moveTo>
                    <a:pt x="2587217" y="0"/>
                  </a:moveTo>
                  <a:lnTo>
                    <a:pt x="2587217" y="1742629"/>
                  </a:lnTo>
                  <a:lnTo>
                    <a:pt x="0" y="1742629"/>
                  </a:lnTo>
                  <a:lnTo>
                    <a:pt x="0"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Arc 9"/>
            <p:cNvSpPr/>
            <p:nvPr/>
          </p:nvSpPr>
          <p:spPr>
            <a:xfrm>
              <a:off x="4646684" y="1833531"/>
              <a:ext cx="1068245" cy="106840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Arc 10"/>
            <p:cNvSpPr/>
            <p:nvPr/>
          </p:nvSpPr>
          <p:spPr>
            <a:xfrm>
              <a:off x="4646684" y="1833531"/>
              <a:ext cx="1068245" cy="106840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111708" y="2025969"/>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a:p>
          </p:txBody>
        </p:sp>
        <p:sp>
          <p:nvSpPr>
            <p:cNvPr id="13" name="Arc 12"/>
            <p:cNvSpPr/>
            <p:nvPr/>
          </p:nvSpPr>
          <p:spPr>
            <a:xfrm>
              <a:off x="2059406"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Arc 13"/>
            <p:cNvSpPr/>
            <p:nvPr/>
          </p:nvSpPr>
          <p:spPr>
            <a:xfrm>
              <a:off x="2059406"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524491"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a:p>
          </p:txBody>
        </p:sp>
        <p:sp>
          <p:nvSpPr>
            <p:cNvPr id="16" name="Arc 15"/>
            <p:cNvSpPr/>
            <p:nvPr/>
          </p:nvSpPr>
          <p:spPr>
            <a:xfrm>
              <a:off x="4646684"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Arc 16"/>
            <p:cNvSpPr/>
            <p:nvPr/>
          </p:nvSpPr>
          <p:spPr>
            <a:xfrm>
              <a:off x="4646684"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111708"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a:p>
          </p:txBody>
        </p:sp>
        <p:sp>
          <p:nvSpPr>
            <p:cNvPr id="19" name="Arc 18"/>
            <p:cNvSpPr/>
            <p:nvPr/>
          </p:nvSpPr>
          <p:spPr>
            <a:xfrm>
              <a:off x="7233961"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Arc 19"/>
            <p:cNvSpPr/>
            <p:nvPr/>
          </p:nvSpPr>
          <p:spPr>
            <a:xfrm>
              <a:off x="7233961"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6698925"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a:p>
          </p:txBody>
        </p:sp>
        <p:sp>
          <p:nvSpPr>
            <p:cNvPr id="24" name="Freeform 23"/>
            <p:cNvSpPr/>
            <p:nvPr/>
          </p:nvSpPr>
          <p:spPr>
            <a:xfrm>
              <a:off x="2818099" y="3544088"/>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a:p>
          </p:txBody>
        </p:sp>
      </p:grpSp>
      <p:sp>
        <p:nvSpPr>
          <p:cNvPr id="15364" name="Rectangle 25"/>
          <p:cNvSpPr>
            <a:spLocks noChangeArrowheads="1"/>
          </p:cNvSpPr>
          <p:nvPr/>
        </p:nvSpPr>
        <p:spPr bwMode="auto">
          <a:xfrm>
            <a:off x="2944813" y="1357313"/>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Georgia" panose="02040502050405020303" pitchFamily="18"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Georgia" panose="02040502050405020303" pitchFamily="18"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Georgia" panose="02040502050405020303" pitchFamily="18"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9pPr>
          </a:lstStyle>
          <a:p>
            <a:pPr>
              <a:spcBef>
                <a:spcPct val="0"/>
              </a:spcBef>
              <a:buClrTx/>
              <a:buSzTx/>
              <a:buFontTx/>
              <a:buNone/>
            </a:pPr>
            <a:endParaRPr lang="en-US" altLang="en-US" sz="1800">
              <a:latin typeface="Verdana" panose="020B0604030504040204" pitchFamily="34" charset="0"/>
            </a:endParaRPr>
          </a:p>
        </p:txBody>
      </p:sp>
      <p:sp>
        <p:nvSpPr>
          <p:cNvPr id="15365" name="TextBox 26"/>
          <p:cNvSpPr txBox="1">
            <a:spLocks noChangeArrowheads="1"/>
          </p:cNvSpPr>
          <p:nvPr/>
        </p:nvSpPr>
        <p:spPr bwMode="auto">
          <a:xfrm>
            <a:off x="5034756" y="2041874"/>
            <a:ext cx="2900363" cy="584200"/>
          </a:xfrm>
          <a:prstGeom prst="rect">
            <a:avLst/>
          </a:prstGeom>
          <a:solidFill>
            <a:srgbClr val="FFFFFF"/>
          </a:solidFill>
          <a:ln>
            <a:noFill/>
          </a:ln>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Georgia" panose="02040502050405020303" pitchFamily="18"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Georgia" panose="02040502050405020303" pitchFamily="18"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Georgia" panose="02040502050405020303" pitchFamily="18"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9pPr>
          </a:lstStyle>
          <a:p>
            <a:pPr algn="ctr">
              <a:spcBef>
                <a:spcPct val="0"/>
              </a:spcBef>
              <a:buClrTx/>
              <a:buSzTx/>
              <a:buFontTx/>
              <a:buNone/>
            </a:pPr>
            <a:r>
              <a:rPr lang="en-US" altLang="en-US" sz="3200" b="1" dirty="0">
                <a:latin typeface="+mn-lt"/>
              </a:rPr>
              <a:t>Goal/Outcome</a:t>
            </a:r>
          </a:p>
        </p:txBody>
      </p:sp>
      <p:sp>
        <p:nvSpPr>
          <p:cNvPr id="28" name="TextBox 27"/>
          <p:cNvSpPr txBox="1"/>
          <p:nvPr/>
        </p:nvSpPr>
        <p:spPr>
          <a:xfrm>
            <a:off x="3051112" y="5000625"/>
            <a:ext cx="1510267" cy="830997"/>
          </a:xfrm>
          <a:prstGeom prst="rect">
            <a:avLst/>
          </a:prstGeom>
          <a:solidFill>
            <a:srgbClr val="FFFFFF"/>
          </a:solidFill>
        </p:spPr>
        <p:txBody>
          <a:bodyPr wrap="square">
            <a:spAutoFit/>
          </a:bodyPr>
          <a:lstStyle/>
          <a:p>
            <a:pPr algn="ctr">
              <a:defRPr/>
            </a:pPr>
            <a:r>
              <a:rPr lang="en-US" sz="2400" b="1" dirty="0"/>
              <a:t>Generic </a:t>
            </a:r>
          </a:p>
          <a:p>
            <a:pPr algn="ctr">
              <a:defRPr/>
            </a:pPr>
            <a:r>
              <a:rPr lang="en-US" sz="2400" b="1" dirty="0"/>
              <a:t>Agency</a:t>
            </a:r>
          </a:p>
        </p:txBody>
      </p:sp>
      <p:sp>
        <p:nvSpPr>
          <p:cNvPr id="29" name="TextBox 28"/>
          <p:cNvSpPr txBox="1"/>
          <p:nvPr/>
        </p:nvSpPr>
        <p:spPr>
          <a:xfrm>
            <a:off x="5704886" y="5000625"/>
            <a:ext cx="1510266" cy="830997"/>
          </a:xfrm>
          <a:prstGeom prst="rect">
            <a:avLst/>
          </a:prstGeom>
          <a:solidFill>
            <a:srgbClr val="FFFFFF"/>
          </a:solidFill>
        </p:spPr>
        <p:txBody>
          <a:bodyPr wrap="square">
            <a:spAutoFit/>
          </a:bodyPr>
          <a:lstStyle/>
          <a:p>
            <a:pPr algn="ctr">
              <a:defRPr/>
            </a:pPr>
            <a:r>
              <a:rPr lang="en-US" sz="2400" b="1" dirty="0"/>
              <a:t>Natural </a:t>
            </a:r>
          </a:p>
          <a:p>
            <a:pPr algn="ctr">
              <a:defRPr/>
            </a:pPr>
            <a:r>
              <a:rPr lang="en-US" sz="2400" b="1" dirty="0"/>
              <a:t>Support</a:t>
            </a:r>
          </a:p>
        </p:txBody>
      </p:sp>
      <p:sp>
        <p:nvSpPr>
          <p:cNvPr id="30" name="TextBox 29"/>
          <p:cNvSpPr txBox="1"/>
          <p:nvPr/>
        </p:nvSpPr>
        <p:spPr>
          <a:xfrm>
            <a:off x="8391979" y="5023708"/>
            <a:ext cx="1510266" cy="784830"/>
          </a:xfrm>
          <a:prstGeom prst="rect">
            <a:avLst/>
          </a:prstGeom>
          <a:solidFill>
            <a:srgbClr val="FFFFFF"/>
          </a:solidFill>
        </p:spPr>
        <p:txBody>
          <a:bodyPr wrap="square" tIns="0" anchor="ctr">
            <a:spAutoFit/>
          </a:bodyPr>
          <a:lstStyle/>
          <a:p>
            <a:pPr algn="ctr">
              <a:defRPr/>
            </a:pPr>
            <a:r>
              <a:rPr lang="en-US" sz="2400" b="1" dirty="0"/>
              <a:t>Vendor $$</a:t>
            </a:r>
          </a:p>
          <a:p>
            <a:pPr algn="ctr">
              <a:defRPr/>
            </a:pP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25F-C5A7-46A3-B478-DD00ADBB80CA}"/>
              </a:ext>
            </a:extLst>
          </p:cNvPr>
          <p:cNvSpPr>
            <a:spLocks noGrp="1"/>
          </p:cNvSpPr>
          <p:nvPr>
            <p:ph type="title"/>
          </p:nvPr>
        </p:nvSpPr>
        <p:spPr>
          <a:xfrm>
            <a:off x="0" y="0"/>
            <a:ext cx="12192000" cy="1191491"/>
          </a:xfrm>
          <a:solidFill>
            <a:srgbClr val="FFFFFF"/>
          </a:solidFill>
        </p:spPr>
        <p:txBody>
          <a:bodyPr anchor="b">
            <a:normAutofit fontScale="90000"/>
          </a:bodyPr>
          <a:lstStyle/>
          <a:p>
            <a:pPr algn="ctr"/>
            <a:r>
              <a:rPr lang="en-US" sz="4000" b="1" dirty="0">
                <a:latin typeface="+mn-lt"/>
                <a:hlinkClick r:id="rId2">
                  <a:extLst>
                    <a:ext uri="{A12FA001-AC4F-418D-AE19-62706E023703}">
                      <ahyp:hlinkClr xmlns:ahyp="http://schemas.microsoft.com/office/drawing/2018/hyperlinkcolor" val="tx"/>
                    </a:ext>
                  </a:extLst>
                </a:hlinkClick>
              </a:rPr>
              <a:t>Association of Regional Center Agencies (arcanet.org)</a:t>
            </a:r>
            <a:br>
              <a:rPr lang="en-US" dirty="0"/>
            </a:br>
            <a:endParaRPr lang="en-US" dirty="0"/>
          </a:p>
        </p:txBody>
      </p:sp>
      <p:pic>
        <p:nvPicPr>
          <p:cNvPr id="1026" name="Picture 2" descr="Pie Chart: Spending on Services 2019-2020 Budget Data&#10;&#10;Support Services: 25% (green)&#10;&#10;Transportation: 6% (blue)&#10;&#10;Respite: 9% (orange)&#10;&#10;Other Services: 10% (pink)&#10;&#10;Residential: 27% (purple)&#10;&#10;Day, habilitative, and infant programs: 23% (yellow)">
            <a:extLst>
              <a:ext uri="{FF2B5EF4-FFF2-40B4-BE49-F238E27FC236}">
                <a16:creationId xmlns:a16="http://schemas.microsoft.com/office/drawing/2014/main" id="{9DD5A3DA-8EDF-4744-9936-C6DA99D9E8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9791" y="1672821"/>
            <a:ext cx="5141844" cy="51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12191999" cy="1447800"/>
          </a:xfrm>
          <a:solidFill>
            <a:srgbClr val="FFFFFF"/>
          </a:solidFill>
        </p:spPr>
        <p:txBody>
          <a:bodyPr>
            <a:normAutofit/>
          </a:bodyPr>
          <a:lstStyle/>
          <a:p>
            <a:pPr algn="ctr" eaLnBrk="1" hangingPunct="1"/>
            <a:r>
              <a:rPr lang="en-US" altLang="en-US" b="1" dirty="0">
                <a:latin typeface="+mn-lt"/>
              </a:rPr>
              <a:t>Review/Monitor Support Plans</a:t>
            </a:r>
          </a:p>
        </p:txBody>
      </p:sp>
      <p:sp>
        <p:nvSpPr>
          <p:cNvPr id="19459" name="Rectangle 3"/>
          <p:cNvSpPr>
            <a:spLocks noGrp="1" noChangeArrowheads="1"/>
          </p:cNvSpPr>
          <p:nvPr>
            <p:ph sz="half" idx="1"/>
          </p:nvPr>
        </p:nvSpPr>
        <p:spPr>
          <a:xfrm>
            <a:off x="1129146" y="1524000"/>
            <a:ext cx="3960813" cy="4876800"/>
          </a:xfrm>
          <a:solidFill>
            <a:srgbClr val="FFFFFF"/>
          </a:solidFill>
        </p:spPr>
        <p:txBody>
          <a:bodyPr/>
          <a:lstStyle/>
          <a:p>
            <a:pPr eaLnBrk="1" hangingPunct="1">
              <a:lnSpc>
                <a:spcPct val="80000"/>
              </a:lnSpc>
              <a:buFont typeface="Wingdings" panose="05000000000000000000" pitchFamily="2" charset="2"/>
              <a:buNone/>
            </a:pPr>
            <a:r>
              <a:rPr lang="en-US" altLang="en-US" sz="2100" dirty="0"/>
              <a:t> </a:t>
            </a:r>
          </a:p>
          <a:p>
            <a:pPr eaLnBrk="1" hangingPunct="1">
              <a:lnSpc>
                <a:spcPct val="80000"/>
              </a:lnSpc>
              <a:buFont typeface="Wingdings" panose="05000000000000000000" pitchFamily="2" charset="2"/>
              <a:buNone/>
            </a:pPr>
            <a:r>
              <a:rPr lang="en-US" altLang="en-US" b="1" u="sng" dirty="0"/>
              <a:t>Quarterly</a:t>
            </a:r>
          </a:p>
          <a:p>
            <a:pPr eaLnBrk="1" hangingPunct="1">
              <a:lnSpc>
                <a:spcPct val="80000"/>
              </a:lnSpc>
            </a:pPr>
            <a:r>
              <a:rPr lang="en-US" altLang="en-US" dirty="0"/>
              <a:t>Residential (3+)</a:t>
            </a:r>
          </a:p>
          <a:p>
            <a:pPr eaLnBrk="1" hangingPunct="1">
              <a:lnSpc>
                <a:spcPct val="80000"/>
              </a:lnSpc>
            </a:pPr>
            <a:r>
              <a:rPr lang="en-US" altLang="en-US" dirty="0"/>
              <a:t>Independent Living/ Supported Living with support (18+)</a:t>
            </a:r>
          </a:p>
          <a:p>
            <a:pPr marL="0" indent="0" eaLnBrk="1" hangingPunct="1">
              <a:lnSpc>
                <a:spcPct val="80000"/>
              </a:lnSpc>
              <a:buNone/>
            </a:pPr>
            <a:endParaRPr lang="en-US" altLang="en-US" dirty="0"/>
          </a:p>
          <a:p>
            <a:pPr eaLnBrk="1" hangingPunct="1">
              <a:lnSpc>
                <a:spcPct val="80000"/>
              </a:lnSpc>
              <a:buFont typeface="Wingdings" panose="05000000000000000000" pitchFamily="2" charset="2"/>
              <a:buNone/>
            </a:pPr>
            <a:r>
              <a:rPr lang="en-US" altLang="en-US" b="1" u="sng" dirty="0"/>
              <a:t>Semi-Annually</a:t>
            </a:r>
          </a:p>
          <a:p>
            <a:pPr eaLnBrk="1" hangingPunct="1">
              <a:lnSpc>
                <a:spcPct val="80000"/>
              </a:lnSpc>
            </a:pPr>
            <a:r>
              <a:rPr lang="en-US" altLang="en-US" dirty="0"/>
              <a:t>Early Start (0-3)</a:t>
            </a:r>
          </a:p>
          <a:p>
            <a:pPr eaLnBrk="1" hangingPunct="1">
              <a:lnSpc>
                <a:spcPct val="80000"/>
              </a:lnSpc>
            </a:pPr>
            <a:r>
              <a:rPr lang="en-US" altLang="en-US" dirty="0"/>
              <a:t>Specialized Children’s Services (3-17) </a:t>
            </a:r>
          </a:p>
          <a:p>
            <a:pPr marL="0" indent="0">
              <a:lnSpc>
                <a:spcPct val="80000"/>
              </a:lnSpc>
              <a:buNone/>
            </a:pPr>
            <a:endParaRPr lang="en-US" altLang="en-US" sz="2100" dirty="0">
              <a:latin typeface="Arial" panose="020B0604020202020204" pitchFamily="34" charset="0"/>
            </a:endParaRPr>
          </a:p>
        </p:txBody>
      </p:sp>
      <p:sp>
        <p:nvSpPr>
          <p:cNvPr id="19460" name="Rectangle 6"/>
          <p:cNvSpPr>
            <a:spLocks noGrp="1" noChangeArrowheads="1"/>
          </p:cNvSpPr>
          <p:nvPr>
            <p:ph sz="half" idx="2"/>
          </p:nvPr>
        </p:nvSpPr>
        <p:spPr>
          <a:xfrm>
            <a:off x="6733308" y="1524000"/>
            <a:ext cx="4620491" cy="1905000"/>
          </a:xfrm>
          <a:solidFill>
            <a:srgbClr val="FFFFFF"/>
          </a:solidFill>
        </p:spPr>
        <p:txBody>
          <a:bodyPr>
            <a:normAutofit/>
          </a:bodyPr>
          <a:lstStyle/>
          <a:p>
            <a:pPr eaLnBrk="1" hangingPunct="1">
              <a:lnSpc>
                <a:spcPct val="80000"/>
              </a:lnSpc>
              <a:buFont typeface="Wingdings" panose="05000000000000000000" pitchFamily="2" charset="2"/>
              <a:buNone/>
            </a:pPr>
            <a:r>
              <a:rPr lang="en-US" altLang="en-US" b="1" u="sng" dirty="0"/>
              <a:t>Annually</a:t>
            </a:r>
          </a:p>
          <a:p>
            <a:pPr eaLnBrk="1" hangingPunct="1">
              <a:lnSpc>
                <a:spcPct val="80000"/>
              </a:lnSpc>
            </a:pPr>
            <a:r>
              <a:rPr lang="en-US" altLang="en-US" dirty="0"/>
              <a:t>Children’s Services (3-17)</a:t>
            </a:r>
          </a:p>
          <a:p>
            <a:pPr eaLnBrk="1" hangingPunct="1">
              <a:lnSpc>
                <a:spcPct val="80000"/>
              </a:lnSpc>
            </a:pPr>
            <a:r>
              <a:rPr lang="en-US" altLang="en-US" dirty="0"/>
              <a:t>Adults (18+)</a:t>
            </a:r>
          </a:p>
        </p:txBody>
      </p:sp>
      <p:pic>
        <p:nvPicPr>
          <p:cNvPr id="14341" name="Picture 12" descr="Picture of a person speaking with two people whose backs are to the came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81400"/>
            <a:ext cx="2667000" cy="2667000"/>
          </a:xfrm>
          <a:prstGeom prst="roundRect">
            <a:avLst>
              <a:gd name="adj" fmla="val 1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highlight>
                  <a:srgbClr val="FFFFFF"/>
                </a:highlight>
                <a:latin typeface="+mn-lt"/>
              </a:rPr>
              <a:t>What do Regional Center Services Cost? </a:t>
            </a:r>
            <a:endParaRPr lang="en-US" altLang="en-US" i="1" dirty="0">
              <a:highlight>
                <a:srgbClr val="FFFFFF"/>
              </a:highlight>
              <a:latin typeface="+mn-lt"/>
            </a:endParaRPr>
          </a:p>
        </p:txBody>
      </p:sp>
      <p:sp>
        <p:nvSpPr>
          <p:cNvPr id="10243" name="Rectangle 3"/>
          <p:cNvSpPr>
            <a:spLocks noGrp="1" noChangeArrowheads="1"/>
          </p:cNvSpPr>
          <p:nvPr>
            <p:ph idx="1"/>
          </p:nvPr>
        </p:nvSpPr>
        <p:spPr>
          <a:xfrm>
            <a:off x="1025237" y="1828800"/>
            <a:ext cx="10529454" cy="4800600"/>
          </a:xfrm>
          <a:solidFill>
            <a:srgbClr val="FFFFFF"/>
          </a:solidFill>
        </p:spPr>
        <p:txBody>
          <a:bodyPr/>
          <a:lstStyle/>
          <a:p>
            <a:pPr eaLnBrk="1" hangingPunct="1">
              <a:defRPr/>
            </a:pPr>
            <a:r>
              <a:rPr lang="en-US" altLang="en-US" dirty="0"/>
              <a:t>There is no charge for assessment of eligibility, diagnosis and case management </a:t>
            </a:r>
          </a:p>
          <a:p>
            <a:pPr eaLnBrk="1" hangingPunct="1">
              <a:defRPr/>
            </a:pPr>
            <a:r>
              <a:rPr lang="en-US" altLang="en-US" dirty="0"/>
              <a:t>For </a:t>
            </a:r>
            <a:r>
              <a:rPr lang="en-US" altLang="en-US" b="1" u="sng" dirty="0"/>
              <a:t>some</a:t>
            </a:r>
            <a:r>
              <a:rPr lang="en-US" altLang="en-US" dirty="0"/>
              <a:t> parents of a child birth through age 17 who are not eligible for Medi-Cal:</a:t>
            </a:r>
          </a:p>
          <a:p>
            <a:pPr lvl="1" eaLnBrk="1" hangingPunct="1">
              <a:defRPr/>
            </a:pPr>
            <a:r>
              <a:rPr lang="en-US" altLang="en-US" sz="2800" b="1" dirty="0"/>
              <a:t>Annual Family Program Fee </a:t>
            </a:r>
            <a:r>
              <a:rPr lang="en-US" altLang="en-US" sz="2800" dirty="0"/>
              <a:t>(AFPF) of $200 or $150 or $0</a:t>
            </a:r>
          </a:p>
          <a:p>
            <a:pPr marL="457200" lvl="1" indent="0">
              <a:buNone/>
              <a:defRPr/>
            </a:pPr>
            <a:r>
              <a:rPr lang="en-US" altLang="en-US" sz="2800" dirty="0"/>
              <a:t>  </a:t>
            </a:r>
          </a:p>
          <a:p>
            <a:pPr lvl="1" eaLnBrk="1" hangingPunct="1">
              <a:defRPr/>
            </a:pPr>
            <a:r>
              <a:rPr lang="en-US" altLang="en-US" sz="2800" b="1" dirty="0"/>
              <a:t>Family Cost Participation Program </a:t>
            </a:r>
            <a:r>
              <a:rPr lang="en-US" altLang="en-US" sz="2800" dirty="0"/>
              <a:t>(FCPP) share of cost 0 to 100% for respite and day care services</a:t>
            </a:r>
          </a:p>
          <a:p>
            <a:pPr marL="457200" lvl="1" indent="0">
              <a:buNone/>
              <a:defRPr/>
            </a:pPr>
            <a:endParaRPr lang="en-US" altLang="en-US" sz="2800" dirty="0"/>
          </a:p>
          <a:p>
            <a:pPr lvl="1" eaLnBrk="1" hangingPunct="1">
              <a:defRPr/>
            </a:pPr>
            <a:r>
              <a:rPr lang="en-US" altLang="en-US" sz="2800" b="1" dirty="0"/>
              <a:t>Parental Fee Program </a:t>
            </a:r>
            <a:r>
              <a:rPr lang="en-US" altLang="en-US" sz="2800" dirty="0"/>
              <a:t>share of cost % for 24-hour out-of-home placement in a regional center funded setting</a:t>
            </a:r>
          </a:p>
          <a:p>
            <a:pPr lvl="1" eaLnBrk="1" hangingPunct="1">
              <a:defRPr/>
            </a:pPr>
            <a:endParaRPr lang="en-US" altLang="en-US" i="1"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0"/>
            <a:ext cx="12192000" cy="2050473"/>
          </a:xfrm>
          <a:solidFill>
            <a:srgbClr val="FFFFFF"/>
          </a:solidFill>
        </p:spPr>
        <p:txBody>
          <a:bodyPr anchor="ctr">
            <a:normAutofit/>
          </a:bodyPr>
          <a:lstStyle/>
          <a:p>
            <a:pPr eaLnBrk="1" hangingPunct="1"/>
            <a:r>
              <a:rPr lang="en-US" altLang="en-US" sz="3600" b="1" dirty="0">
                <a:latin typeface="+mn-lt"/>
              </a:rPr>
              <a:t>Regional Center </a:t>
            </a:r>
            <a:br>
              <a:rPr lang="en-US" altLang="en-US" sz="3600" b="1" dirty="0">
                <a:latin typeface="+mn-lt"/>
              </a:rPr>
            </a:br>
            <a:r>
              <a:rPr lang="en-US" altLang="en-US" sz="3600" b="1" dirty="0">
                <a:latin typeface="+mn-lt"/>
              </a:rPr>
              <a:t>(Lanterman Act Eligibility)</a:t>
            </a:r>
            <a:br>
              <a:rPr lang="en-US" altLang="en-US" sz="3600" b="1" dirty="0">
                <a:latin typeface="+mn-lt"/>
              </a:rPr>
            </a:br>
            <a:r>
              <a:rPr lang="en-US" altLang="en-US" sz="3600" b="1" dirty="0">
                <a:latin typeface="+mn-lt"/>
              </a:rPr>
              <a:t> Ages 3 and Older </a:t>
            </a:r>
            <a:endParaRPr lang="en-US" altLang="en-US" sz="3600" i="1" dirty="0">
              <a:latin typeface="+mn-lt"/>
            </a:endParaRPr>
          </a:p>
        </p:txBody>
      </p:sp>
      <p:pic>
        <p:nvPicPr>
          <p:cNvPr id="30724" name="Picture 10" descr="MPj044219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2895601"/>
            <a:ext cx="4810125" cy="3197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
            <a:ext cx="12192000" cy="1482435"/>
          </a:xfrm>
          <a:solidFill>
            <a:srgbClr val="FFFFFF"/>
          </a:solidFill>
        </p:spPr>
        <p:txBody>
          <a:bodyPr/>
          <a:lstStyle/>
          <a:p>
            <a:pPr algn="ctr" eaLnBrk="1" hangingPunct="1"/>
            <a:r>
              <a:rPr lang="en-US" altLang="en-US" sz="3200" b="1" dirty="0">
                <a:latin typeface="+mn-lt"/>
              </a:rPr>
              <a:t>Conditions of Eligibility</a:t>
            </a:r>
            <a:br>
              <a:rPr lang="en-US" altLang="en-US" sz="3200" b="1" dirty="0">
                <a:latin typeface="+mn-lt"/>
              </a:rPr>
            </a:br>
            <a:r>
              <a:rPr lang="en-US" altLang="en-US" sz="3200" b="1" dirty="0">
                <a:latin typeface="+mn-lt"/>
              </a:rPr>
              <a:t>Lanterman DD Act (AB 846)</a:t>
            </a:r>
          </a:p>
        </p:txBody>
      </p:sp>
      <p:sp>
        <p:nvSpPr>
          <p:cNvPr id="43011" name="Rectangle 3"/>
          <p:cNvSpPr>
            <a:spLocks noGrp="1" noChangeArrowheads="1"/>
          </p:cNvSpPr>
          <p:nvPr>
            <p:ph idx="1"/>
          </p:nvPr>
        </p:nvSpPr>
        <p:spPr>
          <a:solidFill>
            <a:srgbClr val="FFFFFF"/>
          </a:solidFill>
        </p:spPr>
        <p:txBody>
          <a:bodyPr/>
          <a:lstStyle/>
          <a:p>
            <a:pPr eaLnBrk="1" hangingPunct="1"/>
            <a:endParaRPr lang="en-US" altLang="en-US" b="1" dirty="0"/>
          </a:p>
          <a:p>
            <a:pPr eaLnBrk="1" hangingPunct="1"/>
            <a:r>
              <a:rPr lang="en-US" altLang="en-US" b="1" dirty="0"/>
              <a:t>Intellectual Disability (ID)</a:t>
            </a:r>
          </a:p>
          <a:p>
            <a:pPr eaLnBrk="1" hangingPunct="1"/>
            <a:r>
              <a:rPr lang="en-US" altLang="en-US" b="1" dirty="0"/>
              <a:t>Cerebral Palsy (CP)</a:t>
            </a:r>
          </a:p>
          <a:p>
            <a:pPr eaLnBrk="1" hangingPunct="1"/>
            <a:r>
              <a:rPr lang="en-US" altLang="en-US" b="1" dirty="0"/>
              <a:t>Epilepsy</a:t>
            </a:r>
          </a:p>
          <a:p>
            <a:pPr eaLnBrk="1" hangingPunct="1"/>
            <a:r>
              <a:rPr lang="en-US" altLang="en-US" b="1" dirty="0"/>
              <a:t>Autism</a:t>
            </a:r>
          </a:p>
          <a:p>
            <a:pPr eaLnBrk="1" hangingPunct="1"/>
            <a:r>
              <a:rPr lang="en-US" altLang="en-US" b="1" dirty="0"/>
              <a:t>“5</a:t>
            </a:r>
            <a:r>
              <a:rPr lang="en-US" altLang="en-US" b="1" baseline="30000" dirty="0"/>
              <a:t>th</a:t>
            </a:r>
            <a:r>
              <a:rPr lang="en-US" altLang="en-US" b="1" dirty="0"/>
              <a:t> Category”</a:t>
            </a:r>
            <a:r>
              <a:rPr lang="en-US" altLang="en-US" dirty="0"/>
              <a:t> …</a:t>
            </a:r>
            <a:r>
              <a:rPr lang="en-US" altLang="en-US" i="1" dirty="0"/>
              <a:t>other disabling conditions found to be closely related to ID or to require treatment similar to that required for ID individuals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t>Conditions of Eligibility</a:t>
            </a:r>
          </a:p>
        </p:txBody>
      </p:sp>
      <p:sp>
        <p:nvSpPr>
          <p:cNvPr id="44035" name="Rectangle 3"/>
          <p:cNvSpPr>
            <a:spLocks noGrp="1" noChangeArrowheads="1"/>
          </p:cNvSpPr>
          <p:nvPr>
            <p:ph idx="1"/>
          </p:nvPr>
        </p:nvSpPr>
        <p:spPr>
          <a:xfrm>
            <a:off x="838200" y="1995055"/>
            <a:ext cx="10515600" cy="4181908"/>
          </a:xfrm>
          <a:solidFill>
            <a:srgbClr val="FFFFFF"/>
          </a:solidFill>
        </p:spPr>
        <p:txBody>
          <a:bodyPr anchor="ctr"/>
          <a:lstStyle/>
          <a:p>
            <a:pPr eaLnBrk="1" hangingPunct="1"/>
            <a:r>
              <a:rPr lang="en-US" altLang="en-US" dirty="0"/>
              <a:t>In addition… “Such a disability </a:t>
            </a:r>
            <a:r>
              <a:rPr lang="en-US" altLang="en-US" b="1" dirty="0"/>
              <a:t>originates before</a:t>
            </a:r>
            <a:r>
              <a:rPr lang="en-US" altLang="en-US" dirty="0"/>
              <a:t> an individual attains </a:t>
            </a:r>
            <a:r>
              <a:rPr lang="en-US" altLang="en-US" b="1" dirty="0"/>
              <a:t>age 18</a:t>
            </a:r>
            <a:r>
              <a:rPr lang="en-US" altLang="en-US" dirty="0"/>
              <a:t>, continues or can be </a:t>
            </a:r>
            <a:r>
              <a:rPr lang="en-US" altLang="en-US" b="1" dirty="0"/>
              <a:t>expected to continue indefinitely</a:t>
            </a:r>
            <a:r>
              <a:rPr lang="en-US" altLang="en-US" dirty="0"/>
              <a:t>, and </a:t>
            </a:r>
            <a:r>
              <a:rPr lang="en-US" altLang="en-US" b="1" dirty="0"/>
              <a:t>constitutes a substantial disability </a:t>
            </a:r>
            <a:r>
              <a:rPr lang="en-US" altLang="en-US" dirty="0"/>
              <a:t>for such individuals.  Substantial disability means a condition which results in major impairment of cognitive and/or social functioning.”</a:t>
            </a:r>
            <a:endParaRPr lang="en-US" altLang="en-US" dirty="0">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EB00-7392-4E2E-A875-7ED1C1F4C9F5}"/>
              </a:ext>
            </a:extLst>
          </p:cNvPr>
          <p:cNvSpPr>
            <a:spLocks noGrp="1"/>
          </p:cNvSpPr>
          <p:nvPr>
            <p:ph type="ctrTitle"/>
          </p:nvPr>
        </p:nvSpPr>
        <p:spPr>
          <a:xfrm>
            <a:off x="0" y="0"/>
            <a:ext cx="12192000" cy="2715491"/>
          </a:xfrm>
          <a:solidFill>
            <a:srgbClr val="FFFFFF"/>
          </a:solidFill>
        </p:spPr>
        <p:txBody>
          <a:bodyPr>
            <a:normAutofit fontScale="90000"/>
          </a:bodyPr>
          <a:lstStyle/>
          <a:p>
            <a:br>
              <a:rPr lang="en-US" sz="4000" b="1" dirty="0">
                <a:latin typeface="+mn-lt"/>
              </a:rPr>
            </a:br>
            <a:br>
              <a:rPr lang="en-US" sz="4000" b="1" dirty="0">
                <a:latin typeface="+mn-lt"/>
              </a:rPr>
            </a:br>
            <a:br>
              <a:rPr lang="en-US" sz="4000" b="1" dirty="0">
                <a:latin typeface="+mn-lt"/>
              </a:rPr>
            </a:br>
            <a:br>
              <a:rPr lang="en-US" sz="4000" b="1" dirty="0">
                <a:latin typeface="+mn-lt"/>
              </a:rPr>
            </a:br>
            <a:br>
              <a:rPr lang="en-US" sz="4000" b="1" dirty="0">
                <a:latin typeface="+mn-lt"/>
              </a:rPr>
            </a:br>
            <a:br>
              <a:rPr lang="en-US" sz="4000" b="1" dirty="0">
                <a:latin typeface="+mn-lt"/>
              </a:rPr>
            </a:br>
            <a:br>
              <a:rPr lang="en-US" sz="4000" b="1" dirty="0">
                <a:latin typeface="+mn-lt"/>
              </a:rPr>
            </a:br>
            <a:br>
              <a:rPr lang="en-US" sz="4000" b="1" dirty="0">
                <a:latin typeface="+mn-lt"/>
              </a:rPr>
            </a:br>
            <a:r>
              <a:rPr lang="en-US" sz="4000" b="1" dirty="0">
                <a:latin typeface="+mn-lt"/>
              </a:rPr>
              <a:t>The Regional Center System and the history of employment first legislation, policies and services</a:t>
            </a:r>
            <a:br>
              <a:rPr lang="en-US" dirty="0"/>
            </a:br>
            <a:r>
              <a:rPr lang="en-US" dirty="0"/>
              <a:t>	</a:t>
            </a:r>
          </a:p>
        </p:txBody>
      </p:sp>
      <p:sp>
        <p:nvSpPr>
          <p:cNvPr id="3" name="Subtitle 2">
            <a:extLst>
              <a:ext uri="{FF2B5EF4-FFF2-40B4-BE49-F238E27FC236}">
                <a16:creationId xmlns:a16="http://schemas.microsoft.com/office/drawing/2014/main" id="{8C59B17E-0DE2-48AB-9DA3-D61C1F42A843}"/>
              </a:ext>
            </a:extLst>
          </p:cNvPr>
          <p:cNvSpPr>
            <a:spLocks noGrp="1"/>
          </p:cNvSpPr>
          <p:nvPr>
            <p:ph type="subTitle" idx="1"/>
          </p:nvPr>
        </p:nvSpPr>
        <p:spPr>
          <a:xfrm>
            <a:off x="1524000" y="3602037"/>
            <a:ext cx="9144000" cy="2160809"/>
          </a:xfrm>
          <a:solidFill>
            <a:schemeClr val="accent3">
              <a:lumMod val="60000"/>
              <a:lumOff val="40000"/>
            </a:schemeClr>
          </a:solidFill>
        </p:spPr>
        <p:txBody>
          <a:bodyPr/>
          <a:lstStyle/>
          <a:p>
            <a:r>
              <a:rPr lang="en-US" b="1" dirty="0"/>
              <a:t>Presented by SCDD, DOR, ACRC and FNRC</a:t>
            </a:r>
          </a:p>
          <a:p>
            <a:endParaRPr lang="en-US" dirty="0"/>
          </a:p>
        </p:txBody>
      </p:sp>
      <p:pic>
        <p:nvPicPr>
          <p:cNvPr id="7" name="Picture 6" descr="Alta California Regional Center logo">
            <a:extLst>
              <a:ext uri="{FF2B5EF4-FFF2-40B4-BE49-F238E27FC236}">
                <a16:creationId xmlns:a16="http://schemas.microsoft.com/office/drawing/2014/main" id="{E04C5F4F-B1E2-4A96-9C21-F06FE6105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05" y="4182439"/>
            <a:ext cx="1524347" cy="1257587"/>
          </a:xfrm>
          <a:prstGeom prst="rect">
            <a:avLst/>
          </a:prstGeom>
        </p:spPr>
      </p:pic>
      <p:pic>
        <p:nvPicPr>
          <p:cNvPr id="5" name="Picture 4" descr="State Council on Developmental Disabilities logo in blue and red">
            <a:extLst>
              <a:ext uri="{FF2B5EF4-FFF2-40B4-BE49-F238E27FC236}">
                <a16:creationId xmlns:a16="http://schemas.microsoft.com/office/drawing/2014/main" id="{AB877AC0-877E-482E-A28B-C9A5DA09F3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4421" y="4182439"/>
            <a:ext cx="2040750" cy="1257587"/>
          </a:xfrm>
          <a:prstGeom prst="rect">
            <a:avLst/>
          </a:prstGeom>
        </p:spPr>
      </p:pic>
      <p:pic>
        <p:nvPicPr>
          <p:cNvPr id="6" name="Picture 8" descr="California Department of Rehabilitation - Logo">
            <a:extLst>
              <a:ext uri="{FF2B5EF4-FFF2-40B4-BE49-F238E27FC236}">
                <a16:creationId xmlns:a16="http://schemas.microsoft.com/office/drawing/2014/main" id="{B9BB54C8-E59C-4ABE-B4AF-94C7610422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87687" y="4182439"/>
            <a:ext cx="1397974" cy="1397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ar Northern Regional Center Logo">
            <a:extLst>
              <a:ext uri="{FF2B5EF4-FFF2-40B4-BE49-F238E27FC236}">
                <a16:creationId xmlns:a16="http://schemas.microsoft.com/office/drawing/2014/main" id="{87AF239F-20E5-4419-A544-93962CB425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35" t="34506" r="9163" b="32885"/>
          <a:stretch/>
        </p:blipFill>
        <p:spPr bwMode="auto">
          <a:xfrm>
            <a:off x="7882469" y="4321820"/>
            <a:ext cx="2648371" cy="9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2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latin typeface="+mn-lt"/>
              </a:rPr>
              <a:t>Substantial Disability</a:t>
            </a:r>
          </a:p>
        </p:txBody>
      </p:sp>
      <p:sp>
        <p:nvSpPr>
          <p:cNvPr id="45059" name="Rectangle 3"/>
          <p:cNvSpPr>
            <a:spLocks noGrp="1" noChangeArrowheads="1"/>
          </p:cNvSpPr>
          <p:nvPr>
            <p:ph sz="half" idx="1"/>
          </p:nvPr>
        </p:nvSpPr>
        <p:spPr>
          <a:xfrm>
            <a:off x="623455" y="1828800"/>
            <a:ext cx="6017059" cy="4114800"/>
          </a:xfrm>
          <a:solidFill>
            <a:srgbClr val="FFFFFF"/>
          </a:solidFill>
        </p:spPr>
        <p:txBody>
          <a:bodyPr>
            <a:normAutofit/>
          </a:bodyPr>
          <a:lstStyle/>
          <a:p>
            <a:pPr eaLnBrk="1" hangingPunct="1"/>
            <a:r>
              <a:rPr lang="en-US" altLang="en-US" sz="2500" dirty="0">
                <a:latin typeface="Arial" panose="020B0604020202020204" pitchFamily="34" charset="0"/>
              </a:rPr>
              <a:t>A condition which results in major impairment of cognitive and/or social functioning…</a:t>
            </a:r>
          </a:p>
          <a:p>
            <a:pPr eaLnBrk="1" hangingPunct="1"/>
            <a:endParaRPr lang="en-US" altLang="en-US" sz="2500" dirty="0">
              <a:latin typeface="Arial" panose="020B0604020202020204" pitchFamily="34" charset="0"/>
            </a:endParaRPr>
          </a:p>
          <a:p>
            <a:pPr eaLnBrk="1" hangingPunct="1"/>
            <a:r>
              <a:rPr lang="en-US" altLang="en-US" sz="2500" dirty="0">
                <a:latin typeface="Arial" panose="020B0604020202020204" pitchFamily="34" charset="0"/>
              </a:rPr>
              <a:t>The existence of significant limitations in </a:t>
            </a:r>
            <a:r>
              <a:rPr lang="en-US" altLang="en-US" sz="2500" b="1" dirty="0">
                <a:latin typeface="Arial" panose="020B0604020202020204" pitchFamily="34" charset="0"/>
              </a:rPr>
              <a:t>3 or more</a:t>
            </a:r>
            <a:r>
              <a:rPr lang="en-US" altLang="en-US" sz="2500" dirty="0">
                <a:latin typeface="Arial" panose="020B0604020202020204" pitchFamily="34" charset="0"/>
              </a:rPr>
              <a:t> of the following areas:</a:t>
            </a:r>
          </a:p>
        </p:txBody>
      </p:sp>
      <p:sp>
        <p:nvSpPr>
          <p:cNvPr id="45060" name="Rectangle 4"/>
          <p:cNvSpPr>
            <a:spLocks noGrp="1" noChangeArrowheads="1"/>
          </p:cNvSpPr>
          <p:nvPr>
            <p:ph sz="half" idx="2"/>
          </p:nvPr>
        </p:nvSpPr>
        <p:spPr>
          <a:xfrm>
            <a:off x="6769101" y="1828800"/>
            <a:ext cx="4605481" cy="4114800"/>
          </a:xfrm>
          <a:solidFill>
            <a:srgbClr val="FFFFFF"/>
          </a:solidFill>
        </p:spPr>
        <p:txBody>
          <a:bodyPr>
            <a:normAutofit/>
          </a:bodyPr>
          <a:lstStyle/>
          <a:p>
            <a:pPr eaLnBrk="1" hangingPunct="1"/>
            <a:r>
              <a:rPr lang="en-US" altLang="en-US" sz="2500" b="1" dirty="0">
                <a:latin typeface="Arial" panose="020B0604020202020204" pitchFamily="34" charset="0"/>
              </a:rPr>
              <a:t>Receptive &amp; Expressive</a:t>
            </a:r>
          </a:p>
          <a:p>
            <a:pPr eaLnBrk="1" hangingPunct="1"/>
            <a:r>
              <a:rPr lang="en-US" altLang="en-US" sz="2500" b="1" dirty="0">
                <a:latin typeface="Arial" panose="020B0604020202020204" pitchFamily="34" charset="0"/>
              </a:rPr>
              <a:t>Learning</a:t>
            </a:r>
          </a:p>
          <a:p>
            <a:pPr eaLnBrk="1" hangingPunct="1"/>
            <a:r>
              <a:rPr lang="en-US" altLang="en-US" sz="2500" b="1" dirty="0">
                <a:latin typeface="Arial" panose="020B0604020202020204" pitchFamily="34" charset="0"/>
              </a:rPr>
              <a:t>Self-care</a:t>
            </a:r>
          </a:p>
          <a:p>
            <a:pPr eaLnBrk="1" hangingPunct="1"/>
            <a:r>
              <a:rPr lang="en-US" altLang="en-US" sz="2500" b="1" dirty="0">
                <a:latin typeface="Arial" panose="020B0604020202020204" pitchFamily="34" charset="0"/>
              </a:rPr>
              <a:t>Mobility</a:t>
            </a:r>
          </a:p>
          <a:p>
            <a:pPr eaLnBrk="1" hangingPunct="1"/>
            <a:r>
              <a:rPr lang="en-US" altLang="en-US" sz="2500" b="1" dirty="0">
                <a:latin typeface="Arial" panose="020B0604020202020204" pitchFamily="34" charset="0"/>
              </a:rPr>
              <a:t>Self-direction</a:t>
            </a:r>
          </a:p>
          <a:p>
            <a:pPr eaLnBrk="1" hangingPunct="1"/>
            <a:r>
              <a:rPr lang="en-US" altLang="en-US" sz="2500" b="1" dirty="0">
                <a:latin typeface="Arial" panose="020B0604020202020204" pitchFamily="34" charset="0"/>
              </a:rPr>
              <a:t>Capacity for independent living</a:t>
            </a:r>
          </a:p>
          <a:p>
            <a:pPr eaLnBrk="1" hangingPunct="1"/>
            <a:r>
              <a:rPr lang="en-US" altLang="en-US" sz="2500" b="1" dirty="0">
                <a:latin typeface="Arial" panose="020B0604020202020204" pitchFamily="34" charset="0"/>
              </a:rPr>
              <a:t>Economic self-sufficiency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6600264" y="556995"/>
            <a:ext cx="4753535" cy="1667222"/>
          </a:xfrm>
          <a:solidFill>
            <a:srgbClr val="FFFFFF"/>
          </a:solidFill>
        </p:spPr>
        <p:txBody>
          <a:bodyPr>
            <a:normAutofit/>
          </a:bodyPr>
          <a:lstStyle/>
          <a:p>
            <a:pPr algn="ctr" eaLnBrk="1" hangingPunct="1"/>
            <a:r>
              <a:rPr lang="en-US" altLang="en-US" sz="3700" b="1" dirty="0">
                <a:latin typeface="+mn-lt"/>
              </a:rPr>
              <a:t>Developmental Disability shall not include…</a:t>
            </a:r>
          </a:p>
        </p:txBody>
      </p:sp>
      <p:pic>
        <p:nvPicPr>
          <p:cNvPr id="46086" name="Picture 10" descr="picture of a manual wheelchai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47" r="4" b="15299"/>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young person with long brown hair  holding a pen and looking at a notebook "/>
          <p:cNvPicPr>
            <a:picLocks noChangeAspect="1" noChangeArrowheads="1"/>
          </p:cNvPicPr>
          <p:nvPr/>
        </p:nvPicPr>
        <p:blipFill rotWithShape="1">
          <a:blip r:embed="rId4">
            <a:extLst>
              <a:ext uri="{28A0092B-C50C-407E-A947-70E740481C1C}">
                <a14:useLocalDpi xmlns:a14="http://schemas.microsoft.com/office/drawing/2010/main" val="0"/>
              </a:ext>
            </a:extLst>
          </a:blip>
          <a:srcRect t="5188" r="3" b="20565"/>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descr="C:\Users\al981patt\AppData\Local\Microsoft\Windows\Temporary Internet Files\Content.IE5\3CZ81TF1\MP900431111[1].jpg"/>
          <p:cNvPicPr>
            <a:picLocks noChangeAspect="1" noChangeArrowheads="1"/>
          </p:cNvPicPr>
          <p:nvPr/>
        </p:nvPicPr>
        <p:blipFill rotWithShape="1">
          <a:blip r:embed="rId5">
            <a:extLst>
              <a:ext uri="{28A0092B-C50C-407E-A947-70E740481C1C}">
                <a14:useLocalDpi xmlns:a14="http://schemas.microsoft.com/office/drawing/2010/main" val="0"/>
              </a:ext>
            </a:extLst>
          </a:blip>
          <a:srcRect t="13770" r="1" b="32271"/>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idx="1"/>
          </p:nvPr>
        </p:nvSpPr>
        <p:spPr>
          <a:xfrm>
            <a:off x="6600265" y="2413645"/>
            <a:ext cx="4753534" cy="3694734"/>
          </a:xfrm>
          <a:solidFill>
            <a:srgbClr val="FFFFFF"/>
          </a:solidFill>
        </p:spPr>
        <p:txBody>
          <a:bodyPr>
            <a:normAutofit/>
          </a:bodyPr>
          <a:lstStyle/>
          <a:p>
            <a:pPr marL="0" indent="0" eaLnBrk="1" hangingPunct="1">
              <a:buNone/>
              <a:defRPr/>
            </a:pPr>
            <a:r>
              <a:rPr lang="en-US" altLang="en-US" b="1" dirty="0"/>
              <a:t>Disabling conditions that are:</a:t>
            </a:r>
          </a:p>
          <a:p>
            <a:pPr marL="0" indent="0" eaLnBrk="1" hangingPunct="1">
              <a:buNone/>
              <a:defRPr/>
            </a:pPr>
            <a:br>
              <a:rPr lang="en-US" altLang="en-US" dirty="0"/>
            </a:br>
            <a:r>
              <a:rPr lang="en-US" altLang="en-US" dirty="0"/>
              <a:t>Solely </a:t>
            </a:r>
            <a:r>
              <a:rPr lang="en-US" altLang="en-US" b="1" dirty="0"/>
              <a:t>psychiatric</a:t>
            </a:r>
            <a:r>
              <a:rPr lang="en-US" altLang="en-US" dirty="0"/>
              <a:t> disorders</a:t>
            </a:r>
          </a:p>
          <a:p>
            <a:pPr marL="0" indent="0" eaLnBrk="1" hangingPunct="1">
              <a:buNone/>
              <a:defRPr/>
            </a:pPr>
            <a:br>
              <a:rPr lang="en-US" altLang="en-US" dirty="0"/>
            </a:br>
            <a:r>
              <a:rPr lang="en-US" altLang="en-US" dirty="0"/>
              <a:t>Solely </a:t>
            </a:r>
            <a:r>
              <a:rPr lang="en-US" altLang="en-US" b="1" dirty="0"/>
              <a:t>learning </a:t>
            </a:r>
            <a:r>
              <a:rPr lang="en-US" altLang="en-US" dirty="0"/>
              <a:t>disorders</a:t>
            </a:r>
          </a:p>
          <a:p>
            <a:pPr marL="0" indent="0" eaLnBrk="1" hangingPunct="1">
              <a:buNone/>
              <a:defRPr/>
            </a:pPr>
            <a:br>
              <a:rPr lang="en-US" altLang="en-US" b="1" dirty="0"/>
            </a:br>
            <a:r>
              <a:rPr lang="en-US" altLang="en-US" dirty="0"/>
              <a:t>Solely </a:t>
            </a:r>
            <a:r>
              <a:rPr lang="en-US" altLang="en-US" b="1" dirty="0"/>
              <a:t>physical</a:t>
            </a:r>
            <a:r>
              <a:rPr lang="en-US" altLang="en-US" dirty="0"/>
              <a:t> in nature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
            <a:ext cx="12192000" cy="1316181"/>
          </a:xfrm>
          <a:solidFill>
            <a:srgbClr val="FFFFFF"/>
          </a:solidFill>
        </p:spPr>
        <p:txBody>
          <a:bodyPr/>
          <a:lstStyle/>
          <a:p>
            <a:pPr algn="ctr" eaLnBrk="1" hangingPunct="1"/>
            <a:r>
              <a:rPr lang="en-US" altLang="en-US" b="1" dirty="0">
                <a:latin typeface="+mn-lt"/>
              </a:rPr>
              <a:t>Who Gets Referred???</a:t>
            </a:r>
          </a:p>
        </p:txBody>
      </p:sp>
      <p:sp>
        <p:nvSpPr>
          <p:cNvPr id="48131" name="Rectangle 3"/>
          <p:cNvSpPr>
            <a:spLocks noGrp="1" noChangeArrowheads="1"/>
          </p:cNvSpPr>
          <p:nvPr>
            <p:ph idx="1"/>
          </p:nvPr>
        </p:nvSpPr>
        <p:spPr>
          <a:solidFill>
            <a:srgbClr val="FFFFFF"/>
          </a:solidFill>
        </p:spPr>
        <p:txBody>
          <a:bodyPr>
            <a:normAutofit/>
          </a:bodyPr>
          <a:lstStyle/>
          <a:p>
            <a:pPr eaLnBrk="1" hangingPunct="1"/>
            <a:r>
              <a:rPr lang="en-US" altLang="en-US" dirty="0"/>
              <a:t>All ages</a:t>
            </a:r>
          </a:p>
          <a:p>
            <a:pPr lvl="1" eaLnBrk="1" hangingPunct="1"/>
            <a:r>
              <a:rPr lang="en-US" altLang="en-US" sz="2800" dirty="0"/>
              <a:t>Disability must occur prior to age 18, but referrals can be made at any age</a:t>
            </a:r>
          </a:p>
          <a:p>
            <a:pPr lvl="1" eaLnBrk="1" hangingPunct="1"/>
            <a:endParaRPr lang="en-US" altLang="en-US" sz="2800" dirty="0"/>
          </a:p>
          <a:p>
            <a:pPr eaLnBrk="1" hangingPunct="1"/>
            <a:r>
              <a:rPr lang="en-US" altLang="en-US" dirty="0"/>
              <a:t>All socio-economic backgrounds</a:t>
            </a:r>
          </a:p>
          <a:p>
            <a:pPr eaLnBrk="1" hangingPunct="1"/>
            <a:endParaRPr lang="en-US" altLang="en-US" dirty="0"/>
          </a:p>
          <a:p>
            <a:pPr eaLnBrk="1" hangingPunct="1"/>
            <a:r>
              <a:rPr lang="en-US" altLang="en-US" dirty="0"/>
              <a:t>Culturally diverse population</a:t>
            </a:r>
          </a:p>
          <a:p>
            <a:pPr eaLnBrk="1" hangingPunct="1"/>
            <a:endParaRPr lang="en-US" altLang="en-US" dirty="0"/>
          </a:p>
          <a:p>
            <a:pPr eaLnBrk="1" hangingPunct="1"/>
            <a:r>
              <a:rPr lang="en-US" altLang="en-US" dirty="0"/>
              <a:t>Citizenship is not a requirement </a:t>
            </a:r>
          </a:p>
        </p:txBody>
      </p:sp>
      <p:pic>
        <p:nvPicPr>
          <p:cNvPr id="48132" name="Picture 5" descr="picture of hands holding up a 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311" y="3429000"/>
            <a:ext cx="22098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latin typeface="+mn-lt"/>
              </a:rPr>
              <a:t>The Intake Process </a:t>
            </a:r>
            <a:br>
              <a:rPr lang="en-US" altLang="en-US" b="1" dirty="0">
                <a:latin typeface="+mn-lt"/>
              </a:rPr>
            </a:br>
            <a:r>
              <a:rPr lang="en-US" altLang="en-US" b="1" dirty="0">
                <a:latin typeface="+mn-lt"/>
              </a:rPr>
              <a:t>How It Works</a:t>
            </a:r>
          </a:p>
        </p:txBody>
      </p:sp>
      <p:sp>
        <p:nvSpPr>
          <p:cNvPr id="50179" name="Rectangle 3"/>
          <p:cNvSpPr>
            <a:spLocks noGrp="1" noChangeArrowheads="1"/>
          </p:cNvSpPr>
          <p:nvPr>
            <p:ph idx="1"/>
          </p:nvPr>
        </p:nvSpPr>
        <p:spPr>
          <a:xfrm>
            <a:off x="838200" y="2022763"/>
            <a:ext cx="10515600" cy="4364182"/>
          </a:xfrm>
          <a:solidFill>
            <a:srgbClr val="FFFFFF"/>
          </a:solidFill>
        </p:spPr>
        <p:txBody>
          <a:bodyPr>
            <a:noAutofit/>
          </a:bodyPr>
          <a:lstStyle/>
          <a:p>
            <a:pPr eaLnBrk="1" hangingPunct="1">
              <a:lnSpc>
                <a:spcPct val="90000"/>
              </a:lnSpc>
            </a:pPr>
            <a:r>
              <a:rPr lang="en-US" altLang="en-US" b="1" dirty="0"/>
              <a:t>Step 1  </a:t>
            </a:r>
            <a:r>
              <a:rPr lang="en-US" altLang="en-US" dirty="0"/>
              <a:t>Request services </a:t>
            </a:r>
          </a:p>
          <a:p>
            <a:pPr lvl="3" eaLnBrk="1" hangingPunct="1">
              <a:lnSpc>
                <a:spcPct val="90000"/>
              </a:lnSpc>
            </a:pPr>
            <a:r>
              <a:rPr lang="en-US" altLang="en-US" sz="2800" dirty="0"/>
              <a:t>Generally best for the family or person to make first contact- can’t act unless parent or legal guardian consents</a:t>
            </a:r>
          </a:p>
          <a:p>
            <a:pPr eaLnBrk="1" hangingPunct="1">
              <a:lnSpc>
                <a:spcPct val="90000"/>
              </a:lnSpc>
            </a:pPr>
            <a:endParaRPr lang="en-US" altLang="en-US" dirty="0">
              <a:solidFill>
                <a:schemeClr val="hlink"/>
              </a:solidFill>
            </a:endParaRPr>
          </a:p>
          <a:p>
            <a:pPr eaLnBrk="1" hangingPunct="1">
              <a:lnSpc>
                <a:spcPct val="90000"/>
              </a:lnSpc>
            </a:pPr>
            <a:r>
              <a:rPr lang="en-US" altLang="en-US" b="1" dirty="0"/>
              <a:t>Step 2  </a:t>
            </a:r>
            <a:r>
              <a:rPr lang="en-US" altLang="en-US" dirty="0"/>
              <a:t>Initial interview </a:t>
            </a:r>
          </a:p>
          <a:p>
            <a:pPr lvl="3" eaLnBrk="1" hangingPunct="1">
              <a:lnSpc>
                <a:spcPct val="90000"/>
              </a:lnSpc>
            </a:pPr>
            <a:r>
              <a:rPr lang="en-US" altLang="en-US" sz="2800" dirty="0"/>
              <a:t>Scheduled with an Intake Specialist</a:t>
            </a:r>
          </a:p>
          <a:p>
            <a:pPr eaLnBrk="1" hangingPunct="1">
              <a:lnSpc>
                <a:spcPct val="90000"/>
              </a:lnSpc>
            </a:pPr>
            <a:endParaRPr lang="en-US" altLang="en-US" dirty="0">
              <a:solidFill>
                <a:schemeClr val="hlink"/>
              </a:solidFill>
            </a:endParaRPr>
          </a:p>
          <a:p>
            <a:pPr eaLnBrk="1" hangingPunct="1">
              <a:lnSpc>
                <a:spcPct val="90000"/>
              </a:lnSpc>
            </a:pPr>
            <a:r>
              <a:rPr lang="en-US" altLang="en-US" b="1" dirty="0"/>
              <a:t>Step 3  </a:t>
            </a:r>
            <a:r>
              <a:rPr lang="en-US" altLang="en-US" dirty="0"/>
              <a:t>Specialists’ assessments to determine eligibility </a:t>
            </a:r>
          </a:p>
          <a:p>
            <a:pPr lvl="3" eaLnBrk="1" hangingPunct="1">
              <a:lnSpc>
                <a:spcPct val="90000"/>
              </a:lnSpc>
            </a:pPr>
            <a:r>
              <a:rPr lang="en-US" altLang="en-US" sz="2800" dirty="0"/>
              <a:t>120 calendar days time line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latin typeface="+mn-lt"/>
              </a:rPr>
              <a:t>If Found Eligible…</a:t>
            </a:r>
          </a:p>
        </p:txBody>
      </p:sp>
      <p:sp>
        <p:nvSpPr>
          <p:cNvPr id="51203" name="Rectangle 3"/>
          <p:cNvSpPr>
            <a:spLocks noGrp="1" noChangeArrowheads="1"/>
          </p:cNvSpPr>
          <p:nvPr>
            <p:ph idx="1"/>
          </p:nvPr>
        </p:nvSpPr>
        <p:spPr>
          <a:xfrm>
            <a:off x="838200" y="2119745"/>
            <a:ext cx="10515600" cy="4057218"/>
          </a:xfrm>
          <a:solidFill>
            <a:srgbClr val="FFFFFF"/>
          </a:solidFill>
        </p:spPr>
        <p:txBody>
          <a:bodyPr/>
          <a:lstStyle/>
          <a:p>
            <a:pPr eaLnBrk="1" hangingPunct="1">
              <a:lnSpc>
                <a:spcPct val="90000"/>
              </a:lnSpc>
            </a:pPr>
            <a:r>
              <a:rPr lang="en-US" altLang="en-US" sz="3200" dirty="0"/>
              <a:t>Clients are assigned a Service Coordinator to develop an Individual Program Plan (IPP) within 60 days</a:t>
            </a:r>
          </a:p>
          <a:p>
            <a:pPr eaLnBrk="1" hangingPunct="1">
              <a:lnSpc>
                <a:spcPct val="90000"/>
              </a:lnSpc>
            </a:pPr>
            <a:endParaRPr lang="en-US" altLang="en-US" sz="3200" dirty="0"/>
          </a:p>
          <a:p>
            <a:pPr eaLnBrk="1" hangingPunct="1">
              <a:lnSpc>
                <a:spcPct val="90000"/>
              </a:lnSpc>
            </a:pPr>
            <a:r>
              <a:rPr lang="en-US" altLang="en-US" sz="3200" dirty="0"/>
              <a:t>If determined ineligible…</a:t>
            </a:r>
          </a:p>
          <a:p>
            <a:pPr lvl="1" eaLnBrk="1" hangingPunct="1">
              <a:lnSpc>
                <a:spcPct val="90000"/>
              </a:lnSpc>
            </a:pPr>
            <a:r>
              <a:rPr lang="en-US" altLang="en-US" sz="3200" dirty="0"/>
              <a:t>Referrals to other resources</a:t>
            </a:r>
          </a:p>
          <a:p>
            <a:pPr lvl="1" eaLnBrk="1" hangingPunct="1">
              <a:lnSpc>
                <a:spcPct val="90000"/>
              </a:lnSpc>
            </a:pPr>
            <a:r>
              <a:rPr lang="en-US" altLang="en-US" sz="3200" dirty="0"/>
              <a:t>Opportunity to appeal</a:t>
            </a:r>
          </a:p>
          <a:p>
            <a:pPr lvl="2" eaLnBrk="1" hangingPunct="1">
              <a:lnSpc>
                <a:spcPct val="90000"/>
              </a:lnSpc>
            </a:pPr>
            <a:r>
              <a:rPr lang="en-US" altLang="en-US" sz="3200" dirty="0"/>
              <a:t>ACRC will always review new information</a:t>
            </a:r>
          </a:p>
          <a:p>
            <a:pPr lvl="1" eaLnBrk="1" hangingPunct="1">
              <a:lnSpc>
                <a:spcPct val="90000"/>
              </a:lnSpc>
            </a:pPr>
            <a:endParaRPr lang="en-US" altLang="en-US" sz="2800" dirty="0">
              <a:latin typeface="Arial" panose="020B0604020202020204" pitchFamily="34" charset="0"/>
            </a:endParaRPr>
          </a:p>
          <a:p>
            <a:pPr eaLnBrk="1" hangingPunct="1">
              <a:lnSpc>
                <a:spcPct val="90000"/>
              </a:lnSpc>
            </a:pPr>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84242"/>
          </a:xfrm>
          <a:solidFill>
            <a:srgbClr val="FFFFFF"/>
          </a:solidFill>
        </p:spPr>
        <p:txBody>
          <a:bodyPr/>
          <a:lstStyle/>
          <a:p>
            <a:pPr algn="ctr"/>
            <a:r>
              <a:rPr lang="en-US" sz="3200" b="1" dirty="0">
                <a:latin typeface="+mn-lt"/>
              </a:rPr>
              <a:t>ACRC MUST exhaust Generic and Natural Supports first!</a:t>
            </a:r>
          </a:p>
        </p:txBody>
      </p:sp>
      <p:sp>
        <p:nvSpPr>
          <p:cNvPr id="3" name="Content Placeholder 2"/>
          <p:cNvSpPr>
            <a:spLocks noGrp="1"/>
          </p:cNvSpPr>
          <p:nvPr>
            <p:ph idx="1"/>
          </p:nvPr>
        </p:nvSpPr>
        <p:spPr>
          <a:xfrm>
            <a:off x="1590261" y="1745674"/>
            <a:ext cx="9077739" cy="4724400"/>
          </a:xfrm>
          <a:solidFill>
            <a:srgbClr val="FFFFFF"/>
          </a:solidFill>
        </p:spPr>
        <p:txBody>
          <a:bodyPr>
            <a:normAutofit fontScale="92500" lnSpcReduction="10000"/>
          </a:bodyPr>
          <a:lstStyle/>
          <a:p>
            <a:pPr marL="0" indent="0">
              <a:buClr>
                <a:srgbClr val="006666"/>
              </a:buClr>
              <a:buNone/>
            </a:pPr>
            <a:r>
              <a:rPr lang="en-US" altLang="en-US" sz="3000" b="1" dirty="0">
                <a:solidFill>
                  <a:srgbClr val="002060"/>
                </a:solidFill>
                <a:ea typeface="+mj-ea"/>
                <a:cs typeface="+mj-cs"/>
              </a:rPr>
              <a:t>Examples of Generic Resources Accessed by Families for Children</a:t>
            </a:r>
          </a:p>
          <a:p>
            <a:pPr marL="0" indent="0">
              <a:buClr>
                <a:srgbClr val="006666"/>
              </a:buClr>
              <a:buNone/>
            </a:pPr>
            <a:endParaRPr lang="en-US" altLang="en-US" sz="3000" b="1" dirty="0">
              <a:solidFill>
                <a:srgbClr val="002060"/>
              </a:solidFill>
              <a:ea typeface="+mj-ea"/>
              <a:cs typeface="+mj-cs"/>
            </a:endParaRPr>
          </a:p>
          <a:p>
            <a:pPr>
              <a:buClr>
                <a:srgbClr val="006666"/>
              </a:buClr>
            </a:pPr>
            <a:r>
              <a:rPr lang="en-US" sz="3000" dirty="0">
                <a:solidFill>
                  <a:srgbClr val="000000"/>
                </a:solidFill>
              </a:rPr>
              <a:t>School Districts</a:t>
            </a:r>
          </a:p>
          <a:p>
            <a:pPr>
              <a:buClr>
                <a:srgbClr val="006666"/>
              </a:buClr>
            </a:pPr>
            <a:r>
              <a:rPr lang="en-US" sz="3000" dirty="0">
                <a:solidFill>
                  <a:srgbClr val="000000"/>
                </a:solidFill>
              </a:rPr>
              <a:t>Department of Rehabilitation (DOR)</a:t>
            </a:r>
          </a:p>
          <a:p>
            <a:pPr>
              <a:buClr>
                <a:srgbClr val="006666"/>
              </a:buClr>
            </a:pPr>
            <a:r>
              <a:rPr lang="en-US" sz="3000" dirty="0">
                <a:solidFill>
                  <a:srgbClr val="000000"/>
                </a:solidFill>
              </a:rPr>
              <a:t>Medi-Cal</a:t>
            </a:r>
          </a:p>
          <a:p>
            <a:pPr>
              <a:buClr>
                <a:srgbClr val="006666"/>
              </a:buClr>
            </a:pPr>
            <a:r>
              <a:rPr lang="en-US" sz="3000" dirty="0">
                <a:solidFill>
                  <a:srgbClr val="000000"/>
                </a:solidFill>
              </a:rPr>
              <a:t>In Home Supportive Services (IHSS)</a:t>
            </a:r>
          </a:p>
          <a:p>
            <a:pPr>
              <a:buClr>
                <a:srgbClr val="006666"/>
              </a:buClr>
            </a:pPr>
            <a:r>
              <a:rPr lang="en-US" sz="3000" dirty="0">
                <a:solidFill>
                  <a:srgbClr val="000000"/>
                </a:solidFill>
              </a:rPr>
              <a:t>California Children’s Services (CCS)</a:t>
            </a:r>
          </a:p>
          <a:p>
            <a:pPr lvl="0">
              <a:buClr>
                <a:srgbClr val="006666"/>
              </a:buClr>
            </a:pPr>
            <a:endParaRPr lang="en-US" sz="3000" dirty="0">
              <a:solidFill>
                <a:srgbClr val="000000"/>
              </a:solidFill>
            </a:endParaRPr>
          </a:p>
          <a:p>
            <a:pPr marL="0" lvl="0" indent="0">
              <a:buClr>
                <a:srgbClr val="006666"/>
              </a:buClr>
              <a:buNone/>
            </a:pPr>
            <a:r>
              <a:rPr lang="en-US" sz="3000" dirty="0">
                <a:solidFill>
                  <a:srgbClr val="000000"/>
                </a:solidFill>
              </a:rPr>
              <a:t>* Also required to explore Private Medical Insurance</a:t>
            </a:r>
          </a:p>
          <a:p>
            <a:pPr lvl="0">
              <a:buClr>
                <a:srgbClr val="006666"/>
              </a:buClr>
            </a:pPr>
            <a:endParaRPr lang="en-US" sz="1800" dirty="0">
              <a:solidFill>
                <a:srgbClr val="000000"/>
              </a:solidFill>
              <a:latin typeface="Arial"/>
            </a:endParaRPr>
          </a:p>
          <a:p>
            <a:endParaRPr lang="en-US" dirty="0"/>
          </a:p>
        </p:txBody>
      </p:sp>
    </p:spTree>
    <p:extLst>
      <p:ext uri="{BB962C8B-B14F-4D97-AF65-F5344CB8AC3E}">
        <p14:creationId xmlns:p14="http://schemas.microsoft.com/office/powerpoint/2010/main" val="96772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413163"/>
          </a:xfrm>
          <a:solidFill>
            <a:srgbClr val="FFFFFF"/>
          </a:solidFill>
        </p:spPr>
        <p:txBody>
          <a:bodyPr/>
          <a:lstStyle/>
          <a:p>
            <a:pPr algn="ctr"/>
            <a:r>
              <a:rPr lang="en-US" dirty="0">
                <a:latin typeface="+mn-lt"/>
              </a:rPr>
              <a:t>Employment First Law </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r>
              <a:rPr lang="en-US" dirty="0"/>
              <a:t>On October 9, 2013, Governor Brown signed AB 1041 (</a:t>
            </a:r>
            <a:r>
              <a:rPr lang="en-US" dirty="0" err="1"/>
              <a:t>Chesbro</a:t>
            </a:r>
            <a:r>
              <a:rPr lang="en-US" dirty="0"/>
              <a:t>) into law, establishing an "</a:t>
            </a:r>
            <a:r>
              <a:rPr lang="en-US" dirty="0">
                <a:hlinkClick r:id="rId2">
                  <a:extLst>
                    <a:ext uri="{A12FA001-AC4F-418D-AE19-62706E023703}">
                      <ahyp:hlinkClr xmlns:ahyp="http://schemas.microsoft.com/office/drawing/2018/hyperlinkcolor" val="tx"/>
                    </a:ext>
                  </a:extLst>
                </a:hlinkClick>
              </a:rPr>
              <a:t>Employment First Policy</a:t>
            </a:r>
            <a:r>
              <a:rPr lang="en-US" dirty="0"/>
              <a:t>" in the </a:t>
            </a:r>
            <a:r>
              <a:rPr lang="en-US" dirty="0" err="1"/>
              <a:t>Lanterman</a:t>
            </a:r>
            <a:r>
              <a:rPr lang="en-US" dirty="0"/>
              <a:t> Developmental Disabilities Services Act. In keeping with the Employment First Policy, the Work Services Program addresses the employment needs of persons with developmental disabilities. The Work Services Program provides work and community integration opportunities through </a:t>
            </a:r>
            <a:r>
              <a:rPr lang="en-US" u="sng" dirty="0">
                <a:hlinkClick r:id="rId3">
                  <a:extLst>
                    <a:ext uri="{A12FA001-AC4F-418D-AE19-62706E023703}">
                      <ahyp:hlinkClr xmlns:ahyp="http://schemas.microsoft.com/office/drawing/2018/hyperlinkcolor" val="tx"/>
                    </a:ext>
                  </a:extLst>
                </a:hlinkClick>
              </a:rPr>
              <a:t>Supported Employment Programs (SEPs)</a:t>
            </a:r>
            <a:r>
              <a:rPr lang="en-US" dirty="0"/>
              <a:t>. These programs are available to persons who are Regional Center clients.</a:t>
            </a:r>
          </a:p>
        </p:txBody>
      </p:sp>
    </p:spTree>
    <p:extLst>
      <p:ext uri="{BB962C8B-B14F-4D97-AF65-F5344CB8AC3E}">
        <p14:creationId xmlns:p14="http://schemas.microsoft.com/office/powerpoint/2010/main" val="296127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normAutofit/>
          </a:bodyPr>
          <a:lstStyle/>
          <a:p>
            <a:pPr algn="ctr"/>
            <a:r>
              <a:rPr lang="en-US" b="1" dirty="0">
                <a:latin typeface="+mn-lt"/>
              </a:rPr>
              <a:t>Federal Law</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64327"/>
            <a:ext cx="10515600" cy="4112636"/>
          </a:xfrm>
          <a:solidFill>
            <a:srgbClr val="FFFFFF"/>
          </a:solidFill>
        </p:spPr>
        <p:txBody>
          <a:bodyPr anchor="ctr">
            <a:normAutofit/>
          </a:bodyPr>
          <a:lstStyle/>
          <a:p>
            <a:r>
              <a:rPr lang="en-US" dirty="0"/>
              <a:t>On July 22, 2014, the </a:t>
            </a:r>
            <a:r>
              <a:rPr lang="en-US" b="1" u="sng" dirty="0">
                <a:hlinkClick r:id="rId2">
                  <a:extLst>
                    <a:ext uri="{A12FA001-AC4F-418D-AE19-62706E023703}">
                      <ahyp:hlinkClr xmlns:ahyp="http://schemas.microsoft.com/office/drawing/2018/hyperlinkcolor" val="tx"/>
                    </a:ext>
                  </a:extLst>
                </a:hlinkClick>
              </a:rPr>
              <a:t>Workforce Innovation and Opportunity Act</a:t>
            </a:r>
            <a:r>
              <a:rPr lang="en-US" dirty="0"/>
              <a:t> (WIOA) was signed into law. This landmark federal legislation makes significant changes to vocational rehabilitation and independent living programs in California and across the United States. WIOA, which replaces the Workforce Investment Act of 1998 and amends the Rehabilitation Act of 1973, is designed to help job seekers access employment, education, and support services to succeed in the modern labor market.</a:t>
            </a:r>
          </a:p>
        </p:txBody>
      </p:sp>
    </p:spTree>
    <p:extLst>
      <p:ext uri="{BB962C8B-B14F-4D97-AF65-F5344CB8AC3E}">
        <p14:creationId xmlns:p14="http://schemas.microsoft.com/office/powerpoint/2010/main" val="290236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n-US" dirty="0">
                <a:latin typeface="+mn-lt"/>
              </a:rPr>
              <a:t>Regional Center Employment First Policies</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44437"/>
            <a:ext cx="10515600" cy="3932526"/>
          </a:xfrm>
          <a:solidFill>
            <a:srgbClr val="FFFFFF"/>
          </a:solidFill>
        </p:spPr>
        <p:txBody>
          <a:bodyPr anchor="ctr">
            <a:normAutofit/>
          </a:bodyPr>
          <a:lstStyle/>
          <a:p>
            <a:pPr algn="ctr"/>
            <a:r>
              <a:rPr lang="en-US" dirty="0">
                <a:hlinkClick r:id="rId2">
                  <a:extLst>
                    <a:ext uri="{A12FA001-AC4F-418D-AE19-62706E023703}">
                      <ahyp:hlinkClr xmlns:ahyp="http://schemas.microsoft.com/office/drawing/2018/hyperlinkcolor" val="tx"/>
                    </a:ext>
                  </a:extLst>
                </a:hlinkClick>
              </a:rPr>
              <a:t>Alta California Regional Center's Employment First Policy</a:t>
            </a:r>
            <a:endParaRPr lang="en-US" dirty="0"/>
          </a:p>
          <a:p>
            <a:endParaRPr lang="en-US" dirty="0"/>
          </a:p>
          <a:p>
            <a:pPr algn="ctr"/>
            <a:r>
              <a:rPr lang="en-US" dirty="0">
                <a:hlinkClick r:id="rId3">
                  <a:extLst>
                    <a:ext uri="{A12FA001-AC4F-418D-AE19-62706E023703}">
                      <ahyp:hlinkClr xmlns:ahyp="http://schemas.microsoft.com/office/drawing/2018/hyperlinkcolor" val="tx"/>
                    </a:ext>
                  </a:extLst>
                </a:hlinkClick>
              </a:rPr>
              <a:t>Far Northern Regional Center's Employment First Policy</a:t>
            </a:r>
            <a:endParaRPr lang="en-US" dirty="0"/>
          </a:p>
        </p:txBody>
      </p:sp>
    </p:spTree>
    <p:extLst>
      <p:ext uri="{BB962C8B-B14F-4D97-AF65-F5344CB8AC3E}">
        <p14:creationId xmlns:p14="http://schemas.microsoft.com/office/powerpoint/2010/main" val="167783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505-514B-4152-9C01-370047FD6B0D}"/>
              </a:ext>
            </a:extLst>
          </p:cNvPr>
          <p:cNvSpPr>
            <a:spLocks noGrp="1"/>
          </p:cNvSpPr>
          <p:nvPr>
            <p:ph type="title"/>
          </p:nvPr>
        </p:nvSpPr>
        <p:spPr>
          <a:xfrm>
            <a:off x="0" y="1"/>
            <a:ext cx="12192000" cy="1690688"/>
          </a:xfrm>
          <a:solidFill>
            <a:srgbClr val="FFFFFF"/>
          </a:solidFill>
        </p:spPr>
        <p:txBody>
          <a:bodyPr/>
          <a:lstStyle/>
          <a:p>
            <a:pPr algn="ctr"/>
            <a:r>
              <a:rPr lang="en-US" dirty="0">
                <a:latin typeface="+mn-lt"/>
                <a:hlinkClick r:id="rId2">
                  <a:extLst>
                    <a:ext uri="{A12FA001-AC4F-418D-AE19-62706E023703}">
                      <ahyp:hlinkClr xmlns:ahyp="http://schemas.microsoft.com/office/drawing/2018/hyperlinkcolor" val="tx"/>
                    </a:ext>
                  </a:extLst>
                </a:hlinkClick>
              </a:rPr>
              <a:t>Senate Bill 639</a:t>
            </a:r>
            <a:r>
              <a:rPr lang="en-US" dirty="0">
                <a:latin typeface="+mn-lt"/>
              </a:rPr>
              <a:t> signed into law</a:t>
            </a:r>
          </a:p>
        </p:txBody>
      </p:sp>
      <p:sp>
        <p:nvSpPr>
          <p:cNvPr id="3" name="Content Placeholder 2">
            <a:extLst>
              <a:ext uri="{FF2B5EF4-FFF2-40B4-BE49-F238E27FC236}">
                <a16:creationId xmlns:a16="http://schemas.microsoft.com/office/drawing/2014/main" id="{16E0C660-A0FC-478A-82CE-80DF2F1D63D2}"/>
              </a:ext>
            </a:extLst>
          </p:cNvPr>
          <p:cNvSpPr>
            <a:spLocks noGrp="1"/>
          </p:cNvSpPr>
          <p:nvPr>
            <p:ph idx="1"/>
          </p:nvPr>
        </p:nvSpPr>
        <p:spPr>
          <a:xfrm>
            <a:off x="838200" y="2133599"/>
            <a:ext cx="10515600" cy="4043363"/>
          </a:xfrm>
          <a:solidFill>
            <a:srgbClr val="FFFFFF"/>
          </a:solidFill>
        </p:spPr>
        <p:txBody>
          <a:bodyPr anchor="ctr">
            <a:normAutofit fontScale="92500" lnSpcReduction="10000"/>
          </a:bodyPr>
          <a:lstStyle/>
          <a:p>
            <a:pPr fontAlgn="base"/>
            <a:r>
              <a:rPr lang="en-US" dirty="0"/>
              <a:t>Over 12,000 Californians with disabilities work for less than minimum wage in segregated settings. Some workers with disabilities currently earn less than $2 per hour doing menial work. Senate Bill 639 (</a:t>
            </a:r>
            <a:r>
              <a:rPr lang="en-US" dirty="0" err="1"/>
              <a:t>Durazo</a:t>
            </a:r>
            <a:r>
              <a:rPr lang="en-US" dirty="0"/>
              <a:t>) ensures all workers earn $15 per hour and can become financially independent. It creates a path that transitions workers with disabilities from segregated settings to integrated settings and allows workers with disabilities to earn a real wage and work alongside their colleagues. Several other states and cities have already ended paying people with disabilities less than minimum wage. It is time for California to do the same.</a:t>
            </a:r>
          </a:p>
          <a:p>
            <a:r>
              <a:rPr lang="en-US" dirty="0">
                <a:hlinkClick r:id="rId3">
                  <a:extLst>
                    <a:ext uri="{A12FA001-AC4F-418D-AE19-62706E023703}">
                      <ahyp:hlinkClr xmlns:ahyp="http://schemas.microsoft.com/office/drawing/2018/hyperlinkcolor" val="tx"/>
                    </a:ext>
                  </a:extLst>
                </a:hlinkClick>
              </a:rPr>
              <a:t>SB639 | SCDD (ca.gov)</a:t>
            </a:r>
            <a:br>
              <a:rPr lang="en-US" dirty="0"/>
            </a:br>
            <a:endParaRPr lang="en-US" dirty="0"/>
          </a:p>
        </p:txBody>
      </p:sp>
    </p:spTree>
    <p:extLst>
      <p:ext uri="{BB962C8B-B14F-4D97-AF65-F5344CB8AC3E}">
        <p14:creationId xmlns:p14="http://schemas.microsoft.com/office/powerpoint/2010/main" val="25285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0133-CAE3-4F9D-B4DF-2585A49F1D5B}"/>
              </a:ext>
            </a:extLst>
          </p:cNvPr>
          <p:cNvSpPr>
            <a:spLocks noGrp="1"/>
          </p:cNvSpPr>
          <p:nvPr>
            <p:ph type="title"/>
          </p:nvPr>
        </p:nvSpPr>
        <p:spPr>
          <a:xfrm>
            <a:off x="0" y="0"/>
            <a:ext cx="12192000" cy="1245704"/>
          </a:xfrm>
          <a:solidFill>
            <a:srgbClr val="FFFFFF"/>
          </a:solidFill>
        </p:spPr>
        <p:txBody>
          <a:bodyPr>
            <a:normAutofit/>
          </a:bodyPr>
          <a:lstStyle/>
          <a:p>
            <a:pPr algn="ctr"/>
            <a:r>
              <a:rPr lang="en-US" sz="5400" b="1" dirty="0">
                <a:latin typeface="+mn-lt"/>
              </a:rPr>
              <a:t>Learning Objectives</a:t>
            </a:r>
          </a:p>
        </p:txBody>
      </p:sp>
      <p:sp>
        <p:nvSpPr>
          <p:cNvPr id="3" name="Content Placeholder 2">
            <a:extLst>
              <a:ext uri="{FF2B5EF4-FFF2-40B4-BE49-F238E27FC236}">
                <a16:creationId xmlns:a16="http://schemas.microsoft.com/office/drawing/2014/main" id="{07089737-720E-4139-BC79-3D357CE20E83}"/>
              </a:ext>
            </a:extLst>
          </p:cNvPr>
          <p:cNvSpPr>
            <a:spLocks noGrp="1"/>
          </p:cNvSpPr>
          <p:nvPr>
            <p:ph idx="1"/>
          </p:nvPr>
        </p:nvSpPr>
        <p:spPr>
          <a:xfrm>
            <a:off x="706581" y="1787236"/>
            <a:ext cx="10806545" cy="3823855"/>
          </a:xfrm>
          <a:solidFill>
            <a:srgbClr val="FFFFFF"/>
          </a:solidFill>
        </p:spPr>
        <p:txBody>
          <a:bodyPr>
            <a:noAutofit/>
          </a:bodyPr>
          <a:lstStyle/>
          <a:p>
            <a:endParaRPr lang="en-US" sz="3200" dirty="0"/>
          </a:p>
          <a:p>
            <a:r>
              <a:rPr lang="en-US" sz="3200" dirty="0"/>
              <a:t>Gain a familiarity with the regional center system</a:t>
            </a:r>
          </a:p>
          <a:p>
            <a:r>
              <a:rPr lang="en-US" sz="3200" dirty="0"/>
              <a:t>Understand eligibility criteria and how to qualify for regional center services </a:t>
            </a:r>
          </a:p>
          <a:p>
            <a:r>
              <a:rPr lang="en-US" sz="3200" dirty="0"/>
              <a:t>Learn how to access regional center services and supports</a:t>
            </a:r>
          </a:p>
          <a:p>
            <a:r>
              <a:rPr lang="en-US" sz="3200" dirty="0"/>
              <a:t>Increase knowledge of employment options</a:t>
            </a:r>
          </a:p>
          <a:p>
            <a:pPr marL="0" indent="0">
              <a:buNone/>
            </a:pPr>
            <a:r>
              <a:rPr lang="en-US" sz="3200" dirty="0"/>
              <a:t> </a:t>
            </a:r>
          </a:p>
          <a:p>
            <a:endParaRPr lang="en-US" sz="3200" dirty="0"/>
          </a:p>
        </p:txBody>
      </p:sp>
    </p:spTree>
    <p:extLst>
      <p:ext uri="{BB962C8B-B14F-4D97-AF65-F5344CB8AC3E}">
        <p14:creationId xmlns:p14="http://schemas.microsoft.com/office/powerpoint/2010/main" val="302181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EFB69-3E49-4A81-9440-7F7198BBAEFF}"/>
              </a:ext>
            </a:extLst>
          </p:cNvPr>
          <p:cNvSpPr>
            <a:spLocks noGrp="1"/>
          </p:cNvSpPr>
          <p:nvPr>
            <p:ph type="title"/>
          </p:nvPr>
        </p:nvSpPr>
        <p:spPr>
          <a:xfrm>
            <a:off x="0" y="0"/>
            <a:ext cx="12192000" cy="1240404"/>
          </a:xfrm>
          <a:solidFill>
            <a:srgbClr val="FFFFFF"/>
          </a:solidFill>
        </p:spPr>
        <p:txBody>
          <a:bodyPr anchor="ctr">
            <a:normAutofit/>
          </a:bodyPr>
          <a:lstStyle/>
          <a:p>
            <a:pPr algn="ctr"/>
            <a:r>
              <a:rPr lang="en-US" sz="4000" b="1" dirty="0">
                <a:latin typeface="+mn-lt"/>
              </a:rPr>
              <a:t>What Does the Bill Do?</a:t>
            </a:r>
          </a:p>
        </p:txBody>
      </p:sp>
      <p:sp>
        <p:nvSpPr>
          <p:cNvPr id="7" name="Content Placeholder 6">
            <a:extLst>
              <a:ext uri="{FF2B5EF4-FFF2-40B4-BE49-F238E27FC236}">
                <a16:creationId xmlns:a16="http://schemas.microsoft.com/office/drawing/2014/main" id="{FC7E5CE2-A7E6-4B5A-A449-99BF0489706B}"/>
              </a:ext>
            </a:extLst>
          </p:cNvPr>
          <p:cNvSpPr>
            <a:spLocks noGrp="1"/>
          </p:cNvSpPr>
          <p:nvPr>
            <p:ph sz="half" idx="1"/>
          </p:nvPr>
        </p:nvSpPr>
        <p:spPr>
          <a:xfrm>
            <a:off x="838200" y="1825625"/>
            <a:ext cx="5867400" cy="4351338"/>
          </a:xfrm>
          <a:solidFill>
            <a:srgbClr val="FFFFFF"/>
          </a:solidFill>
        </p:spPr>
        <p:txBody>
          <a:bodyPr>
            <a:normAutofit/>
          </a:bodyPr>
          <a:lstStyle/>
          <a:p>
            <a:r>
              <a:rPr lang="en-US" sz="2400" dirty="0"/>
              <a:t>As of January 1st, 2022, no new </a:t>
            </a:r>
            <a:r>
              <a:rPr lang="en-US" sz="2400" b="1" i="1" dirty="0"/>
              <a:t>14(c) certificates</a:t>
            </a:r>
            <a:r>
              <a:rPr lang="en-US" sz="2400" dirty="0"/>
              <a:t> may be awarded, meaning only providers who already had a certificate can continue to pay subminimum wage past January 1st of next year.</a:t>
            </a:r>
          </a:p>
          <a:p>
            <a:pPr marL="0" indent="0">
              <a:buNone/>
            </a:pPr>
            <a:endParaRPr lang="en-US" sz="2400" dirty="0"/>
          </a:p>
          <a:p>
            <a:r>
              <a:rPr lang="en-US" sz="2400" dirty="0"/>
              <a:t>The second significant milestone is January 1st of 2025. This is the cutoff date where subminimum wage will be completely prohibited in the state. </a:t>
            </a:r>
          </a:p>
        </p:txBody>
      </p:sp>
      <p:pic>
        <p:nvPicPr>
          <p:cNvPr id="9" name="Content Placeholder 8" descr="Picture of a book of legal statues with a gavel.">
            <a:extLst>
              <a:ext uri="{FF2B5EF4-FFF2-40B4-BE49-F238E27FC236}">
                <a16:creationId xmlns:a16="http://schemas.microsoft.com/office/drawing/2014/main" id="{7F316967-1BC6-4AF2-A8BE-B797C03A58E1}"/>
              </a:ext>
            </a:extLst>
          </p:cNvPr>
          <p:cNvPicPr>
            <a:picLocks noGrp="1" noChangeAspect="1"/>
          </p:cNvPicPr>
          <p:nvPr>
            <p:ph sz="half" idx="2"/>
          </p:nvPr>
        </p:nvPicPr>
        <p:blipFill>
          <a:blip r:embed="rId2"/>
          <a:stretch>
            <a:fillRect/>
          </a:stretch>
        </p:blipFill>
        <p:spPr>
          <a:xfrm>
            <a:off x="7453312" y="1825624"/>
            <a:ext cx="3900488" cy="4351337"/>
          </a:xfrm>
          <a:prstGeom prst="rect">
            <a:avLst/>
          </a:prstGeom>
        </p:spPr>
      </p:pic>
    </p:spTree>
    <p:extLst>
      <p:ext uri="{BB962C8B-B14F-4D97-AF65-F5344CB8AC3E}">
        <p14:creationId xmlns:p14="http://schemas.microsoft.com/office/powerpoint/2010/main" val="1352034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n-US" b="1" dirty="0">
                <a:latin typeface="+mn-lt"/>
              </a:rPr>
              <a:t>Embracing Employment First Philosophy</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99855"/>
            <a:ext cx="10515600" cy="3380509"/>
          </a:xfrm>
          <a:solidFill>
            <a:srgbClr val="FFFFFF"/>
          </a:solidFill>
        </p:spPr>
        <p:txBody>
          <a:bodyPr anchor="ctr">
            <a:normAutofit/>
          </a:bodyPr>
          <a:lstStyle/>
          <a:p>
            <a:r>
              <a:rPr lang="en-US" dirty="0">
                <a:hlinkClick r:id="rId2">
                  <a:extLst>
                    <a:ext uri="{A12FA001-AC4F-418D-AE19-62706E023703}">
                      <ahyp:hlinkClr xmlns:ahyp="http://schemas.microsoft.com/office/drawing/2018/hyperlinkcolor" val="tx"/>
                    </a:ext>
                  </a:extLst>
                </a:hlinkClick>
              </a:rPr>
              <a:t>Competitive Integrated Employment with Tom Pomeranz Part 1 – YouTube</a:t>
            </a:r>
            <a:endParaRPr lang="en-US" dirty="0"/>
          </a:p>
          <a:p>
            <a:endParaRPr lang="en-US" dirty="0"/>
          </a:p>
          <a:p>
            <a:r>
              <a:rPr lang="en-US" dirty="0">
                <a:hlinkClick r:id="rId3">
                  <a:extLst>
                    <a:ext uri="{A12FA001-AC4F-418D-AE19-62706E023703}">
                      <ahyp:hlinkClr xmlns:ahyp="http://schemas.microsoft.com/office/drawing/2018/hyperlinkcolor" val="tx"/>
                    </a:ext>
                  </a:extLst>
                </a:hlinkClick>
              </a:rPr>
              <a:t>Competitive Integrated Employment with Tom Pomeranz Part 2 - YouTube</a:t>
            </a:r>
            <a:endParaRPr lang="en-US" dirty="0"/>
          </a:p>
        </p:txBody>
      </p:sp>
    </p:spTree>
    <p:extLst>
      <p:ext uri="{BB962C8B-B14F-4D97-AF65-F5344CB8AC3E}">
        <p14:creationId xmlns:p14="http://schemas.microsoft.com/office/powerpoint/2010/main" val="113588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690688"/>
          </a:xfrm>
          <a:solidFill>
            <a:srgbClr val="FFFFFF"/>
          </a:solidFill>
        </p:spPr>
        <p:txBody>
          <a:bodyPr/>
          <a:lstStyle/>
          <a:p>
            <a:pPr algn="ctr"/>
            <a:r>
              <a:rPr lang="en-US" b="1" dirty="0">
                <a:latin typeface="+mn-lt"/>
              </a:rPr>
              <a:t>Employment Resources: Supported Employment</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36617"/>
            <a:ext cx="10515600" cy="4140345"/>
          </a:xfrm>
          <a:solidFill>
            <a:srgbClr val="FFFFFF"/>
          </a:solidFill>
        </p:spPr>
        <p:txBody>
          <a:bodyPr anchor="ctr">
            <a:normAutofit/>
          </a:bodyPr>
          <a:lstStyle/>
          <a:p>
            <a:pPr marL="0" indent="0">
              <a:buNone/>
            </a:pPr>
            <a:r>
              <a:rPr lang="en-US" dirty="0"/>
              <a:t>Supported Employment (SE) Services through the Department of Rehabilitation (DOR) and regional centers can be provided either through the vocational rehabilitation program or the Habilitation Services Program (HSP). SE services are aimed at finding competitive work in a community integrated work setting for persons with disabilities who need ongoing support services to learn and perform the work. SE placements can be individual placements, or group placements (called enclaves), or work crews, such as landscaping crews. </a:t>
            </a:r>
          </a:p>
        </p:txBody>
      </p:sp>
    </p:spTree>
    <p:extLst>
      <p:ext uri="{BB962C8B-B14F-4D97-AF65-F5344CB8AC3E}">
        <p14:creationId xmlns:p14="http://schemas.microsoft.com/office/powerpoint/2010/main" val="60027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690688"/>
          </a:xfrm>
          <a:solidFill>
            <a:srgbClr val="FFFFFF"/>
          </a:solidFill>
        </p:spPr>
        <p:txBody>
          <a:bodyPr/>
          <a:lstStyle/>
          <a:p>
            <a:pPr algn="ctr"/>
            <a:r>
              <a:rPr lang="en-US" b="1" dirty="0">
                <a:latin typeface="+mn-lt"/>
              </a:rPr>
              <a:t>Employment Resources: Supported Employment Continued</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36618"/>
            <a:ext cx="10515600" cy="3366656"/>
          </a:xfrm>
          <a:solidFill>
            <a:srgbClr val="FFFFFF"/>
          </a:solidFill>
        </p:spPr>
        <p:txBody>
          <a:bodyPr anchor="ctr">
            <a:normAutofit/>
          </a:bodyPr>
          <a:lstStyle/>
          <a:p>
            <a:pPr marL="0" indent="0">
              <a:buNone/>
            </a:pPr>
            <a:r>
              <a:rPr lang="en-US" dirty="0"/>
              <a:t>Support is usually provided by a job coach who meets regularly with the individual on the job to help the individual learn the necessary skills to work independently. As the individual gains mastery of the job, the support services are gradually phased out.</a:t>
            </a:r>
          </a:p>
        </p:txBody>
      </p:sp>
    </p:spTree>
    <p:extLst>
      <p:ext uri="{BB962C8B-B14F-4D97-AF65-F5344CB8AC3E}">
        <p14:creationId xmlns:p14="http://schemas.microsoft.com/office/powerpoint/2010/main" val="88646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413163"/>
          </a:xfrm>
          <a:solidFill>
            <a:srgbClr val="FFFFFF"/>
          </a:solidFill>
        </p:spPr>
        <p:txBody>
          <a:bodyPr/>
          <a:lstStyle/>
          <a:p>
            <a:pPr algn="ctr"/>
            <a:r>
              <a:rPr lang="en-US" b="1" dirty="0">
                <a:latin typeface="+mn-lt"/>
              </a:rPr>
              <a:t>Department of Rehabilitation (DOR)</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r>
              <a:rPr lang="en-US" dirty="0"/>
              <a:t>The Department Of Rehabilitation DOR is the main vocational rehabilitation program SE service provider for adults with developmental disabilities. However, if the DOR is unable to provide services due to fiscal reasons, the regional center may be able to help individuals served get a job by funding SE under the HSP, or by referring them to other programs that provide SE-like services if these services are available in their area.</a:t>
            </a:r>
          </a:p>
        </p:txBody>
      </p:sp>
    </p:spTree>
    <p:extLst>
      <p:ext uri="{BB962C8B-B14F-4D97-AF65-F5344CB8AC3E}">
        <p14:creationId xmlns:p14="http://schemas.microsoft.com/office/powerpoint/2010/main" val="932817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n-US" b="1" dirty="0">
                <a:latin typeface="+mn-lt"/>
              </a:rPr>
              <a:t>Employment First</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133599"/>
            <a:ext cx="10515600" cy="4043363"/>
          </a:xfrm>
          <a:solidFill>
            <a:srgbClr val="FFFFFF"/>
          </a:solidFill>
        </p:spPr>
        <p:txBody>
          <a:bodyPr>
            <a:normAutofit/>
          </a:bodyPr>
          <a:lstStyle/>
          <a:p>
            <a:r>
              <a:rPr lang="en-US" dirty="0"/>
              <a:t>The California Department of Rehabilitation (DOR), California Department of Education (CDE), and California Department of Developmental Services (DDS) have entered into a new agreement consistent with the Employment First Policy and other laws to make employment in an integrated setting, at competitive wage, for individuals with Intellectual Disability and Developmental Disabilities (ID/DD) its highest priority.</a:t>
            </a:r>
          </a:p>
          <a:p>
            <a:r>
              <a:rPr lang="en-US" dirty="0">
                <a:hlinkClick r:id="rId2">
                  <a:extLst>
                    <a:ext uri="{A12FA001-AC4F-418D-AE19-62706E023703}">
                      <ahyp:hlinkClr xmlns:ahyp="http://schemas.microsoft.com/office/drawing/2018/hyperlinkcolor" val="tx"/>
                    </a:ext>
                  </a:extLst>
                </a:hlinkClick>
              </a:rPr>
              <a:t>Competitive Integrated Employment Roadmap for Consumers (altaregional.org)</a:t>
            </a:r>
            <a:endParaRPr lang="en-US" dirty="0"/>
          </a:p>
        </p:txBody>
      </p:sp>
    </p:spTree>
    <p:extLst>
      <p:ext uri="{BB962C8B-B14F-4D97-AF65-F5344CB8AC3E}">
        <p14:creationId xmlns:p14="http://schemas.microsoft.com/office/powerpoint/2010/main" val="61147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233056"/>
          </a:xfrm>
          <a:solidFill>
            <a:srgbClr val="FFFFFF"/>
          </a:solidFill>
        </p:spPr>
        <p:txBody>
          <a:bodyPr/>
          <a:lstStyle/>
          <a:p>
            <a:pPr algn="ctr"/>
            <a:r>
              <a:rPr lang="en-US" b="1" dirty="0">
                <a:latin typeface="+mn-lt"/>
              </a:rPr>
              <a:t>New Employment Resources</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1825625"/>
            <a:ext cx="10515600" cy="3937866"/>
          </a:xfrm>
          <a:solidFill>
            <a:srgbClr val="FFFFFF"/>
          </a:solidFill>
        </p:spPr>
        <p:txBody>
          <a:bodyPr anchor="ctr">
            <a:noAutofit/>
          </a:bodyPr>
          <a:lstStyle/>
          <a:p>
            <a:pPr marL="0" indent="0">
              <a:buNone/>
            </a:pPr>
            <a:r>
              <a:rPr lang="en-US" sz="3600" dirty="0"/>
              <a:t>Effective July 1, 2016, two significant programs were enacted through California's State Legislature to increase competitive, integrated employment for those with developmental disabilities, pursuant to the Welfare and Institutions Code, Sections 4870 and 4870 (d-g).</a:t>
            </a:r>
          </a:p>
        </p:txBody>
      </p:sp>
    </p:spTree>
    <p:extLst>
      <p:ext uri="{BB962C8B-B14F-4D97-AF65-F5344CB8AC3E}">
        <p14:creationId xmlns:p14="http://schemas.microsoft.com/office/powerpoint/2010/main" val="293307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normAutofit/>
          </a:bodyPr>
          <a:lstStyle/>
          <a:p>
            <a:pPr algn="ctr"/>
            <a:r>
              <a:rPr lang="en-US" sz="4000" b="1" dirty="0">
                <a:latin typeface="+mn-lt"/>
                <a:hlinkClick r:id="rId2">
                  <a:extLst>
                    <a:ext uri="{A12FA001-AC4F-418D-AE19-62706E023703}">
                      <ahyp:hlinkClr xmlns:ahyp="http://schemas.microsoft.com/office/drawing/2018/hyperlinkcolor" val="tx"/>
                    </a:ext>
                  </a:extLst>
                </a:hlinkClick>
              </a:rPr>
              <a:t>Competitive Integrated Employment (CIE) Incentive Payments</a:t>
            </a:r>
            <a:endParaRPr lang="en-US" sz="4000" b="1" dirty="0">
              <a:latin typeface="+mn-lt"/>
            </a:endParaRP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30581"/>
            <a:ext cx="10515600" cy="3946381"/>
          </a:xfrm>
          <a:solidFill>
            <a:srgbClr val="FFFFFF"/>
          </a:solidFill>
        </p:spPr>
        <p:txBody>
          <a:bodyPr anchor="ctr">
            <a:normAutofit/>
          </a:bodyPr>
          <a:lstStyle/>
          <a:p>
            <a:r>
              <a:rPr lang="en-US" dirty="0"/>
              <a:t>To encourage regional center service providers to increase placement and retention of regional center consumers in competitive, integrated employment.</a:t>
            </a:r>
          </a:p>
          <a:p>
            <a:r>
              <a:rPr lang="en-US" dirty="0"/>
              <a:t>$2000- 30 days placement</a:t>
            </a:r>
          </a:p>
          <a:p>
            <a:r>
              <a:rPr lang="en-US" dirty="0"/>
              <a:t>$2500- 6 months</a:t>
            </a:r>
          </a:p>
          <a:p>
            <a:r>
              <a:rPr lang="en-US" dirty="0"/>
              <a:t>$3000- 12 months</a:t>
            </a:r>
          </a:p>
        </p:txBody>
      </p:sp>
    </p:spTree>
    <p:extLst>
      <p:ext uri="{BB962C8B-B14F-4D97-AF65-F5344CB8AC3E}">
        <p14:creationId xmlns:p14="http://schemas.microsoft.com/office/powerpoint/2010/main" val="471926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357744"/>
          </a:xfrm>
          <a:solidFill>
            <a:srgbClr val="FFFFFF"/>
          </a:solidFill>
        </p:spPr>
        <p:txBody>
          <a:bodyPr>
            <a:normAutofit/>
          </a:bodyPr>
          <a:lstStyle/>
          <a:p>
            <a:pPr algn="ctr"/>
            <a:r>
              <a:rPr lang="en-US" b="1" dirty="0">
                <a:latin typeface="+mn-lt"/>
                <a:hlinkClick r:id="rId2">
                  <a:extLst>
                    <a:ext uri="{A12FA001-AC4F-418D-AE19-62706E023703}">
                      <ahyp:hlinkClr xmlns:ahyp="http://schemas.microsoft.com/office/drawing/2018/hyperlinkcolor" val="tx"/>
                    </a:ext>
                  </a:extLst>
                </a:hlinkClick>
              </a:rPr>
              <a:t>Paid Internship Program (PIP)</a:t>
            </a:r>
            <a:endParaRPr lang="en-US" b="1" dirty="0">
              <a:latin typeface="+mn-lt"/>
            </a:endParaRP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pPr marL="0" indent="0">
              <a:buNone/>
            </a:pPr>
            <a:r>
              <a:rPr lang="en-US" dirty="0"/>
              <a:t>To increase the vocational skills of consumers and create a pathway to a competitive integrated job </a:t>
            </a:r>
          </a:p>
          <a:p>
            <a:r>
              <a:rPr lang="en-US" dirty="0"/>
              <a:t>As of July 1, 2021:</a:t>
            </a:r>
          </a:p>
          <a:p>
            <a:pPr>
              <a:buFont typeface="Wingdings" panose="05000000000000000000" pitchFamily="2" charset="2"/>
              <a:buChar char="Ø"/>
            </a:pPr>
            <a:r>
              <a:rPr lang="en-US" dirty="0"/>
              <a:t> 1,040 hours per internship year</a:t>
            </a:r>
          </a:p>
          <a:p>
            <a:pPr>
              <a:buFont typeface="Wingdings" panose="05000000000000000000" pitchFamily="2" charset="2"/>
              <a:buChar char="Ø"/>
            </a:pPr>
            <a:r>
              <a:rPr lang="en-US" dirty="0"/>
              <a:t> Can cover employer-related costs associated with the internship (workers comp)</a:t>
            </a:r>
          </a:p>
          <a:p>
            <a:pPr>
              <a:buFont typeface="Wingdings" panose="05000000000000000000" pitchFamily="2" charset="2"/>
              <a:buChar char="Ø"/>
            </a:pPr>
            <a:r>
              <a:rPr lang="en-US" dirty="0"/>
              <a:t> Can have multiple internships as long as it does not go over the 1,040 hours</a:t>
            </a:r>
          </a:p>
          <a:p>
            <a:endParaRPr lang="en-US" dirty="0"/>
          </a:p>
        </p:txBody>
      </p:sp>
    </p:spTree>
    <p:extLst>
      <p:ext uri="{BB962C8B-B14F-4D97-AF65-F5344CB8AC3E}">
        <p14:creationId xmlns:p14="http://schemas.microsoft.com/office/powerpoint/2010/main" val="199271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191490"/>
          </a:xfrm>
          <a:solidFill>
            <a:srgbClr val="FFFFFF"/>
          </a:solidFill>
        </p:spPr>
        <p:txBody>
          <a:bodyPr/>
          <a:lstStyle/>
          <a:p>
            <a:pPr algn="ctr"/>
            <a:r>
              <a:rPr lang="en-US" b="1" dirty="0">
                <a:latin typeface="+mn-lt"/>
              </a:rPr>
              <a:t>Employment First</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928254" y="1825625"/>
            <a:ext cx="10425545" cy="3688484"/>
          </a:xfrm>
          <a:solidFill>
            <a:srgbClr val="FFFFFF"/>
          </a:solidFill>
        </p:spPr>
        <p:txBody>
          <a:bodyPr anchor="ctr">
            <a:normAutofit/>
          </a:bodyPr>
          <a:lstStyle/>
          <a:p>
            <a:pPr marL="0" indent="0">
              <a:buNone/>
            </a:pPr>
            <a:r>
              <a:rPr lang="en-US" dirty="0"/>
              <a:t>The </a:t>
            </a:r>
            <a:r>
              <a:rPr lang="en-US" b="1" dirty="0"/>
              <a:t>State of California Developmental Disabilities System: </a:t>
            </a:r>
            <a:r>
              <a:rPr lang="en-US" b="1" u="sng" dirty="0">
                <a:hlinkClick r:id="rId2">
                  <a:extLst>
                    <a:ext uri="{A12FA001-AC4F-418D-AE19-62706E023703}">
                      <ahyp:hlinkClr xmlns:ahyp="http://schemas.microsoft.com/office/drawing/2018/hyperlinkcolor" val="tx"/>
                    </a:ext>
                  </a:extLst>
                </a:hlinkClick>
              </a:rPr>
              <a:t>Employment Data Dashboard</a:t>
            </a:r>
            <a:r>
              <a:rPr lang="en-US" dirty="0"/>
              <a:t> presents data on how well California is doing in implementing California's Employment First Policy.</a:t>
            </a:r>
          </a:p>
        </p:txBody>
      </p:sp>
    </p:spTree>
    <p:extLst>
      <p:ext uri="{BB962C8B-B14F-4D97-AF65-F5344CB8AC3E}">
        <p14:creationId xmlns:p14="http://schemas.microsoft.com/office/powerpoint/2010/main" val="246338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57746"/>
          </a:xfrm>
          <a:solidFill>
            <a:srgbClr val="FFFFFF"/>
          </a:solidFill>
        </p:spPr>
        <p:txBody>
          <a:bodyPr/>
          <a:lstStyle/>
          <a:p>
            <a:pPr algn="ctr"/>
            <a:r>
              <a:rPr lang="en-US" b="1" dirty="0">
                <a:highlight>
                  <a:srgbClr val="FFFFFF"/>
                </a:highlight>
                <a:latin typeface="+mn-lt"/>
              </a:rPr>
              <a:t>Regional Centers  </a:t>
            </a:r>
          </a:p>
        </p:txBody>
      </p:sp>
      <p:sp>
        <p:nvSpPr>
          <p:cNvPr id="3" name="Content Placeholder 2"/>
          <p:cNvSpPr>
            <a:spLocks noGrp="1"/>
          </p:cNvSpPr>
          <p:nvPr>
            <p:ph idx="1"/>
          </p:nvPr>
        </p:nvSpPr>
        <p:spPr>
          <a:xfrm>
            <a:off x="595745" y="1825625"/>
            <a:ext cx="10758055" cy="4145684"/>
          </a:xfrm>
          <a:solidFill>
            <a:srgbClr val="FFFFFF"/>
          </a:solidFill>
        </p:spPr>
        <p:txBody>
          <a:bodyPr>
            <a:noAutofit/>
          </a:bodyPr>
          <a:lstStyle/>
          <a:p>
            <a:pPr marL="0" indent="0">
              <a:buNone/>
            </a:pPr>
            <a:endParaRPr lang="en-US" sz="3200" dirty="0"/>
          </a:p>
          <a:p>
            <a:pPr marL="0" indent="0">
              <a:buNone/>
            </a:pPr>
            <a:r>
              <a:rPr lang="en-US" sz="3200" dirty="0"/>
              <a:t>Regional Centers are the agencies through which eligible individuals with intellectual and other developmental disabilities receive case management services to support them to participate and contribute as valued members of their communities and achieve their life goals.</a:t>
            </a:r>
          </a:p>
          <a:p>
            <a:pPr marL="0" indent="0">
              <a:buNone/>
            </a:pPr>
            <a:endParaRPr lang="en-US" sz="3200" dirty="0">
              <a:latin typeface="+mj-lt"/>
            </a:endParaRPr>
          </a:p>
          <a:p>
            <a:pPr marL="0" indent="0">
              <a:buNone/>
            </a:pPr>
            <a:r>
              <a:rPr lang="en-US" sz="3200" u="sng" dirty="0">
                <a:hlinkClick r:id="rId3"/>
              </a:rPr>
              <a:t>Regional Center System</a:t>
            </a:r>
            <a:endParaRPr lang="en-US" sz="3200" u="sng" dirty="0"/>
          </a:p>
          <a:p>
            <a:pPr marL="0" indent="0">
              <a:buNone/>
            </a:pPr>
            <a:endParaRPr lang="en-US" sz="3200" dirty="0">
              <a:latin typeface="+mj-lt"/>
            </a:endParaRPr>
          </a:p>
        </p:txBody>
      </p:sp>
    </p:spTree>
    <p:extLst>
      <p:ext uri="{BB962C8B-B14F-4D97-AF65-F5344CB8AC3E}">
        <p14:creationId xmlns:p14="http://schemas.microsoft.com/office/powerpoint/2010/main" val="1286245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pPr algn="ctr"/>
            <a:r>
              <a:rPr lang="en-US" b="1" dirty="0">
                <a:latin typeface="+mn-lt"/>
              </a:rPr>
              <a:t>Thank you for your time today!</a:t>
            </a:r>
          </a:p>
        </p:txBody>
      </p:sp>
      <p:pic>
        <p:nvPicPr>
          <p:cNvPr id="6" name="Picture 5" descr="Illustration of a question mark inside a blue cir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762192"/>
            <a:ext cx="2343208" cy="2343208"/>
          </a:xfrm>
          <a:prstGeom prst="rect">
            <a:avLst/>
          </a:prstGeom>
        </p:spPr>
      </p:pic>
    </p:spTree>
    <p:extLst>
      <p:ext uri="{BB962C8B-B14F-4D97-AF65-F5344CB8AC3E}">
        <p14:creationId xmlns:p14="http://schemas.microsoft.com/office/powerpoint/2010/main" val="3737712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a:t>Presenters</a:t>
            </a:r>
          </a:p>
        </p:txBody>
      </p:sp>
      <p:sp>
        <p:nvSpPr>
          <p:cNvPr id="6147" name="Rectangle 3"/>
          <p:cNvSpPr>
            <a:spLocks noGrp="1" noChangeArrowheads="1"/>
          </p:cNvSpPr>
          <p:nvPr>
            <p:ph idx="1"/>
          </p:nvPr>
        </p:nvSpPr>
        <p:spPr>
          <a:xfrm>
            <a:off x="2438400" y="1828800"/>
            <a:ext cx="8001000" cy="4876800"/>
          </a:xfrm>
        </p:spPr>
        <p:txBody>
          <a:bodyPr/>
          <a:lstStyle/>
          <a:p>
            <a:pPr marL="0" indent="0" eaLnBrk="1" hangingPunct="1">
              <a:lnSpc>
                <a:spcPct val="90000"/>
              </a:lnSpc>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45174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Department of Developmental Services Regional Centers: Counties served by each Regional Center&#10;&#10;Alta California Regional Center (Green): Alpine, Colusa, El Dorado, Nevada, Placer, Sacramento, Sierra, Sutter, Yolo, and Yuba counties&#10;&#10;Central Valley Regional Center (dark purple):  Fresno, Kings, Madera, Mariposa, Merced, and Tulare counties&#10;&#10;Eastern Los Angeles Regional Center (light green in Los Angeles map): Eastern Los Angeles county including the communities of Alhambra and Whittier&#10;&#10;Far Northern Regional Center (yellow): Butte, Glenn, Lassen, Modoc, Plumas, Shasta, Siskiyou, Tehama, and Trinity counties&#10;&#10;Frank D Lanterman Regional Center (periwinkle): The Frank D. Lanterman Regional Center serves the health districts of Central, Glendale, Hollywood-Wilshire, and Pasadena within the county of Los Angeles.&#10;&#10;Golden Gate Regional Center (Teal): The Golden Gate Regional Center serves the counties of Marin, San Francisco, and San Mateo.&#10;&#10;Harbor Regional Center (purple in the Los Angeles map): The Harbor Regional Center serves the health districts of Bellflower, Harbor, Long Beach, and Torrance within the city of Los Angeles.&#10;&#10;Inland Regional Center (salmon): The Inland Regional Center serves the counties of Riverside and San Bernardino.&#10;&#10;Kern Regional Center (light green):  Inyo, Kern, and Mono Counties&#10;&#10;North Bay Regional Center (pink): Napa, Solano, and Sonoma counties&#10;&#10;North Los Angeles County Regional Center (pastel yellow in Los Angeles map): The health districts of East Valley, San Fernando, and West Valley within the city of Los Angeles&#10;&#10;Redwood Coast Regional Center (red): Del Norte, Humboldt, Medocino and Lake counties&#10;&#10;Regional Center of the East Bay (grey): Alameda and Contra Costa counties&#10;&#10;Regional Center of Orange County (orange): Orange County&#10;&#10;San Andreas Regional Center (mint green): Monterey, San Benito, Santa Clara, and Santa Cruz&#10;&#10;San Diego Regional Center (pale yellow): Imperial and San Diego counties&#10;&#10;San Gabriel/ Pomona Regional Center (teal in Los Angeles map): The cities of El Monte, Monrovia, Pomona, and Glendora within the county of Los Angeles&#10;&#10;South Central Los Angeles Regional Center (red/pink in the Los Angeles map): The health districts of Compton, San Antonio, South, Southeast, and Southwest within the county of Los Angeles&#10;&#10;Tri Counties Regional Center (lavender): San Luis Obispo, Santa Barbara, and Ventura counties&#10;&#10;Valley Mountain Regional Center (tan): Amador, Calaveras, San Joaquin, Stanislaus, and Tuolumne counties&#10;&#10;Westside Regional Center (pastel pink): The health districts of Inglewood and Santa Monica-West within the county of Los Angeles&#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926" y="0"/>
            <a:ext cx="4999935" cy="65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Each Regional Center is a private, non-profit corporation &#10;"/>
          <p:cNvSpPr txBox="1"/>
          <p:nvPr/>
        </p:nvSpPr>
        <p:spPr>
          <a:xfrm>
            <a:off x="1" y="0"/>
            <a:ext cx="3295926" cy="2062103"/>
          </a:xfrm>
          <a:prstGeom prst="rect">
            <a:avLst/>
          </a:prstGeom>
          <a:solidFill>
            <a:srgbClr val="FFFFFF"/>
          </a:solidFill>
          <a:ln>
            <a:solidFill>
              <a:schemeClr val="accent4">
                <a:shade val="80000"/>
                <a:hueOff val="0"/>
                <a:satOff val="0"/>
                <a:lumOff val="0"/>
              </a:schemeClr>
            </a:solidFill>
          </a:ln>
        </p:spPr>
        <p:txBody>
          <a:bodyPr wrap="square" rtlCol="0">
            <a:spAutoFit/>
          </a:bodyPr>
          <a:lstStyle/>
          <a:p>
            <a:r>
              <a:rPr lang="en-US" sz="3200" b="1" dirty="0"/>
              <a:t>Each Regional Center is a private, non-profit corporation </a:t>
            </a:r>
          </a:p>
        </p:txBody>
      </p:sp>
      <p:sp>
        <p:nvSpPr>
          <p:cNvPr id="4" name="TextBox 3" descr="Eligibility transfers across the state&#10;">
            <a:extLst>
              <a:ext uri="{FF2B5EF4-FFF2-40B4-BE49-F238E27FC236}">
                <a16:creationId xmlns:a16="http://schemas.microsoft.com/office/drawing/2014/main" id="{53D0FA66-8536-4CE4-8D27-13D713DFF73B}"/>
              </a:ext>
            </a:extLst>
          </p:cNvPr>
          <p:cNvSpPr txBox="1"/>
          <p:nvPr/>
        </p:nvSpPr>
        <p:spPr>
          <a:xfrm>
            <a:off x="7781787" y="4769937"/>
            <a:ext cx="3962400" cy="954107"/>
          </a:xfrm>
          <a:prstGeom prst="rect">
            <a:avLst/>
          </a:prstGeom>
          <a:solidFill>
            <a:srgbClr val="FFFFFF"/>
          </a:solidFill>
          <a:ln>
            <a:solidFill>
              <a:schemeClr val="accent4">
                <a:shade val="80000"/>
                <a:hueOff val="0"/>
                <a:satOff val="0"/>
                <a:lumOff val="0"/>
              </a:schemeClr>
            </a:solidFill>
          </a:ln>
        </p:spPr>
        <p:txBody>
          <a:bodyPr wrap="square" rtlCol="0">
            <a:spAutoFit/>
          </a:bodyPr>
          <a:lstStyle/>
          <a:p>
            <a:pPr algn="ctr"/>
            <a:r>
              <a:rPr lang="en-US" sz="2800" b="1" dirty="0"/>
              <a:t>Eligibility transfers across the 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1" y="0"/>
            <a:ext cx="6096001" cy="1602213"/>
          </a:xfrm>
          <a:solidFill>
            <a:srgbClr val="FFFFFF"/>
          </a:solidFill>
        </p:spPr>
        <p:txBody>
          <a:bodyPr>
            <a:normAutofit/>
          </a:bodyPr>
          <a:lstStyle/>
          <a:p>
            <a:pPr algn="ctr" eaLnBrk="1" hangingPunct="1"/>
            <a:r>
              <a:rPr lang="en-US" altLang="en-US" sz="3700" b="1" dirty="0">
                <a:latin typeface="+mn-lt"/>
              </a:rPr>
              <a:t>A little bit of history… </a:t>
            </a:r>
            <a:br>
              <a:rPr lang="en-US" altLang="en-US" sz="3700" b="1" dirty="0">
                <a:latin typeface="+mn-lt"/>
              </a:rPr>
            </a:br>
            <a:r>
              <a:rPr lang="en-US" altLang="en-US" sz="3700" b="1" dirty="0">
                <a:latin typeface="+mn-lt"/>
              </a:rPr>
              <a:t>The </a:t>
            </a:r>
            <a:r>
              <a:rPr lang="en-US" altLang="en-US" sz="3700" b="1" dirty="0">
                <a:highlight>
                  <a:srgbClr val="FFFFFF"/>
                </a:highlight>
                <a:latin typeface="+mn-lt"/>
              </a:rPr>
              <a:t>Lanterman</a:t>
            </a:r>
            <a:r>
              <a:rPr lang="en-US" altLang="en-US" sz="3700" b="1" dirty="0">
                <a:latin typeface="+mn-lt"/>
              </a:rPr>
              <a:t> Act</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95" name="Rectangle 7"/>
          <p:cNvSpPr>
            <a:spLocks noGrp="1" noChangeArrowheads="1"/>
          </p:cNvSpPr>
          <p:nvPr>
            <p:ph idx="1"/>
          </p:nvPr>
        </p:nvSpPr>
        <p:spPr>
          <a:xfrm>
            <a:off x="263236" y="1967345"/>
            <a:ext cx="6313149" cy="4525519"/>
          </a:xfrm>
          <a:solidFill>
            <a:srgbClr val="FFFFFF"/>
          </a:solidFill>
        </p:spPr>
        <p:txBody>
          <a:bodyPr>
            <a:normAutofit/>
          </a:bodyPr>
          <a:lstStyle/>
          <a:p>
            <a:pPr eaLnBrk="1" hangingPunct="1"/>
            <a:r>
              <a:rPr lang="en-US" altLang="en-US" sz="2400" dirty="0"/>
              <a:t> </a:t>
            </a:r>
            <a:r>
              <a:rPr lang="en-US" altLang="en-US" sz="2400" b="1" dirty="0"/>
              <a:t>A child was born with a disability…</a:t>
            </a:r>
          </a:p>
          <a:p>
            <a:pPr lvl="1" eaLnBrk="1" hangingPunct="1"/>
            <a:r>
              <a:rPr lang="en-US" altLang="en-US" dirty="0"/>
              <a:t>Keep children at home with no support</a:t>
            </a:r>
          </a:p>
          <a:p>
            <a:pPr lvl="1" eaLnBrk="1" hangingPunct="1"/>
            <a:r>
              <a:rPr lang="en-US" altLang="en-US" dirty="0"/>
              <a:t>Send them to state run hospitals</a:t>
            </a:r>
          </a:p>
          <a:p>
            <a:pPr marL="457200" lvl="1" indent="0" eaLnBrk="1" hangingPunct="1">
              <a:buNone/>
            </a:pPr>
            <a:endParaRPr lang="en-US" altLang="en-US" dirty="0"/>
          </a:p>
          <a:p>
            <a:pPr eaLnBrk="1" hangingPunct="1"/>
            <a:r>
              <a:rPr lang="en-US" altLang="en-US" sz="2400" b="1" dirty="0"/>
              <a:t>Legislation passed in 1965 to shift public resources from institutions to Communities</a:t>
            </a:r>
          </a:p>
          <a:p>
            <a:pPr eaLnBrk="1" hangingPunct="1"/>
            <a:endParaRPr lang="en-US" altLang="en-US" sz="2400" dirty="0"/>
          </a:p>
          <a:p>
            <a:pPr eaLnBrk="1" hangingPunct="1"/>
            <a:r>
              <a:rPr lang="en-US" altLang="en-US" sz="2400" b="1" dirty="0"/>
              <a:t>The 21 non-profit regional centers serve as local resources to provide:</a:t>
            </a:r>
          </a:p>
          <a:p>
            <a:pPr lvl="1" eaLnBrk="1" hangingPunct="1"/>
            <a:r>
              <a:rPr lang="en-US" altLang="en-US" dirty="0"/>
              <a:t>Assessment of Eligibility and Diagnosis  </a:t>
            </a:r>
          </a:p>
          <a:p>
            <a:pPr lvl="1" eaLnBrk="1" hangingPunct="1"/>
            <a:r>
              <a:rPr lang="en-US" altLang="en-US" dirty="0"/>
              <a:t>Service Coordination</a:t>
            </a:r>
          </a:p>
          <a:p>
            <a:pPr eaLnBrk="1" hangingPunct="1">
              <a:buFont typeface="Wingdings" panose="05000000000000000000" pitchFamily="2" charset="2"/>
              <a:buNone/>
            </a:pPr>
            <a:endParaRPr lang="en-US" altLang="en-US" sz="1700" dirty="0">
              <a:latin typeface="Arial" panose="020B0604020202020204" pitchFamily="34" charset="0"/>
            </a:endParaRPr>
          </a:p>
          <a:p>
            <a:pPr eaLnBrk="1" hangingPunct="1"/>
            <a:endParaRPr lang="en-US" altLang="en-US" sz="1700" dirty="0">
              <a:latin typeface="Arial" panose="020B0604020202020204" pitchFamily="34" charset="0"/>
            </a:endParaRPr>
          </a:p>
          <a:p>
            <a:pPr eaLnBrk="1" hangingPunct="1"/>
            <a:endParaRPr lang="en-US" altLang="en-US" sz="1700" dirty="0"/>
          </a:p>
        </p:txBody>
      </p:sp>
      <p:pic>
        <p:nvPicPr>
          <p:cNvPr id="2" name="Picture 1" descr="Frank D Lanterman is pictured at the Capitol. No doubt wearing his famous brown suit. Lanterman was instrumental in the passage of the Short–Doyle Act of 1957 which created a system of community-based mental health services and provided the funding and structure to improve care and encourage deinstitutionalization. By the time of Lanterman's retirement in 1978, the number of patients in state mental hospitals was just 6,000, one-sixth of the 1957 total. The Lanterman-Petris-Short Act of 1969, authored by Frank Lanterman, Nicholas Petris, and Alan Short, gave persons with developmental disabilities the right to get the services and support they needed to live like people without disabilities. It established regional centers so that disabled Californians could get the help they needed while living at home or on their own. In 1972, the Act was expanded to include persons with cerebral palsy, epilepsy, autism, and other neurological disabilities. One of the regional centers in Southern California was renamed in the 1970s as the Frank D. Lanterman Regional Center in honor of his efforts.">
            <a:extLst>
              <a:ext uri="{FF2B5EF4-FFF2-40B4-BE49-F238E27FC236}">
                <a16:creationId xmlns:a16="http://schemas.microsoft.com/office/drawing/2014/main" id="{23D2F345-ACC0-4408-84C2-4BE2FC63A41D}"/>
              </a:ext>
            </a:extLst>
          </p:cNvPr>
          <p:cNvPicPr>
            <a:picLocks noChangeAspect="1"/>
          </p:cNvPicPr>
          <p:nvPr/>
        </p:nvPicPr>
        <p:blipFill rotWithShape="1">
          <a:blip r:embed="rId3"/>
          <a:srcRect r="-2" b="413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96290"/>
          </a:xfrm>
          <a:solidFill>
            <a:srgbClr val="FFFFFF"/>
          </a:solidFill>
        </p:spPr>
        <p:txBody>
          <a:bodyPr>
            <a:normAutofit/>
          </a:bodyPr>
          <a:lstStyle/>
          <a:p>
            <a:pPr algn="ctr"/>
            <a:r>
              <a:rPr lang="en-US" sz="3600" b="1" dirty="0">
                <a:latin typeface="+mn-lt"/>
                <a:hlinkClick r:id="rId3">
                  <a:extLst>
                    <a:ext uri="{A12FA001-AC4F-418D-AE19-62706E023703}">
                      <ahyp:hlinkClr xmlns:ahyp="http://schemas.microsoft.com/office/drawing/2018/hyperlinkcolor" val="tx"/>
                    </a:ext>
                  </a:extLst>
                </a:hlinkClick>
              </a:rPr>
              <a:t>The </a:t>
            </a:r>
            <a:r>
              <a:rPr lang="en-US" sz="3600" b="1" dirty="0" err="1">
                <a:latin typeface="+mn-lt"/>
                <a:hlinkClick r:id="rId3">
                  <a:extLst>
                    <a:ext uri="{A12FA001-AC4F-418D-AE19-62706E023703}">
                      <ahyp:hlinkClr xmlns:ahyp="http://schemas.microsoft.com/office/drawing/2018/hyperlinkcolor" val="tx"/>
                    </a:ext>
                  </a:extLst>
                </a:hlinkClick>
              </a:rPr>
              <a:t>Lanterman</a:t>
            </a:r>
            <a:r>
              <a:rPr lang="en-US" sz="3600" b="1" dirty="0">
                <a:latin typeface="+mn-lt"/>
                <a:hlinkClick r:id="rId3">
                  <a:extLst>
                    <a:ext uri="{A12FA001-AC4F-418D-AE19-62706E023703}">
                      <ahyp:hlinkClr xmlns:ahyp="http://schemas.microsoft.com/office/drawing/2018/hyperlinkcolor" val="tx"/>
                    </a:ext>
                  </a:extLst>
                </a:hlinkClick>
              </a:rPr>
              <a:t> Developmental Disabilities Services Act</a:t>
            </a:r>
            <a:endParaRPr lang="en-US" sz="3600" b="1" dirty="0">
              <a:latin typeface="+mn-lt"/>
            </a:endParaRPr>
          </a:p>
        </p:txBody>
      </p:sp>
      <p:sp>
        <p:nvSpPr>
          <p:cNvPr id="3" name="Content Placeholder 2"/>
          <p:cNvSpPr>
            <a:spLocks noGrp="1"/>
          </p:cNvSpPr>
          <p:nvPr>
            <p:ph idx="1"/>
          </p:nvPr>
        </p:nvSpPr>
        <p:spPr>
          <a:solidFill>
            <a:srgbClr val="FFFFFF"/>
          </a:solidFill>
        </p:spPr>
        <p:txBody>
          <a:bodyPr/>
          <a:lstStyle/>
          <a:p>
            <a:pPr marL="0" indent="0">
              <a:buNone/>
            </a:pPr>
            <a:endParaRPr lang="en-US" dirty="0"/>
          </a:p>
          <a:p>
            <a:pPr marL="0" indent="0">
              <a:buNone/>
            </a:pPr>
            <a:r>
              <a:rPr lang="en-US" dirty="0"/>
              <a:t>The Lanterman Act provides for the coordination and provision of services and supports to enable people with intellectual and developmental disabilities to lead more independent, productive, and integrated lives. Additionally, the Early Start Program provides services to infants and toddlers at risk of having a developmental disability. The Department carries out its responsibilities through contracts with 21 community-based, non-profit corporations known as regional centers, as well as through state-operated homes and facilities.</a:t>
            </a:r>
          </a:p>
        </p:txBody>
      </p:sp>
    </p:spTree>
    <p:extLst>
      <p:ext uri="{BB962C8B-B14F-4D97-AF65-F5344CB8AC3E}">
        <p14:creationId xmlns:p14="http://schemas.microsoft.com/office/powerpoint/2010/main" val="312692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n-US" altLang="en-US" b="1" dirty="0">
                <a:latin typeface="+mn-lt"/>
              </a:rPr>
              <a:t>The Regional Center System: </a:t>
            </a:r>
            <a:br>
              <a:rPr lang="en-US" altLang="en-US" sz="3200" b="1" dirty="0">
                <a:latin typeface="+mn-lt"/>
              </a:rPr>
            </a:br>
            <a:r>
              <a:rPr lang="en-US" altLang="en-US" sz="3200" i="1" dirty="0">
                <a:latin typeface="+mn-lt"/>
              </a:rPr>
              <a:t>Serves about 400,000 people</a:t>
            </a:r>
            <a:r>
              <a:rPr lang="en-US" altLang="en-US" sz="3200" dirty="0">
                <a:latin typeface="+mn-lt"/>
              </a:rPr>
              <a:t> </a:t>
            </a:r>
            <a:r>
              <a:rPr lang="en-US" altLang="en-US" sz="3200" i="1" dirty="0">
                <a:latin typeface="+mn-lt"/>
              </a:rPr>
              <a:t>statewide</a:t>
            </a:r>
          </a:p>
        </p:txBody>
      </p:sp>
      <p:sp>
        <p:nvSpPr>
          <p:cNvPr id="9219" name="Rectangle 3"/>
          <p:cNvSpPr>
            <a:spLocks noGrp="1" noChangeArrowheads="1"/>
          </p:cNvSpPr>
          <p:nvPr>
            <p:ph idx="1"/>
          </p:nvPr>
        </p:nvSpPr>
        <p:spPr>
          <a:xfrm>
            <a:off x="838200" y="2008909"/>
            <a:ext cx="10515600" cy="4308764"/>
          </a:xfrm>
          <a:solidFill>
            <a:srgbClr val="FFFFFF"/>
          </a:solidFill>
        </p:spPr>
        <p:txBody>
          <a:bodyPr>
            <a:normAutofit lnSpcReduction="10000"/>
          </a:bodyPr>
          <a:lstStyle/>
          <a:p>
            <a:pPr marL="0" indent="0" eaLnBrk="1" hangingPunct="1">
              <a:lnSpc>
                <a:spcPct val="90000"/>
              </a:lnSpc>
              <a:buNone/>
            </a:pPr>
            <a:endParaRPr lang="en-US" altLang="en-US" b="1" dirty="0">
              <a:latin typeface="Arial" panose="020B0604020202020204" pitchFamily="34" charset="0"/>
            </a:endParaRPr>
          </a:p>
          <a:p>
            <a:pPr eaLnBrk="1" hangingPunct="1">
              <a:lnSpc>
                <a:spcPct val="90000"/>
              </a:lnSpc>
            </a:pPr>
            <a:r>
              <a:rPr lang="en-US" altLang="en-US" b="1" dirty="0"/>
              <a:t>Is unique to California</a:t>
            </a:r>
          </a:p>
          <a:p>
            <a:pPr eaLnBrk="1" hangingPunct="1">
              <a:lnSpc>
                <a:spcPct val="90000"/>
              </a:lnSpc>
            </a:pPr>
            <a:endParaRPr lang="en-US" altLang="en-US" sz="1050" b="1" dirty="0"/>
          </a:p>
          <a:p>
            <a:pPr eaLnBrk="1" hangingPunct="1">
              <a:lnSpc>
                <a:spcPct val="90000"/>
              </a:lnSpc>
            </a:pPr>
            <a:r>
              <a:rPr lang="en-US" altLang="en-US" b="1" dirty="0"/>
              <a:t>Are “Voluntary” agencies</a:t>
            </a:r>
          </a:p>
          <a:p>
            <a:pPr eaLnBrk="1" hangingPunct="1">
              <a:lnSpc>
                <a:spcPct val="90000"/>
              </a:lnSpc>
              <a:buFont typeface="Wingdings" panose="05000000000000000000" pitchFamily="2" charset="2"/>
              <a:buNone/>
            </a:pPr>
            <a:endParaRPr lang="en-US" altLang="en-US" sz="1050" b="1" dirty="0"/>
          </a:p>
          <a:p>
            <a:pPr eaLnBrk="1" hangingPunct="1">
              <a:lnSpc>
                <a:spcPct val="90000"/>
              </a:lnSpc>
            </a:pPr>
            <a:r>
              <a:rPr lang="en-US" altLang="en-US" b="1" dirty="0"/>
              <a:t>Administer Two Programs:</a:t>
            </a:r>
          </a:p>
          <a:p>
            <a:pPr lvl="1" eaLnBrk="1" hangingPunct="1">
              <a:lnSpc>
                <a:spcPct val="90000"/>
              </a:lnSpc>
            </a:pPr>
            <a:r>
              <a:rPr lang="en-US" altLang="en-US" sz="2600" b="1" dirty="0"/>
              <a:t>Early Start Program-</a:t>
            </a:r>
            <a:r>
              <a:rPr lang="en-US" altLang="en-US" sz="2600" i="1" dirty="0"/>
              <a:t> provides early intervention services</a:t>
            </a:r>
            <a:r>
              <a:rPr lang="en-US" altLang="en-US" sz="2600" dirty="0"/>
              <a:t> </a:t>
            </a:r>
            <a:r>
              <a:rPr lang="en-US" altLang="en-US" sz="2600" i="1" dirty="0"/>
              <a:t>to infants and toddlers, birth to 3</a:t>
            </a:r>
          </a:p>
          <a:p>
            <a:pPr lvl="1" eaLnBrk="1" hangingPunct="1">
              <a:lnSpc>
                <a:spcPct val="90000"/>
              </a:lnSpc>
            </a:pPr>
            <a:endParaRPr lang="en-US" altLang="en-US" i="1" dirty="0"/>
          </a:p>
          <a:p>
            <a:pPr lvl="1" eaLnBrk="1" hangingPunct="1">
              <a:lnSpc>
                <a:spcPct val="90000"/>
              </a:lnSpc>
            </a:pPr>
            <a:r>
              <a:rPr lang="en-US" altLang="en-US" sz="2600" b="1" dirty="0"/>
              <a:t>Regional Center-</a:t>
            </a:r>
            <a:r>
              <a:rPr lang="en-US" altLang="en-US" sz="2600" dirty="0"/>
              <a:t> </a:t>
            </a:r>
            <a:r>
              <a:rPr lang="en-US" altLang="en-US" sz="2600" i="1" dirty="0"/>
              <a:t>provides services to individuals age 3 and above throughout their lifespan</a:t>
            </a:r>
          </a:p>
          <a:p>
            <a:pPr lvl="1" eaLnBrk="1" hangingPunct="1">
              <a:lnSpc>
                <a:spcPct val="90000"/>
              </a:lnSpc>
            </a:pPr>
            <a:endParaRPr lang="en-US" altLang="en-US" sz="1000" i="1" dirty="0">
              <a:latin typeface="Arial" panose="020B0604020202020204" pitchFamily="34" charset="0"/>
            </a:endParaRPr>
          </a:p>
          <a:p>
            <a:pPr eaLnBrk="1" hangingPunct="1">
              <a:lnSpc>
                <a:spcPct val="90000"/>
              </a:lnSpc>
            </a:pPr>
            <a:endParaRPr lang="en-US" altLang="en-US" sz="2400" i="1" dirty="0">
              <a:latin typeface="Arial" panose="020B0604020202020204" pitchFamily="34" charset="0"/>
            </a:endParaRPr>
          </a:p>
          <a:p>
            <a:pPr eaLnBrk="1" hangingPunct="1">
              <a:lnSpc>
                <a:spcPct val="90000"/>
              </a:lnSpc>
            </a:pPr>
            <a:endParaRPr lang="en-US" altLang="en-US" sz="2500" dirty="0">
              <a:latin typeface="Arial" panose="020B0604020202020204" pitchFamily="34" charset="0"/>
            </a:endParaRPr>
          </a:p>
          <a:p>
            <a:pPr eaLnBrk="1" hangingPunct="1">
              <a:lnSpc>
                <a:spcPct val="90000"/>
              </a:lnSpc>
              <a:buFont typeface="Wingdings" panose="05000000000000000000" pitchFamily="2" charset="2"/>
              <a:buNone/>
            </a:pPr>
            <a:endParaRPr lang="en-US" altLang="en-US" sz="2500" i="1" dirty="0">
              <a:latin typeface="Arial" panose="020B0604020202020204" pitchFamily="34" charset="0"/>
            </a:endParaRPr>
          </a:p>
          <a:p>
            <a:pPr eaLnBrk="1" hangingPunct="1">
              <a:lnSpc>
                <a:spcPct val="90000"/>
              </a:lnSpc>
            </a:pPr>
            <a:endParaRPr lang="en-US" altLang="en-US" sz="2500" i="1" dirty="0">
              <a:latin typeface="Arial" panose="020B0604020202020204" pitchFamily="34" charset="0"/>
            </a:endParaRPr>
          </a:p>
          <a:p>
            <a:pPr lvl="1" eaLnBrk="1" hangingPunct="1">
              <a:lnSpc>
                <a:spcPct val="90000"/>
              </a:lnSpc>
            </a:pPr>
            <a:endParaRPr lang="en-US" altLang="en-US" sz="2100" b="1"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011416"/>
          </a:xfrm>
          <a:solidFill>
            <a:srgbClr val="FFFFFF"/>
          </a:solidFill>
        </p:spPr>
        <p:txBody>
          <a:bodyPr>
            <a:noAutofit/>
          </a:bodyPr>
          <a:lstStyle/>
          <a:p>
            <a:pPr algn="ctr"/>
            <a:r>
              <a:rPr lang="en-US" sz="4000" b="1" dirty="0">
                <a:latin typeface="+mn-lt"/>
              </a:rPr>
              <a:t>Regional Centers are contracted and funded by the State Department of Developmental Services (DDS)</a:t>
            </a:r>
          </a:p>
        </p:txBody>
      </p:sp>
      <p:sp>
        <p:nvSpPr>
          <p:cNvPr id="3" name="TextBox 2"/>
          <p:cNvSpPr txBox="1"/>
          <p:nvPr/>
        </p:nvSpPr>
        <p:spPr>
          <a:xfrm>
            <a:off x="6629400" y="3048000"/>
            <a:ext cx="609600" cy="369332"/>
          </a:xfrm>
          <a:prstGeom prst="rect">
            <a:avLst/>
          </a:prstGeom>
          <a:noFill/>
        </p:spPr>
        <p:txBody>
          <a:bodyPr wrap="square" rtlCol="0">
            <a:spAutoFit/>
          </a:bodyPr>
          <a:lstStyle/>
          <a:p>
            <a:endParaRPr lang="en-US" dirty="0"/>
          </a:p>
        </p:txBody>
      </p:sp>
      <p:sp>
        <p:nvSpPr>
          <p:cNvPr id="34" name="TextBox 33"/>
          <p:cNvSpPr txBox="1"/>
          <p:nvPr/>
        </p:nvSpPr>
        <p:spPr>
          <a:xfrm>
            <a:off x="6751771" y="2895600"/>
            <a:ext cx="518073" cy="369332"/>
          </a:xfrm>
          <a:prstGeom prst="rect">
            <a:avLst/>
          </a:prstGeom>
          <a:solidFill>
            <a:schemeClr val="bg1"/>
          </a:solidFill>
        </p:spPr>
        <p:txBody>
          <a:bodyPr wrap="square" rtlCol="0">
            <a:spAutoFit/>
          </a:bodyPr>
          <a:lstStyle/>
          <a:p>
            <a:endParaRPr lang="en-US" dirty="0"/>
          </a:p>
        </p:txBody>
      </p:sp>
      <p:pic>
        <p:nvPicPr>
          <p:cNvPr id="11" name="Content Placeholder 10" descr="Illustration of a pot of gold"/>
          <p:cNvPicPr>
            <a:picLocks noGrp="1" noChangeAspect="1"/>
          </p:cNvPicPr>
          <p:nvPr>
            <p:ph idx="1"/>
          </p:nvPr>
        </p:nvPicPr>
        <p:blipFill>
          <a:blip r:embed="rId3"/>
          <a:stretch>
            <a:fillRect/>
          </a:stretch>
        </p:blipFill>
        <p:spPr>
          <a:xfrm>
            <a:off x="1205345" y="3313014"/>
            <a:ext cx="2365453" cy="1682642"/>
          </a:xfrm>
          <a:prstGeom prst="rect">
            <a:avLst/>
          </a:prstGeom>
        </p:spPr>
      </p:pic>
      <p:pic>
        <p:nvPicPr>
          <p:cNvPr id="13" name="Picture 12" descr="Illustration of a pot of gold"/>
          <p:cNvPicPr>
            <a:picLocks noChangeAspect="1"/>
          </p:cNvPicPr>
          <p:nvPr/>
        </p:nvPicPr>
        <p:blipFill>
          <a:blip r:embed="rId4"/>
          <a:stretch>
            <a:fillRect/>
          </a:stretch>
        </p:blipFill>
        <p:spPr>
          <a:xfrm>
            <a:off x="8448956" y="3355690"/>
            <a:ext cx="2304488" cy="1639966"/>
          </a:xfrm>
          <a:prstGeom prst="rect">
            <a:avLst/>
          </a:prstGeom>
        </p:spPr>
      </p:pic>
      <p:sp>
        <p:nvSpPr>
          <p:cNvPr id="18" name="TextBox 17"/>
          <p:cNvSpPr txBox="1"/>
          <p:nvPr/>
        </p:nvSpPr>
        <p:spPr>
          <a:xfrm>
            <a:off x="3490707" y="3790675"/>
            <a:ext cx="1894380" cy="830997"/>
          </a:xfrm>
          <a:prstGeom prst="rect">
            <a:avLst/>
          </a:prstGeom>
          <a:solidFill>
            <a:srgbClr val="FFFFFF"/>
          </a:solidFill>
        </p:spPr>
        <p:txBody>
          <a:bodyPr wrap="square" rtlCol="0">
            <a:spAutoFit/>
          </a:bodyPr>
          <a:lstStyle/>
          <a:p>
            <a:pPr algn="ctr"/>
            <a:r>
              <a:rPr lang="en-US" sz="2400" b="1" dirty="0"/>
              <a:t>Operations</a:t>
            </a:r>
          </a:p>
          <a:p>
            <a:pPr algn="ctr"/>
            <a:r>
              <a:rPr lang="en-US" sz="2400" b="1" dirty="0"/>
              <a:t>About 11%</a:t>
            </a:r>
          </a:p>
        </p:txBody>
      </p:sp>
      <p:sp>
        <p:nvSpPr>
          <p:cNvPr id="19" name="TextBox 18"/>
          <p:cNvSpPr txBox="1"/>
          <p:nvPr/>
        </p:nvSpPr>
        <p:spPr>
          <a:xfrm>
            <a:off x="6826940" y="3786837"/>
            <a:ext cx="1823580" cy="830997"/>
          </a:xfrm>
          <a:prstGeom prst="rect">
            <a:avLst/>
          </a:prstGeom>
          <a:solidFill>
            <a:srgbClr val="FFFFFF"/>
          </a:solidFill>
        </p:spPr>
        <p:txBody>
          <a:bodyPr wrap="square" rtlCol="0">
            <a:spAutoFit/>
          </a:bodyPr>
          <a:lstStyle/>
          <a:p>
            <a:pPr algn="ctr"/>
            <a:r>
              <a:rPr lang="en-US" sz="2400" b="1" dirty="0"/>
              <a:t>POS</a:t>
            </a:r>
          </a:p>
          <a:p>
            <a:pPr algn="ctr"/>
            <a:r>
              <a:rPr lang="en-US" sz="2400" b="1" dirty="0"/>
              <a:t>About 89%</a:t>
            </a:r>
          </a:p>
        </p:txBody>
      </p:sp>
      <p:sp>
        <p:nvSpPr>
          <p:cNvPr id="20" name="TextBox 19"/>
          <p:cNvSpPr txBox="1"/>
          <p:nvPr/>
        </p:nvSpPr>
        <p:spPr>
          <a:xfrm>
            <a:off x="4492159" y="2215701"/>
            <a:ext cx="3246571" cy="523220"/>
          </a:xfrm>
          <a:prstGeom prst="rect">
            <a:avLst/>
          </a:prstGeom>
          <a:solidFill>
            <a:srgbClr val="FFFFFF"/>
          </a:solidFill>
        </p:spPr>
        <p:txBody>
          <a:bodyPr wrap="square" rtlCol="0">
            <a:spAutoFit/>
          </a:bodyPr>
          <a:lstStyle/>
          <a:p>
            <a:pPr algn="ctr"/>
            <a:r>
              <a:rPr lang="en-US" sz="2800" dirty="0">
                <a:solidFill>
                  <a:srgbClr val="002060"/>
                </a:solidFill>
                <a:hlinkClick r:id="rId5">
                  <a:extLst>
                    <a:ext uri="{A12FA001-AC4F-418D-AE19-62706E023703}">
                      <ahyp:hlinkClr xmlns:ahyp="http://schemas.microsoft.com/office/drawing/2018/hyperlinkcolor" val="tx"/>
                    </a:ext>
                  </a:extLst>
                </a:hlinkClick>
              </a:rPr>
              <a:t>Budget</a:t>
            </a:r>
            <a:endParaRPr lang="en-US" sz="2800" dirty="0">
              <a:solidFill>
                <a:srgbClr val="002060"/>
              </a:solidFill>
            </a:endParaRPr>
          </a:p>
        </p:txBody>
      </p:sp>
      <p:sp>
        <p:nvSpPr>
          <p:cNvPr id="21" name="TextBox 20"/>
          <p:cNvSpPr txBox="1"/>
          <p:nvPr/>
        </p:nvSpPr>
        <p:spPr>
          <a:xfrm>
            <a:off x="3318163" y="5534867"/>
            <a:ext cx="5555673" cy="523220"/>
          </a:xfrm>
          <a:prstGeom prst="rect">
            <a:avLst/>
          </a:prstGeom>
          <a:solidFill>
            <a:srgbClr val="FFFFFF"/>
          </a:solidFill>
        </p:spPr>
        <p:txBody>
          <a:bodyPr wrap="square" rtlCol="0">
            <a:spAutoFit/>
          </a:bodyPr>
          <a:lstStyle/>
          <a:p>
            <a:pPr algn="ctr"/>
            <a:r>
              <a:rPr lang="en-US" sz="2800" b="1" dirty="0"/>
              <a:t>Not a State Agency</a:t>
            </a:r>
          </a:p>
        </p:txBody>
      </p:sp>
      <p:cxnSp>
        <p:nvCxnSpPr>
          <p:cNvPr id="23" name="Straight Arrow Connector 22"/>
          <p:cNvCxnSpPr/>
          <p:nvPr/>
        </p:nvCxnSpPr>
        <p:spPr bwMode="auto">
          <a:xfrm>
            <a:off x="6476594" y="2889766"/>
            <a:ext cx="781456" cy="68580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4962446" y="2895600"/>
            <a:ext cx="828755" cy="67996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1603070"/>
      </p:ext>
    </p:extLst>
  </p:cSld>
  <p:clrMapOvr>
    <a:masterClrMapping/>
  </p:clrMapOvr>
</p:sld>
</file>

<file path=ppt/theme/theme1.xml><?xml version="1.0" encoding="utf-8"?>
<a:theme xmlns:a="http://schemas.openxmlformats.org/drawingml/2006/main" name="Office Theme">
  <a:themeElements>
    <a:clrScheme name="ACRC Logo Colors">
      <a:dk1>
        <a:srgbClr val="000000"/>
      </a:dk1>
      <a:lt1>
        <a:srgbClr val="A0DAEF"/>
      </a:lt1>
      <a:dk2>
        <a:srgbClr val="0086AE"/>
      </a:dk2>
      <a:lt2>
        <a:srgbClr val="FFC000"/>
      </a:lt2>
      <a:accent1>
        <a:srgbClr val="0C8C99"/>
      </a:accent1>
      <a:accent2>
        <a:srgbClr val="FFC000"/>
      </a:accent2>
      <a:accent3>
        <a:srgbClr val="A0DAEF"/>
      </a:accent3>
      <a:accent4>
        <a:srgbClr val="000000"/>
      </a:accent4>
      <a:accent5>
        <a:srgbClr val="77DFFF"/>
      </a:accent5>
      <a:accent6>
        <a:srgbClr val="0070C0"/>
      </a:accent6>
      <a:hlink>
        <a:srgbClr val="2998E3"/>
      </a:hlink>
      <a:folHlink>
        <a:srgbClr val="E8A7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2255</Words>
  <Application>Microsoft Office PowerPoint</Application>
  <PresentationFormat>Widescreen</PresentationFormat>
  <Paragraphs>261</Paragraphs>
  <Slides>41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Verdana</vt:lpstr>
      <vt:lpstr>Wingdings</vt:lpstr>
      <vt:lpstr>Office Theme</vt:lpstr>
      <vt:lpstr>WELCOME,   Herman Kothe Alta California Regional Center Training Manager  Cindy Le formerly Alta California Regional Center Employment Specialists  currently Alta California Regional Center Home and Community Based Services Specialist </vt:lpstr>
      <vt:lpstr>        The Regional Center System and the history of employment first legislation, policies and services  </vt:lpstr>
      <vt:lpstr>Learning Objectives</vt:lpstr>
      <vt:lpstr>Regional Centers  </vt:lpstr>
      <vt:lpstr>PowerPoint Presentation</vt:lpstr>
      <vt:lpstr>A little bit of history…  The Lanterman Act</vt:lpstr>
      <vt:lpstr>The Lanterman Developmental Disabilities Services Act</vt:lpstr>
      <vt:lpstr>The Regional Center System:  Serves about 400,000 people statewide</vt:lpstr>
      <vt:lpstr>Regional Centers are contracted and funded by the State Department of Developmental Services (DDS)</vt:lpstr>
      <vt:lpstr> Association of Regional Center Agencies (arcanet.org) </vt:lpstr>
      <vt:lpstr>Service Coordinators</vt:lpstr>
      <vt:lpstr>Plans of Support</vt:lpstr>
      <vt:lpstr>Support Plans</vt:lpstr>
      <vt:lpstr>Association of Regional Center Agencies (arcanet.org) </vt:lpstr>
      <vt:lpstr>Review/Monitor Support Plans</vt:lpstr>
      <vt:lpstr>What do Regional Center Services Cost? </vt:lpstr>
      <vt:lpstr>Regional Center  (Lanterman Act Eligibility)  Ages 3 and Older </vt:lpstr>
      <vt:lpstr>Conditions of Eligibility Lanterman DD Act (AB 846)</vt:lpstr>
      <vt:lpstr>Conditions of Eligibility</vt:lpstr>
      <vt:lpstr>Substantial Disability</vt:lpstr>
      <vt:lpstr>Developmental Disability shall not include…</vt:lpstr>
      <vt:lpstr>Who Gets Referred???</vt:lpstr>
      <vt:lpstr>The Intake Process  How It Works</vt:lpstr>
      <vt:lpstr>If Found Eligible…</vt:lpstr>
      <vt:lpstr>ACRC MUST exhaust Generic and Natural Supports first!</vt:lpstr>
      <vt:lpstr>Employment First Law </vt:lpstr>
      <vt:lpstr>Federal Law</vt:lpstr>
      <vt:lpstr>Regional Center Employment First Policies</vt:lpstr>
      <vt:lpstr>Senate Bill 639 signed into law</vt:lpstr>
      <vt:lpstr>What Does the Bill Do?</vt:lpstr>
      <vt:lpstr>Embracing Employment First Philosophy</vt:lpstr>
      <vt:lpstr>Employment Resources: Supported Employment</vt:lpstr>
      <vt:lpstr>Employment Resources: Supported Employment Continued</vt:lpstr>
      <vt:lpstr>Department of Rehabilitation (DOR)</vt:lpstr>
      <vt:lpstr>Employment First</vt:lpstr>
      <vt:lpstr>New Employment Resources</vt:lpstr>
      <vt:lpstr>Competitive Integrated Employment (CIE) Incentive Payments</vt:lpstr>
      <vt:lpstr>Paid Internship Program (PIP)</vt:lpstr>
      <vt:lpstr>Employment First</vt:lpstr>
      <vt:lpstr>Thank you for your time today!</vt:lpstr>
      <vt:lpstr>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LocalIT</dc:creator>
  <cp:lastModifiedBy>LocalIT</cp:lastModifiedBy>
  <cp:revision>41</cp:revision>
  <dcterms:created xsi:type="dcterms:W3CDTF">2022-01-12T16:48:43Z</dcterms:created>
  <dcterms:modified xsi:type="dcterms:W3CDTF">2022-04-05T20:45:35Z</dcterms:modified>
</cp:coreProperties>
</file>