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3"/>
  </p:notesMasterIdLst>
  <p:sldIdLst>
    <p:sldId id="291" r:id="rId2"/>
    <p:sldId id="263" r:id="rId3"/>
    <p:sldId id="257" r:id="rId4"/>
    <p:sldId id="488" r:id="rId5"/>
    <p:sldId id="437" r:id="rId6"/>
    <p:sldId id="383" r:id="rId7"/>
    <p:sldId id="551" r:id="rId8"/>
    <p:sldId id="382" r:id="rId9"/>
    <p:sldId id="482" r:id="rId10"/>
    <p:sldId id="555" r:id="rId11"/>
    <p:sldId id="480" r:id="rId12"/>
    <p:sldId id="419" r:id="rId13"/>
    <p:sldId id="458" r:id="rId14"/>
    <p:sldId id="553" r:id="rId15"/>
    <p:sldId id="414" r:id="rId16"/>
    <p:sldId id="410" r:id="rId17"/>
    <p:sldId id="276" r:id="rId18"/>
    <p:sldId id="281" r:id="rId19"/>
    <p:sldId id="282" r:id="rId20"/>
    <p:sldId id="284" r:id="rId21"/>
    <p:sldId id="283" r:id="rId22"/>
    <p:sldId id="324" r:id="rId23"/>
    <p:sldId id="280" r:id="rId24"/>
    <p:sldId id="325" r:id="rId25"/>
    <p:sldId id="487" r:id="rId26"/>
    <p:sldId id="552" r:id="rId27"/>
    <p:sldId id="558" r:id="rId28"/>
    <p:sldId id="559" r:id="rId29"/>
    <p:sldId id="566" r:id="rId30"/>
    <p:sldId id="567" r:id="rId31"/>
    <p:sldId id="563" r:id="rId32"/>
    <p:sldId id="556" r:id="rId33"/>
    <p:sldId id="568" r:id="rId34"/>
    <p:sldId id="557" r:id="rId35"/>
    <p:sldId id="560" r:id="rId36"/>
    <p:sldId id="561" r:id="rId37"/>
    <p:sldId id="564" r:id="rId38"/>
    <p:sldId id="565" r:id="rId39"/>
    <p:sldId id="562" r:id="rId40"/>
    <p:sldId id="484" r:id="rId41"/>
    <p:sldId id="49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85"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C5C196-B7D2-4841-9B26-2474EEAB3BAA}" type="doc">
      <dgm:prSet loTypeId="urn:microsoft.com/office/officeart/2008/layout/BendingPictureBlocks" loCatId="picture" qsTypeId="urn:microsoft.com/office/officeart/2005/8/quickstyle/simple1" qsCatId="simple" csTypeId="urn:microsoft.com/office/officeart/2005/8/colors/accent1_2" csCatId="accent1"/>
      <dgm:spPr/>
    </dgm:pt>
    <dgm:pt modelId="{EE2F65D6-2D28-4953-98DE-6E5364262B69}" type="pres">
      <dgm:prSet presAssocID="{89C5C196-B7D2-4841-9B26-2474EEAB3BAA}" presName="Name0" presStyleCnt="0">
        <dgm:presLayoutVars>
          <dgm:dir/>
          <dgm:resizeHandles/>
        </dgm:presLayoutVars>
      </dgm:prSet>
      <dgm:spPr/>
    </dgm:pt>
  </dgm:ptLst>
  <dgm:cxnLst>
    <dgm:cxn modelId="{F10B0AE7-4370-4F72-A6A8-49D682DBBFBB}" type="presOf" srcId="{89C5C196-B7D2-4841-9B26-2474EEAB3BAA}" destId="{EE2F65D6-2D28-4953-98DE-6E5364262B69}" srcOrd="0"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7096F-DD79-4CBD-A9F2-0561A1812528}" type="datetimeFigureOut">
              <a:rPr lang="en-US" smtClean="0"/>
              <a:t>4/5/2022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4D330-C859-4985-B007-D94E446940E3}" type="slidenum">
              <a:rPr lang="en-US" smtClean="0"/>
              <a:t>‹#›</a:t>
            </a:fld>
            <a:endParaRPr lang="en-US" dirty="0"/>
          </a:p>
        </p:txBody>
      </p:sp>
    </p:spTree>
    <p:extLst>
      <p:ext uri="{BB962C8B-B14F-4D97-AF65-F5344CB8AC3E}">
        <p14:creationId xmlns:p14="http://schemas.microsoft.com/office/powerpoint/2010/main" val="2335680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Esta declaración habla de la visión/misión de nuestra agencia.</a:t>
            </a:r>
          </a:p>
          <a:p>
            <a:r>
              <a:rPr lang="es-ES" dirty="0"/>
              <a:t>Una comunidad donde las personas con discapacidades intelectuales y/o del desarrollo son miembros valiosos que son tratados con dignidad y respeto.</a:t>
            </a:r>
            <a:endParaRPr lang="en-US" dirty="0"/>
          </a:p>
          <a:p>
            <a:endParaRPr lang="en-US" dirty="0"/>
          </a:p>
          <a:p>
            <a:r>
              <a:rPr lang="es-ES" dirty="0"/>
              <a:t>La ley se conoce como Ley Lanterman a partir de la sección 4400 del Código de Bienestar e Instituciones</a:t>
            </a:r>
            <a:endParaRPr lang="en-US" dirty="0"/>
          </a:p>
          <a:p>
            <a:endParaRPr lang="en-US" dirty="0"/>
          </a:p>
          <a:p>
            <a:r>
              <a:rPr lang="en-US" dirty="0"/>
              <a:t>W&amp;I Code Section 4646(a) states in part regional center responsibilities are to </a:t>
            </a:r>
            <a:r>
              <a:rPr lang="en-US" altLang="en-US" dirty="0"/>
              <a:t>Promote community integration, independent, productive, and normal lives and stable and healthy environments.</a:t>
            </a:r>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4</a:t>
            </a:fld>
            <a:endParaRPr lang="en-US" altLang="en-US" dirty="0"/>
          </a:p>
        </p:txBody>
      </p:sp>
    </p:spTree>
    <p:extLst>
      <p:ext uri="{BB962C8B-B14F-4D97-AF65-F5344CB8AC3E}">
        <p14:creationId xmlns:p14="http://schemas.microsoft.com/office/powerpoint/2010/main" val="241065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Regla de oro:</a:t>
            </a:r>
          </a:p>
          <a:p>
            <a:endParaRPr lang="es-ES" dirty="0"/>
          </a:p>
          <a:p>
            <a:r>
              <a:rPr lang="es-ES" dirty="0"/>
              <a:t>La frecuencia de monitoreo se basa principalmente en el arreglo de vivienda:</a:t>
            </a:r>
          </a:p>
          <a:p>
            <a:r>
              <a:rPr lang="es-ES" dirty="0"/>
              <a:t>Familia/pariente o tutor monitoreado anualmente</a:t>
            </a:r>
          </a:p>
          <a:p>
            <a:r>
              <a:rPr lang="es-ES" dirty="0"/>
              <a:t>Todos los demás trimestrales</a:t>
            </a:r>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15</a:t>
            </a:fld>
            <a:endParaRPr lang="en-US" altLang="en-US" dirty="0"/>
          </a:p>
        </p:txBody>
      </p:sp>
    </p:spTree>
    <p:extLst>
      <p:ext uri="{BB962C8B-B14F-4D97-AF65-F5344CB8AC3E}">
        <p14:creationId xmlns:p14="http://schemas.microsoft.com/office/powerpoint/2010/main" val="3442639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2005 FCPP</a:t>
            </a:r>
          </a:p>
          <a:p>
            <a:r>
              <a:rPr lang="es-ES" dirty="0"/>
              <a:t>2009 Servicios prohibidos</a:t>
            </a:r>
          </a:p>
          <a:p>
            <a:r>
              <a:rPr lang="es-ES" dirty="0"/>
              <a:t>2011 AFPF</a:t>
            </a:r>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16</a:t>
            </a:fld>
            <a:endParaRPr lang="en-US" altLang="en-US" dirty="0"/>
          </a:p>
        </p:txBody>
      </p:sp>
    </p:spTree>
    <p:extLst>
      <p:ext uri="{BB962C8B-B14F-4D97-AF65-F5344CB8AC3E}">
        <p14:creationId xmlns:p14="http://schemas.microsoft.com/office/powerpoint/2010/main" val="761013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17</a:t>
            </a:fld>
            <a:endParaRPr lang="en-US" altLang="en-US" dirty="0"/>
          </a:p>
        </p:txBody>
      </p:sp>
    </p:spTree>
    <p:extLst>
      <p:ext uri="{BB962C8B-B14F-4D97-AF65-F5344CB8AC3E}">
        <p14:creationId xmlns:p14="http://schemas.microsoft.com/office/powerpoint/2010/main" val="1766012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Cambiado de MR a ID después de DSM-5</a:t>
            </a:r>
          </a:p>
          <a:p>
            <a:endParaRPr lang="es-ES" dirty="0"/>
          </a:p>
          <a:p>
            <a:r>
              <a:rPr lang="es-ES" dirty="0"/>
              <a:t>&lt;1960 clasificaciones: idiota (2), imbécil (2-7), imbécil (7-12)</a:t>
            </a:r>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18</a:t>
            </a:fld>
            <a:endParaRPr lang="en-US" altLang="en-US" dirty="0"/>
          </a:p>
        </p:txBody>
      </p:sp>
    </p:spTree>
    <p:extLst>
      <p:ext uri="{BB962C8B-B14F-4D97-AF65-F5344CB8AC3E}">
        <p14:creationId xmlns:p14="http://schemas.microsoft.com/office/powerpoint/2010/main" val="3579057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Ejemplo de lesión cerebral traumática</a:t>
            </a:r>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19</a:t>
            </a:fld>
            <a:endParaRPr lang="en-US" altLang="en-US" dirty="0"/>
          </a:p>
        </p:txBody>
      </p:sp>
    </p:spTree>
    <p:extLst>
      <p:ext uri="{BB962C8B-B14F-4D97-AF65-F5344CB8AC3E}">
        <p14:creationId xmlns:p14="http://schemas.microsoft.com/office/powerpoint/2010/main" val="3918197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20</a:t>
            </a:fld>
            <a:endParaRPr lang="en-US" altLang="en-US" dirty="0"/>
          </a:p>
        </p:txBody>
      </p:sp>
    </p:spTree>
    <p:extLst>
      <p:ext uri="{BB962C8B-B14F-4D97-AF65-F5344CB8AC3E}">
        <p14:creationId xmlns:p14="http://schemas.microsoft.com/office/powerpoint/2010/main" val="804300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21</a:t>
            </a:fld>
            <a:endParaRPr lang="en-US" altLang="en-US" dirty="0"/>
          </a:p>
        </p:txBody>
      </p:sp>
    </p:spTree>
    <p:extLst>
      <p:ext uri="{BB962C8B-B14F-4D97-AF65-F5344CB8AC3E}">
        <p14:creationId xmlns:p14="http://schemas.microsoft.com/office/powerpoint/2010/main" val="1866418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22</a:t>
            </a:fld>
            <a:endParaRPr lang="en-US" altLang="en-US" dirty="0"/>
          </a:p>
        </p:txBody>
      </p:sp>
    </p:spTree>
    <p:extLst>
      <p:ext uri="{BB962C8B-B14F-4D97-AF65-F5344CB8AC3E}">
        <p14:creationId xmlns:p14="http://schemas.microsoft.com/office/powerpoint/2010/main" val="515024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23</a:t>
            </a:fld>
            <a:endParaRPr lang="en-US" altLang="en-US" dirty="0"/>
          </a:p>
        </p:txBody>
      </p:sp>
    </p:spTree>
    <p:extLst>
      <p:ext uri="{BB962C8B-B14F-4D97-AF65-F5344CB8AC3E}">
        <p14:creationId xmlns:p14="http://schemas.microsoft.com/office/powerpoint/2010/main" val="3714394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24</a:t>
            </a:fld>
            <a:endParaRPr lang="en-US" altLang="en-US" dirty="0"/>
          </a:p>
        </p:txBody>
      </p:sp>
    </p:spTree>
    <p:extLst>
      <p:ext uri="{BB962C8B-B14F-4D97-AF65-F5344CB8AC3E}">
        <p14:creationId xmlns:p14="http://schemas.microsoft.com/office/powerpoint/2010/main" val="320116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21 Centros Regionales en todo el estado.</a:t>
            </a:r>
          </a:p>
          <a:p>
            <a:endParaRPr lang="es-ES" dirty="0"/>
          </a:p>
          <a:p>
            <a:r>
              <a:rPr lang="es-ES" dirty="0"/>
              <a:t>Alta cubre la mayoría de los condados (10).</a:t>
            </a:r>
          </a:p>
          <a:p>
            <a:endParaRPr lang="es-ES" dirty="0"/>
          </a:p>
          <a:p>
            <a:r>
              <a:rPr lang="es-ES" dirty="0"/>
              <a:t>El tercero más grande tanto en población como en área geográfica.</a:t>
            </a:r>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5</a:t>
            </a:fld>
            <a:endParaRPr lang="en-US" altLang="en-US" dirty="0"/>
          </a:p>
        </p:txBody>
      </p:sp>
    </p:spTree>
    <p:extLst>
      <p:ext uri="{BB962C8B-B14F-4D97-AF65-F5344CB8AC3E}">
        <p14:creationId xmlns:p14="http://schemas.microsoft.com/office/powerpoint/2010/main" val="2203763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25</a:t>
            </a:fld>
            <a:endParaRPr lang="en-US" altLang="en-US" dirty="0"/>
          </a:p>
        </p:txBody>
      </p:sp>
    </p:spTree>
    <p:extLst>
      <p:ext uri="{BB962C8B-B14F-4D97-AF65-F5344CB8AC3E}">
        <p14:creationId xmlns:p14="http://schemas.microsoft.com/office/powerpoint/2010/main" val="3382933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F7509040-81C2-4FFF-8805-E9FBD9BB2ED5}" type="slidenum">
              <a:rPr lang="en-US" altLang="en-US" smtClean="0">
                <a:latin typeface="Arial" panose="020B0604020202020204" pitchFamily="34" charset="0"/>
              </a:rPr>
              <a:pPr/>
              <a:t>41</a:t>
            </a:fld>
            <a:endParaRPr lang="en-US" altLang="en-US" dirty="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4127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En existencia más de medio siglo. Desafíos con el envejecimiento de la población y el sistema de apoyo al envejecimiento. Reglas de CMS.</a:t>
            </a:r>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6</a:t>
            </a:fld>
            <a:endParaRPr lang="en-US" altLang="en-US" dirty="0"/>
          </a:p>
        </p:txBody>
      </p:sp>
    </p:spTree>
    <p:extLst>
      <p:ext uri="{BB962C8B-B14F-4D97-AF65-F5344CB8AC3E}">
        <p14:creationId xmlns:p14="http://schemas.microsoft.com/office/powerpoint/2010/main" val="29213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Esta declaración habla de la visión/misión de nuestra agencia.</a:t>
            </a:r>
          </a:p>
          <a:p>
            <a:r>
              <a:rPr lang="es-ES" dirty="0"/>
              <a:t>Una comunidad donde las personas con discapacidades intelectuales y/o del desarrollo son miembros valiosos que son tratados con dignidad y respeto.</a:t>
            </a:r>
          </a:p>
          <a:p>
            <a:endParaRPr lang="es-ES" dirty="0"/>
          </a:p>
          <a:p>
            <a:r>
              <a:rPr lang="es-ES" dirty="0"/>
              <a:t>La ley se conoce como Ley Lanterman a partir de la sección 4400 del Código de Bienestar e Instituciones</a:t>
            </a:r>
          </a:p>
          <a:p>
            <a:endParaRPr lang="es-ES" dirty="0"/>
          </a:p>
          <a:p>
            <a:r>
              <a:rPr lang="es-ES" dirty="0"/>
              <a:t>La Sección 4646(a) del Código W&amp;I establece en parte que las responsabilidades del centro regional son Promover la integración comunitaria, vidas independientes, productivas y normales, y entornos estables y saludables.</a:t>
            </a:r>
            <a:endParaRPr lang="en-US" alt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7</a:t>
            </a:fld>
            <a:endParaRPr lang="en-US" altLang="en-US" dirty="0"/>
          </a:p>
        </p:txBody>
      </p:sp>
    </p:spTree>
    <p:extLst>
      <p:ext uri="{BB962C8B-B14F-4D97-AF65-F5344CB8AC3E}">
        <p14:creationId xmlns:p14="http://schemas.microsoft.com/office/powerpoint/2010/main" val="182868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Programa de derecho = No hay lista de espera para la gestión de casos y el desarrollo del plan de servicio.</a:t>
            </a:r>
          </a:p>
          <a:p>
            <a:endParaRPr lang="es-ES" dirty="0"/>
          </a:p>
          <a:p>
            <a:r>
              <a:rPr lang="es-ES" dirty="0"/>
              <a:t>Del Vientre a la Tumba.</a:t>
            </a:r>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8</a:t>
            </a:fld>
            <a:endParaRPr lang="en-US" altLang="en-US" dirty="0"/>
          </a:p>
        </p:txBody>
      </p:sp>
    </p:spTree>
    <p:extLst>
      <p:ext uri="{BB962C8B-B14F-4D97-AF65-F5344CB8AC3E}">
        <p14:creationId xmlns:p14="http://schemas.microsoft.com/office/powerpoint/2010/main" val="1890026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Más de 6 mil millones en todo el sistema para todo el estado, incluidos los SDC.</a:t>
            </a:r>
          </a:p>
          <a:p>
            <a:endParaRPr lang="es-ES" dirty="0"/>
          </a:p>
          <a:p>
            <a:r>
              <a:rPr lang="es-ES" dirty="0"/>
              <a:t>El presupuesto de Alta está al norte de ½ billón, con más del 85% designado para servicio directo.</a:t>
            </a:r>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9</a:t>
            </a:fld>
            <a:endParaRPr lang="en-US" altLang="en-US" dirty="0"/>
          </a:p>
        </p:txBody>
      </p:sp>
    </p:spTree>
    <p:extLst>
      <p:ext uri="{BB962C8B-B14F-4D97-AF65-F5344CB8AC3E}">
        <p14:creationId xmlns:p14="http://schemas.microsoft.com/office/powerpoint/2010/main" val="361303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promedio de casos es de 80 a 90 clientes.</a:t>
            </a:r>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11</a:t>
            </a:fld>
            <a:endParaRPr lang="en-US" altLang="en-US" dirty="0"/>
          </a:p>
        </p:txBody>
      </p:sp>
    </p:spTree>
    <p:extLst>
      <p:ext uri="{BB962C8B-B14F-4D97-AF65-F5344CB8AC3E}">
        <p14:creationId xmlns:p14="http://schemas.microsoft.com/office/powerpoint/2010/main" val="1453158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C904A82E-BE9C-4FAE-9D31-72F4230272E7}" type="slidenum">
              <a:rPr lang="en-US" altLang="en-US" smtClean="0">
                <a:latin typeface="Arial" panose="020B0604020202020204" pitchFamily="34" charset="0"/>
              </a:rPr>
              <a:pPr/>
              <a:t>12</a:t>
            </a:fld>
            <a:endParaRPr lang="en-US" altLang="en-US" dirty="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s-ES" altLang="en-US" dirty="0">
                <a:latin typeface="Arial" panose="020B0604020202020204" pitchFamily="34" charset="0"/>
              </a:rPr>
              <a:t>Los planes son documentos fluidos. ACRC evalúa las necesidades, determina lo que está disponible en la comunidad o dentro de los apoyos naturales de la persona, y financia lo que no existe... los centros regionales son redes de seguridad, por así decirlo.</a:t>
            </a:r>
            <a:endParaRPr lang="en-US" altLang="en-US" dirty="0">
              <a:latin typeface="Arial" panose="020B0604020202020204" pitchFamily="34" charset="0"/>
            </a:endParaRPr>
          </a:p>
        </p:txBody>
      </p:sp>
    </p:spTree>
    <p:extLst>
      <p:ext uri="{BB962C8B-B14F-4D97-AF65-F5344CB8AC3E}">
        <p14:creationId xmlns:p14="http://schemas.microsoft.com/office/powerpoint/2010/main" val="414757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325" y="539750"/>
            <a:ext cx="6203950" cy="3490913"/>
          </a:xfrm>
        </p:spPr>
      </p:sp>
      <p:sp>
        <p:nvSpPr>
          <p:cNvPr id="3" name="Notes Placeholder 2"/>
          <p:cNvSpPr>
            <a:spLocks noGrp="1"/>
          </p:cNvSpPr>
          <p:nvPr>
            <p:ph type="body" idx="1"/>
          </p:nvPr>
        </p:nvSpPr>
        <p:spPr/>
        <p:txBody>
          <a:bodyPr/>
          <a:lstStyle/>
          <a:p>
            <a:r>
              <a:rPr lang="es-ES" dirty="0"/>
              <a:t>Evaluación</a:t>
            </a:r>
          </a:p>
          <a:p>
            <a:r>
              <a:rPr lang="es-ES" dirty="0"/>
              <a:t>Metas</a:t>
            </a:r>
          </a:p>
          <a:p>
            <a:r>
              <a:rPr lang="es-ES" dirty="0"/>
              <a:t>Objetivos</a:t>
            </a:r>
          </a:p>
          <a:p>
            <a:r>
              <a:rPr lang="es-ES" dirty="0"/>
              <a:t>Servicios y Apoyos</a:t>
            </a:r>
            <a:endParaRPr lang="en-US" dirty="0"/>
          </a:p>
        </p:txBody>
      </p:sp>
      <p:sp>
        <p:nvSpPr>
          <p:cNvPr id="4" name="Slide Number Placeholder 3"/>
          <p:cNvSpPr>
            <a:spLocks noGrp="1"/>
          </p:cNvSpPr>
          <p:nvPr>
            <p:ph type="sldNum" sz="quarter" idx="10"/>
          </p:nvPr>
        </p:nvSpPr>
        <p:spPr/>
        <p:txBody>
          <a:bodyPr/>
          <a:lstStyle/>
          <a:p>
            <a:pPr>
              <a:defRPr/>
            </a:pPr>
            <a:fld id="{99489D26-9F18-42D0-A5E5-F1433E093A31}" type="slidenum">
              <a:rPr lang="en-US" altLang="en-US" smtClean="0"/>
              <a:pPr>
                <a:defRPr/>
              </a:pPr>
              <a:t>13</a:t>
            </a:fld>
            <a:endParaRPr lang="en-US" altLang="en-US" dirty="0"/>
          </a:p>
        </p:txBody>
      </p:sp>
    </p:spTree>
    <p:extLst>
      <p:ext uri="{BB962C8B-B14F-4D97-AF65-F5344CB8AC3E}">
        <p14:creationId xmlns:p14="http://schemas.microsoft.com/office/powerpoint/2010/main" val="3052816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E4D7-7866-4969-AD7D-BC7F4F779B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E156DA-3CFC-467B-AEC3-DD2182663B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F3EA25-C914-40EB-A3FE-5C3BC5914AEF}"/>
              </a:ext>
            </a:extLst>
          </p:cNvPr>
          <p:cNvSpPr>
            <a:spLocks noGrp="1"/>
          </p:cNvSpPr>
          <p:nvPr>
            <p:ph type="dt" sz="half" idx="10"/>
          </p:nvPr>
        </p:nvSpPr>
        <p:spPr/>
        <p:txBody>
          <a:bodyPr/>
          <a:lstStyle/>
          <a:p>
            <a:fld id="{257807FD-0B2C-4C0B-A6F8-0620E5BC845C}" type="datetimeFigureOut">
              <a:rPr lang="en-US" smtClean="0"/>
              <a:t>4/5/2022</a:t>
            </a:fld>
            <a:endParaRPr lang="en-US" dirty="0"/>
          </a:p>
        </p:txBody>
      </p:sp>
      <p:sp>
        <p:nvSpPr>
          <p:cNvPr id="5" name="Footer Placeholder 4">
            <a:extLst>
              <a:ext uri="{FF2B5EF4-FFF2-40B4-BE49-F238E27FC236}">
                <a16:creationId xmlns:a16="http://schemas.microsoft.com/office/drawing/2014/main" id="{64AE4177-B57B-45DD-91BA-EA752D34E9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8984E1-5958-405F-AC20-F783B1F78CE9}"/>
              </a:ext>
            </a:extLst>
          </p:cNvPr>
          <p:cNvSpPr>
            <a:spLocks noGrp="1"/>
          </p:cNvSpPr>
          <p:nvPr>
            <p:ph type="sldNum" sz="quarter" idx="12"/>
          </p:nvPr>
        </p:nvSpPr>
        <p:spPr/>
        <p:txBody>
          <a:bodyPr/>
          <a:lstStyle/>
          <a:p>
            <a:fld id="{5E0473BE-FF0F-48E2-8B8D-F2DA51F2C765}" type="slidenum">
              <a:rPr lang="en-US" smtClean="0"/>
              <a:t>‹#›</a:t>
            </a:fld>
            <a:endParaRPr lang="en-US" dirty="0"/>
          </a:p>
        </p:txBody>
      </p:sp>
    </p:spTree>
    <p:extLst>
      <p:ext uri="{BB962C8B-B14F-4D97-AF65-F5344CB8AC3E}">
        <p14:creationId xmlns:p14="http://schemas.microsoft.com/office/powerpoint/2010/main" val="159715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D4D6D-C408-4795-846C-A0FD2A9ABA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711648-35C3-40A4-A662-2CBF7C9723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7846F-0AB2-4687-BA5A-5DBF22EC9C38}"/>
              </a:ext>
            </a:extLst>
          </p:cNvPr>
          <p:cNvSpPr>
            <a:spLocks noGrp="1"/>
          </p:cNvSpPr>
          <p:nvPr>
            <p:ph type="dt" sz="half" idx="10"/>
          </p:nvPr>
        </p:nvSpPr>
        <p:spPr/>
        <p:txBody>
          <a:bodyPr/>
          <a:lstStyle/>
          <a:p>
            <a:fld id="{257807FD-0B2C-4C0B-A6F8-0620E5BC845C}" type="datetimeFigureOut">
              <a:rPr lang="en-US" smtClean="0"/>
              <a:t>4/5/2022</a:t>
            </a:fld>
            <a:endParaRPr lang="en-US" dirty="0"/>
          </a:p>
        </p:txBody>
      </p:sp>
      <p:sp>
        <p:nvSpPr>
          <p:cNvPr id="5" name="Footer Placeholder 4">
            <a:extLst>
              <a:ext uri="{FF2B5EF4-FFF2-40B4-BE49-F238E27FC236}">
                <a16:creationId xmlns:a16="http://schemas.microsoft.com/office/drawing/2014/main" id="{FFF67EF9-AE05-42FF-8F60-544E41627A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ACDB9-021E-43B7-9C12-5BCC34F7261F}"/>
              </a:ext>
            </a:extLst>
          </p:cNvPr>
          <p:cNvSpPr>
            <a:spLocks noGrp="1"/>
          </p:cNvSpPr>
          <p:nvPr>
            <p:ph type="sldNum" sz="quarter" idx="12"/>
          </p:nvPr>
        </p:nvSpPr>
        <p:spPr/>
        <p:txBody>
          <a:bodyPr/>
          <a:lstStyle/>
          <a:p>
            <a:fld id="{5E0473BE-FF0F-48E2-8B8D-F2DA51F2C765}" type="slidenum">
              <a:rPr lang="en-US" smtClean="0"/>
              <a:t>‹#›</a:t>
            </a:fld>
            <a:endParaRPr lang="en-US" dirty="0"/>
          </a:p>
        </p:txBody>
      </p:sp>
    </p:spTree>
    <p:extLst>
      <p:ext uri="{BB962C8B-B14F-4D97-AF65-F5344CB8AC3E}">
        <p14:creationId xmlns:p14="http://schemas.microsoft.com/office/powerpoint/2010/main" val="255786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E89D63-DEB8-492B-8A81-57D77BCBA1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FF8EFF-11F2-4C5E-A4EF-DD54F328856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05460-43C6-4242-BEB1-192600C153BB}"/>
              </a:ext>
            </a:extLst>
          </p:cNvPr>
          <p:cNvSpPr>
            <a:spLocks noGrp="1"/>
          </p:cNvSpPr>
          <p:nvPr>
            <p:ph type="dt" sz="half" idx="10"/>
          </p:nvPr>
        </p:nvSpPr>
        <p:spPr/>
        <p:txBody>
          <a:bodyPr/>
          <a:lstStyle/>
          <a:p>
            <a:fld id="{257807FD-0B2C-4C0B-A6F8-0620E5BC845C}" type="datetimeFigureOut">
              <a:rPr lang="en-US" smtClean="0"/>
              <a:t>4/5/2022</a:t>
            </a:fld>
            <a:endParaRPr lang="en-US" dirty="0"/>
          </a:p>
        </p:txBody>
      </p:sp>
      <p:sp>
        <p:nvSpPr>
          <p:cNvPr id="5" name="Footer Placeholder 4">
            <a:extLst>
              <a:ext uri="{FF2B5EF4-FFF2-40B4-BE49-F238E27FC236}">
                <a16:creationId xmlns:a16="http://schemas.microsoft.com/office/drawing/2014/main" id="{B426588C-7085-4400-ABD0-0495254527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3EB761-AD58-4741-A7F5-CF58C7BC680D}"/>
              </a:ext>
            </a:extLst>
          </p:cNvPr>
          <p:cNvSpPr>
            <a:spLocks noGrp="1"/>
          </p:cNvSpPr>
          <p:nvPr>
            <p:ph type="sldNum" sz="quarter" idx="12"/>
          </p:nvPr>
        </p:nvSpPr>
        <p:spPr/>
        <p:txBody>
          <a:bodyPr/>
          <a:lstStyle/>
          <a:p>
            <a:fld id="{5E0473BE-FF0F-48E2-8B8D-F2DA51F2C765}" type="slidenum">
              <a:rPr lang="en-US" smtClean="0"/>
              <a:t>‹#›</a:t>
            </a:fld>
            <a:endParaRPr lang="en-US" dirty="0"/>
          </a:p>
        </p:txBody>
      </p:sp>
    </p:spTree>
    <p:extLst>
      <p:ext uri="{BB962C8B-B14F-4D97-AF65-F5344CB8AC3E}">
        <p14:creationId xmlns:p14="http://schemas.microsoft.com/office/powerpoint/2010/main" val="1027513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3387-448A-4082-BA5F-F73E9BDC7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81825-70B5-44B3-A74B-3255D4C0AE7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6C20F-7154-4DB0-83E5-DB8DA132942F}"/>
              </a:ext>
            </a:extLst>
          </p:cNvPr>
          <p:cNvSpPr>
            <a:spLocks noGrp="1"/>
          </p:cNvSpPr>
          <p:nvPr>
            <p:ph type="dt" sz="half" idx="10"/>
          </p:nvPr>
        </p:nvSpPr>
        <p:spPr/>
        <p:txBody>
          <a:bodyPr/>
          <a:lstStyle/>
          <a:p>
            <a:fld id="{257807FD-0B2C-4C0B-A6F8-0620E5BC845C}" type="datetimeFigureOut">
              <a:rPr lang="en-US" smtClean="0"/>
              <a:t>4/5/2022</a:t>
            </a:fld>
            <a:endParaRPr lang="en-US" dirty="0"/>
          </a:p>
        </p:txBody>
      </p:sp>
      <p:sp>
        <p:nvSpPr>
          <p:cNvPr id="5" name="Footer Placeholder 4">
            <a:extLst>
              <a:ext uri="{FF2B5EF4-FFF2-40B4-BE49-F238E27FC236}">
                <a16:creationId xmlns:a16="http://schemas.microsoft.com/office/drawing/2014/main" id="{FF18D6AE-193E-4601-B0AC-88DFA85FD6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9E2FCC-250E-4A20-B421-D888B60CCBC3}"/>
              </a:ext>
            </a:extLst>
          </p:cNvPr>
          <p:cNvSpPr>
            <a:spLocks noGrp="1"/>
          </p:cNvSpPr>
          <p:nvPr>
            <p:ph type="sldNum" sz="quarter" idx="12"/>
          </p:nvPr>
        </p:nvSpPr>
        <p:spPr/>
        <p:txBody>
          <a:bodyPr/>
          <a:lstStyle/>
          <a:p>
            <a:fld id="{5E0473BE-FF0F-48E2-8B8D-F2DA51F2C765}" type="slidenum">
              <a:rPr lang="en-US" smtClean="0"/>
              <a:t>‹#›</a:t>
            </a:fld>
            <a:endParaRPr lang="en-US" dirty="0"/>
          </a:p>
        </p:txBody>
      </p:sp>
    </p:spTree>
    <p:extLst>
      <p:ext uri="{BB962C8B-B14F-4D97-AF65-F5344CB8AC3E}">
        <p14:creationId xmlns:p14="http://schemas.microsoft.com/office/powerpoint/2010/main" val="278231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9296-72D4-4CE8-B351-5EE20BB5F9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3D528D-78A0-4271-915F-39D8A22277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AAA5B5-41DD-4D73-8B61-75C65F0AA852}"/>
              </a:ext>
            </a:extLst>
          </p:cNvPr>
          <p:cNvSpPr>
            <a:spLocks noGrp="1"/>
          </p:cNvSpPr>
          <p:nvPr>
            <p:ph type="dt" sz="half" idx="10"/>
          </p:nvPr>
        </p:nvSpPr>
        <p:spPr/>
        <p:txBody>
          <a:bodyPr/>
          <a:lstStyle/>
          <a:p>
            <a:fld id="{257807FD-0B2C-4C0B-A6F8-0620E5BC845C}" type="datetimeFigureOut">
              <a:rPr lang="en-US" smtClean="0"/>
              <a:t>4/5/2022</a:t>
            </a:fld>
            <a:endParaRPr lang="en-US" dirty="0"/>
          </a:p>
        </p:txBody>
      </p:sp>
      <p:sp>
        <p:nvSpPr>
          <p:cNvPr id="5" name="Footer Placeholder 4">
            <a:extLst>
              <a:ext uri="{FF2B5EF4-FFF2-40B4-BE49-F238E27FC236}">
                <a16:creationId xmlns:a16="http://schemas.microsoft.com/office/drawing/2014/main" id="{CA7AC4AA-D1C5-4E6E-9FFB-836189CECF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C0FA16-4367-41EB-88B0-A0EC68865499}"/>
              </a:ext>
            </a:extLst>
          </p:cNvPr>
          <p:cNvSpPr>
            <a:spLocks noGrp="1"/>
          </p:cNvSpPr>
          <p:nvPr>
            <p:ph type="sldNum" sz="quarter" idx="12"/>
          </p:nvPr>
        </p:nvSpPr>
        <p:spPr/>
        <p:txBody>
          <a:bodyPr/>
          <a:lstStyle/>
          <a:p>
            <a:fld id="{5E0473BE-FF0F-48E2-8B8D-F2DA51F2C765}" type="slidenum">
              <a:rPr lang="en-US" smtClean="0"/>
              <a:t>‹#›</a:t>
            </a:fld>
            <a:endParaRPr lang="en-US" dirty="0"/>
          </a:p>
        </p:txBody>
      </p:sp>
    </p:spTree>
    <p:extLst>
      <p:ext uri="{BB962C8B-B14F-4D97-AF65-F5344CB8AC3E}">
        <p14:creationId xmlns:p14="http://schemas.microsoft.com/office/powerpoint/2010/main" val="232794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B3BF-469D-473B-9D52-2B8A893DF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1AAE9E-54AD-4D8C-802A-503974B343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2CE5A2-B935-42B8-BAA8-8C7D3B6D88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E3C2A5-1F26-4620-8AD5-07C3F1268FE9}"/>
              </a:ext>
            </a:extLst>
          </p:cNvPr>
          <p:cNvSpPr>
            <a:spLocks noGrp="1"/>
          </p:cNvSpPr>
          <p:nvPr>
            <p:ph type="dt" sz="half" idx="10"/>
          </p:nvPr>
        </p:nvSpPr>
        <p:spPr/>
        <p:txBody>
          <a:bodyPr/>
          <a:lstStyle/>
          <a:p>
            <a:fld id="{257807FD-0B2C-4C0B-A6F8-0620E5BC845C}" type="datetimeFigureOut">
              <a:rPr lang="en-US" smtClean="0"/>
              <a:t>4/5/2022</a:t>
            </a:fld>
            <a:endParaRPr lang="en-US" dirty="0"/>
          </a:p>
        </p:txBody>
      </p:sp>
      <p:sp>
        <p:nvSpPr>
          <p:cNvPr id="6" name="Footer Placeholder 5">
            <a:extLst>
              <a:ext uri="{FF2B5EF4-FFF2-40B4-BE49-F238E27FC236}">
                <a16:creationId xmlns:a16="http://schemas.microsoft.com/office/drawing/2014/main" id="{1DA1014D-7B93-46CB-B927-600B0EBB21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BC1E48-0C1F-4D68-893A-18C40E32CE3C}"/>
              </a:ext>
            </a:extLst>
          </p:cNvPr>
          <p:cNvSpPr>
            <a:spLocks noGrp="1"/>
          </p:cNvSpPr>
          <p:nvPr>
            <p:ph type="sldNum" sz="quarter" idx="12"/>
          </p:nvPr>
        </p:nvSpPr>
        <p:spPr/>
        <p:txBody>
          <a:bodyPr/>
          <a:lstStyle/>
          <a:p>
            <a:fld id="{5E0473BE-FF0F-48E2-8B8D-F2DA51F2C765}" type="slidenum">
              <a:rPr lang="en-US" smtClean="0"/>
              <a:t>‹#›</a:t>
            </a:fld>
            <a:endParaRPr lang="en-US" dirty="0"/>
          </a:p>
        </p:txBody>
      </p:sp>
    </p:spTree>
    <p:extLst>
      <p:ext uri="{BB962C8B-B14F-4D97-AF65-F5344CB8AC3E}">
        <p14:creationId xmlns:p14="http://schemas.microsoft.com/office/powerpoint/2010/main" val="382576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CA4E2-7F36-421B-89D7-23A6D0A010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CCF461-BEA5-4840-B868-47192FE29B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3772B72-86B0-484C-8A98-FF951BF556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BCBAEE-2E11-48C0-BD7B-A7AD9B02D5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F45857-4A40-44EE-8EB9-ADFDAB7EB5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4BCCE8-CD2A-4EBD-96A1-1A2476AB2D8F}"/>
              </a:ext>
            </a:extLst>
          </p:cNvPr>
          <p:cNvSpPr>
            <a:spLocks noGrp="1"/>
          </p:cNvSpPr>
          <p:nvPr>
            <p:ph type="dt" sz="half" idx="10"/>
          </p:nvPr>
        </p:nvSpPr>
        <p:spPr/>
        <p:txBody>
          <a:bodyPr/>
          <a:lstStyle/>
          <a:p>
            <a:fld id="{257807FD-0B2C-4C0B-A6F8-0620E5BC845C}" type="datetimeFigureOut">
              <a:rPr lang="en-US" smtClean="0"/>
              <a:t>4/5/2022</a:t>
            </a:fld>
            <a:endParaRPr lang="en-US" dirty="0"/>
          </a:p>
        </p:txBody>
      </p:sp>
      <p:sp>
        <p:nvSpPr>
          <p:cNvPr id="8" name="Footer Placeholder 7">
            <a:extLst>
              <a:ext uri="{FF2B5EF4-FFF2-40B4-BE49-F238E27FC236}">
                <a16:creationId xmlns:a16="http://schemas.microsoft.com/office/drawing/2014/main" id="{6A64B11E-FA73-4A2E-8808-C7128499798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36E044-4DC0-4594-865B-1AF7D1E6ADFC}"/>
              </a:ext>
            </a:extLst>
          </p:cNvPr>
          <p:cNvSpPr>
            <a:spLocks noGrp="1"/>
          </p:cNvSpPr>
          <p:nvPr>
            <p:ph type="sldNum" sz="quarter" idx="12"/>
          </p:nvPr>
        </p:nvSpPr>
        <p:spPr/>
        <p:txBody>
          <a:bodyPr/>
          <a:lstStyle/>
          <a:p>
            <a:fld id="{5E0473BE-FF0F-48E2-8B8D-F2DA51F2C765}" type="slidenum">
              <a:rPr lang="en-US" smtClean="0"/>
              <a:t>‹#›</a:t>
            </a:fld>
            <a:endParaRPr lang="en-US" dirty="0"/>
          </a:p>
        </p:txBody>
      </p:sp>
    </p:spTree>
    <p:extLst>
      <p:ext uri="{BB962C8B-B14F-4D97-AF65-F5344CB8AC3E}">
        <p14:creationId xmlns:p14="http://schemas.microsoft.com/office/powerpoint/2010/main" val="4254839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BD50-357C-46A3-A526-C4BD96A96E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F324BA-B257-4086-B233-7EF49C6DA340}"/>
              </a:ext>
            </a:extLst>
          </p:cNvPr>
          <p:cNvSpPr>
            <a:spLocks noGrp="1"/>
          </p:cNvSpPr>
          <p:nvPr>
            <p:ph type="dt" sz="half" idx="10"/>
          </p:nvPr>
        </p:nvSpPr>
        <p:spPr/>
        <p:txBody>
          <a:bodyPr/>
          <a:lstStyle/>
          <a:p>
            <a:fld id="{257807FD-0B2C-4C0B-A6F8-0620E5BC845C}" type="datetimeFigureOut">
              <a:rPr lang="en-US" smtClean="0"/>
              <a:t>4/5/2022</a:t>
            </a:fld>
            <a:endParaRPr lang="en-US" dirty="0"/>
          </a:p>
        </p:txBody>
      </p:sp>
      <p:sp>
        <p:nvSpPr>
          <p:cNvPr id="4" name="Footer Placeholder 3">
            <a:extLst>
              <a:ext uri="{FF2B5EF4-FFF2-40B4-BE49-F238E27FC236}">
                <a16:creationId xmlns:a16="http://schemas.microsoft.com/office/drawing/2014/main" id="{D5FBA743-756A-4BC2-875E-4E59493382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F03A3B-6A3C-4524-8C6C-8D80C96D3C5E}"/>
              </a:ext>
            </a:extLst>
          </p:cNvPr>
          <p:cNvSpPr>
            <a:spLocks noGrp="1"/>
          </p:cNvSpPr>
          <p:nvPr>
            <p:ph type="sldNum" sz="quarter" idx="12"/>
          </p:nvPr>
        </p:nvSpPr>
        <p:spPr/>
        <p:txBody>
          <a:bodyPr/>
          <a:lstStyle/>
          <a:p>
            <a:fld id="{5E0473BE-FF0F-48E2-8B8D-F2DA51F2C765}" type="slidenum">
              <a:rPr lang="en-US" smtClean="0"/>
              <a:t>‹#›</a:t>
            </a:fld>
            <a:endParaRPr lang="en-US" dirty="0"/>
          </a:p>
        </p:txBody>
      </p:sp>
    </p:spTree>
    <p:extLst>
      <p:ext uri="{BB962C8B-B14F-4D97-AF65-F5344CB8AC3E}">
        <p14:creationId xmlns:p14="http://schemas.microsoft.com/office/powerpoint/2010/main" val="80218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CF973B-F141-4D5A-9CE0-6C1D2C556994}"/>
              </a:ext>
            </a:extLst>
          </p:cNvPr>
          <p:cNvSpPr>
            <a:spLocks noGrp="1"/>
          </p:cNvSpPr>
          <p:nvPr>
            <p:ph type="dt" sz="half" idx="10"/>
          </p:nvPr>
        </p:nvSpPr>
        <p:spPr/>
        <p:txBody>
          <a:bodyPr/>
          <a:lstStyle/>
          <a:p>
            <a:fld id="{257807FD-0B2C-4C0B-A6F8-0620E5BC845C}" type="datetimeFigureOut">
              <a:rPr lang="en-US" smtClean="0"/>
              <a:t>4/5/2022</a:t>
            </a:fld>
            <a:endParaRPr lang="en-US" dirty="0"/>
          </a:p>
        </p:txBody>
      </p:sp>
      <p:sp>
        <p:nvSpPr>
          <p:cNvPr id="3" name="Footer Placeholder 2">
            <a:extLst>
              <a:ext uri="{FF2B5EF4-FFF2-40B4-BE49-F238E27FC236}">
                <a16:creationId xmlns:a16="http://schemas.microsoft.com/office/drawing/2014/main" id="{C0665533-9A23-4DE4-8B98-EC51D10623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65982F-054E-4379-AC64-666ED7C246B6}"/>
              </a:ext>
            </a:extLst>
          </p:cNvPr>
          <p:cNvSpPr>
            <a:spLocks noGrp="1"/>
          </p:cNvSpPr>
          <p:nvPr>
            <p:ph type="sldNum" sz="quarter" idx="12"/>
          </p:nvPr>
        </p:nvSpPr>
        <p:spPr/>
        <p:txBody>
          <a:bodyPr/>
          <a:lstStyle/>
          <a:p>
            <a:fld id="{5E0473BE-FF0F-48E2-8B8D-F2DA51F2C765}" type="slidenum">
              <a:rPr lang="en-US" smtClean="0"/>
              <a:t>‹#›</a:t>
            </a:fld>
            <a:endParaRPr lang="en-US" dirty="0"/>
          </a:p>
        </p:txBody>
      </p:sp>
    </p:spTree>
    <p:extLst>
      <p:ext uri="{BB962C8B-B14F-4D97-AF65-F5344CB8AC3E}">
        <p14:creationId xmlns:p14="http://schemas.microsoft.com/office/powerpoint/2010/main" val="393640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558F5-CDD6-4284-BD5C-8E75751B4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FAFDAC-B9D4-4BA1-81A7-2841BF94ED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FA2E3C-FF9C-4EDD-A7BF-B62195872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ACDA4F-B0EF-462E-A970-30041F848380}"/>
              </a:ext>
            </a:extLst>
          </p:cNvPr>
          <p:cNvSpPr>
            <a:spLocks noGrp="1"/>
          </p:cNvSpPr>
          <p:nvPr>
            <p:ph type="dt" sz="half" idx="10"/>
          </p:nvPr>
        </p:nvSpPr>
        <p:spPr/>
        <p:txBody>
          <a:bodyPr/>
          <a:lstStyle/>
          <a:p>
            <a:fld id="{257807FD-0B2C-4C0B-A6F8-0620E5BC845C}" type="datetimeFigureOut">
              <a:rPr lang="en-US" smtClean="0"/>
              <a:t>4/5/2022</a:t>
            </a:fld>
            <a:endParaRPr lang="en-US" dirty="0"/>
          </a:p>
        </p:txBody>
      </p:sp>
      <p:sp>
        <p:nvSpPr>
          <p:cNvPr id="6" name="Footer Placeholder 5">
            <a:extLst>
              <a:ext uri="{FF2B5EF4-FFF2-40B4-BE49-F238E27FC236}">
                <a16:creationId xmlns:a16="http://schemas.microsoft.com/office/drawing/2014/main" id="{E8378C5A-DDD1-411D-9430-A730CB6C05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95B8B6-F044-4C4F-8100-3F3C719FFE8D}"/>
              </a:ext>
            </a:extLst>
          </p:cNvPr>
          <p:cNvSpPr>
            <a:spLocks noGrp="1"/>
          </p:cNvSpPr>
          <p:nvPr>
            <p:ph type="sldNum" sz="quarter" idx="12"/>
          </p:nvPr>
        </p:nvSpPr>
        <p:spPr/>
        <p:txBody>
          <a:bodyPr/>
          <a:lstStyle/>
          <a:p>
            <a:fld id="{5E0473BE-FF0F-48E2-8B8D-F2DA51F2C765}" type="slidenum">
              <a:rPr lang="en-US" smtClean="0"/>
              <a:t>‹#›</a:t>
            </a:fld>
            <a:endParaRPr lang="en-US" dirty="0"/>
          </a:p>
        </p:txBody>
      </p:sp>
    </p:spTree>
    <p:extLst>
      <p:ext uri="{BB962C8B-B14F-4D97-AF65-F5344CB8AC3E}">
        <p14:creationId xmlns:p14="http://schemas.microsoft.com/office/powerpoint/2010/main" val="206265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576AD-1292-42F6-ACD5-F792153D4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D651BE-7DE1-4120-96F8-00DAF4C2A3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DE64F08-399F-4692-B36D-DEA38A490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51636C-63C3-4112-8915-B2D8AED50E69}"/>
              </a:ext>
            </a:extLst>
          </p:cNvPr>
          <p:cNvSpPr>
            <a:spLocks noGrp="1"/>
          </p:cNvSpPr>
          <p:nvPr>
            <p:ph type="dt" sz="half" idx="10"/>
          </p:nvPr>
        </p:nvSpPr>
        <p:spPr/>
        <p:txBody>
          <a:bodyPr/>
          <a:lstStyle/>
          <a:p>
            <a:fld id="{257807FD-0B2C-4C0B-A6F8-0620E5BC845C}" type="datetimeFigureOut">
              <a:rPr lang="en-US" smtClean="0"/>
              <a:t>4/5/2022</a:t>
            </a:fld>
            <a:endParaRPr lang="en-US" dirty="0"/>
          </a:p>
        </p:txBody>
      </p:sp>
      <p:sp>
        <p:nvSpPr>
          <p:cNvPr id="6" name="Footer Placeholder 5">
            <a:extLst>
              <a:ext uri="{FF2B5EF4-FFF2-40B4-BE49-F238E27FC236}">
                <a16:creationId xmlns:a16="http://schemas.microsoft.com/office/drawing/2014/main" id="{160F380F-8D82-45F9-8132-9AB9CD3930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BCFA46-0129-4D02-9B1F-776FB41A494B}"/>
              </a:ext>
            </a:extLst>
          </p:cNvPr>
          <p:cNvSpPr>
            <a:spLocks noGrp="1"/>
          </p:cNvSpPr>
          <p:nvPr>
            <p:ph type="sldNum" sz="quarter" idx="12"/>
          </p:nvPr>
        </p:nvSpPr>
        <p:spPr/>
        <p:txBody>
          <a:bodyPr/>
          <a:lstStyle/>
          <a:p>
            <a:fld id="{5E0473BE-FF0F-48E2-8B8D-F2DA51F2C765}" type="slidenum">
              <a:rPr lang="en-US" smtClean="0"/>
              <a:t>‹#›</a:t>
            </a:fld>
            <a:endParaRPr lang="en-US" dirty="0"/>
          </a:p>
        </p:txBody>
      </p:sp>
    </p:spTree>
    <p:extLst>
      <p:ext uri="{BB962C8B-B14F-4D97-AF65-F5344CB8AC3E}">
        <p14:creationId xmlns:p14="http://schemas.microsoft.com/office/powerpoint/2010/main" val="698021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B4AA51-CC79-4B38-ACCD-7991E8332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113B99-5A22-4595-AFE1-98C7794495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04263D-C3E0-4AC3-B51E-6D0B6DBBEE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807FD-0B2C-4C0B-A6F8-0620E5BC845C}" type="datetimeFigureOut">
              <a:rPr lang="en-US" smtClean="0"/>
              <a:t>4/5/2022</a:t>
            </a:fld>
            <a:endParaRPr lang="en-US" dirty="0"/>
          </a:p>
        </p:txBody>
      </p:sp>
      <p:sp>
        <p:nvSpPr>
          <p:cNvPr id="5" name="Footer Placeholder 4">
            <a:extLst>
              <a:ext uri="{FF2B5EF4-FFF2-40B4-BE49-F238E27FC236}">
                <a16:creationId xmlns:a16="http://schemas.microsoft.com/office/drawing/2014/main" id="{288EC8E1-C5C8-4648-A7E2-F5673AC45C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44EAD5E-8EB1-40F6-B5BB-2F3384A85C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473BE-FF0F-48E2-8B8D-F2DA51F2C765}" type="slidenum">
              <a:rPr lang="en-US" smtClean="0"/>
              <a:t>‹#›</a:t>
            </a:fld>
            <a:endParaRPr lang="en-US" dirty="0"/>
          </a:p>
        </p:txBody>
      </p:sp>
    </p:spTree>
    <p:extLst>
      <p:ext uri="{BB962C8B-B14F-4D97-AF65-F5344CB8AC3E}">
        <p14:creationId xmlns:p14="http://schemas.microsoft.com/office/powerpoint/2010/main" val="271279565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rcanet.org/your-regional-center/serving-Californi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jpg"/><Relationship Id="rId4" Type="http://schemas.openxmlformats.org/officeDocument/2006/relationships/diagramLayout" Target="../diagrams/layout1.xml"/><Relationship Id="rId9"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rcanet.org/your-regional-center/serving-Californi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dds.ca.gov/VocationalSvcs/SupportedEmployment.cfm" TargetMode="External"/><Relationship Id="rId2" Type="http://schemas.openxmlformats.org/officeDocument/2006/relationships/hyperlink" Target="https://scdd.ca.gov/wp-content/uploads/sites/33/2016/10/Employment-First-Policy-Summary-SCDD-CECY.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dor.ca.gov/Public/WIOA-Information.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arnorthernrc.org/wp-content/uploads/2021/02/FNRC-Employment-First-Policy-Final.draft2_.pdf" TargetMode="External"/><Relationship Id="rId2" Type="http://schemas.openxmlformats.org/officeDocument/2006/relationships/hyperlink" Target="https://www.altaregional.org/sites/main/files/file-attachments/employment_first_0.pdf?144356553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cdd.ca.gov/sb639/" TargetMode="External"/><Relationship Id="rId2" Type="http://schemas.openxmlformats.org/officeDocument/2006/relationships/hyperlink" Target="https://leginfo.legislature.ca.gov/faces/billCompareClient.xhtml?bill_id=202120220SB639&amp;showamends=fal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DrqhVHPV7zo" TargetMode="External"/><Relationship Id="rId2" Type="http://schemas.openxmlformats.org/officeDocument/2006/relationships/hyperlink" Target="https://www.youtube.com/watch?v=AMyv5Xl0g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altaregional.org/sites/main/files/file-attachments/competitive-integrated-employment-roadmap-for-consumers.pdf?1620852319"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dds.ca.gov/wp-content/uploads/2021/10/CombinedGuidelines_CIE_2021.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dds.ca.gov/wp-content/uploads/2021/10/CombinedGuidelines_PIP_2021.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scdd.ca.gov/employment_data_dashboar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zY8MOgxRIG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ds.ca.gov/wp-content/uploads/2021/04/Revised_LantermanAct_Jan202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altaregional.org/sites/main/files/file-attachments/governor_budget_highlights_2022.pdf?1642093111"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70E7B5E-8D95-4201-A7D0-94AF2A893294}"/>
              </a:ext>
            </a:extLst>
          </p:cNvPr>
          <p:cNvSpPr>
            <a:spLocks noGrp="1" noChangeArrowheads="1"/>
          </p:cNvSpPr>
          <p:nvPr>
            <p:ph type="title"/>
          </p:nvPr>
        </p:nvSpPr>
        <p:spPr bwMode="auto">
          <a:xfrm>
            <a:off x="643468" y="643467"/>
            <a:ext cx="4620584" cy="456713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90000"/>
          </a:bodyPr>
          <a:lstStyle/>
          <a:p>
            <a:pPr marL="0" marR="0">
              <a:spcAft>
                <a:spcPts val="0"/>
              </a:spcAft>
            </a:pPr>
            <a:r>
              <a:rPr lang="es-MX" sz="2400" b="1" i="1" dirty="0"/>
              <a:t>BIENVENIDOS</a:t>
            </a:r>
            <a:r>
              <a:rPr kumimoji="0" lang="es-MX" sz="2400" b="1" i="1" strike="noStrike" cap="none" normalizeH="0" baseline="0" dirty="0">
                <a:ln>
                  <a:noFill/>
                </a:ln>
                <a:solidFill>
                  <a:schemeClr val="tx1"/>
                </a:solidFill>
                <a:latin typeface="+mj-lt"/>
                <a:ea typeface="+mj-ea"/>
                <a:cs typeface="+mj-cs"/>
              </a:rPr>
              <a:t>, </a:t>
            </a:r>
            <a:br>
              <a:rPr kumimoji="0" lang="es-MX" sz="2400" b="1" i="1" strike="noStrike" cap="none" normalizeH="0" baseline="0" dirty="0">
                <a:ln>
                  <a:noFill/>
                </a:ln>
                <a:solidFill>
                  <a:schemeClr val="tx1"/>
                </a:solidFill>
                <a:latin typeface="+mj-lt"/>
                <a:ea typeface="+mj-ea"/>
                <a:cs typeface="+mj-cs"/>
              </a:rPr>
            </a:br>
            <a:br>
              <a:rPr kumimoji="0" lang="es-MX" sz="2400" b="1" i="1" strike="noStrike" cap="none" normalizeH="0" baseline="0" dirty="0">
                <a:ln>
                  <a:noFill/>
                </a:ln>
                <a:solidFill>
                  <a:schemeClr val="tx1"/>
                </a:solidFill>
                <a:latin typeface="+mj-lt"/>
                <a:ea typeface="+mj-ea"/>
                <a:cs typeface="+mj-cs"/>
              </a:rPr>
            </a:br>
            <a:r>
              <a:rPr lang="es-MX" sz="2400" b="1" dirty="0">
                <a:solidFill>
                  <a:schemeClr val="tx1"/>
                </a:solidFill>
                <a:latin typeface="+mj-lt"/>
                <a:ea typeface="+mj-ea"/>
                <a:cs typeface="+mj-cs"/>
              </a:rPr>
              <a:t>Herman Kothe</a:t>
            </a:r>
            <a:br>
              <a:rPr lang="es-MX" sz="2400" dirty="0">
                <a:solidFill>
                  <a:schemeClr val="tx1"/>
                </a:solidFill>
                <a:latin typeface="+mj-lt"/>
                <a:ea typeface="+mj-ea"/>
                <a:cs typeface="+mj-cs"/>
              </a:rPr>
            </a:br>
            <a:r>
              <a:rPr lang="es-MX" sz="2400" dirty="0">
                <a:solidFill>
                  <a:schemeClr val="tx1"/>
                </a:solidFill>
                <a:latin typeface="+mj-lt"/>
                <a:ea typeface="+mj-ea"/>
                <a:cs typeface="+mj-cs"/>
              </a:rPr>
              <a:t>Gerente de Capacitación del Centro Regional de Alta California</a:t>
            </a:r>
            <a:br>
              <a:rPr lang="es-MX" sz="2400" dirty="0">
                <a:solidFill>
                  <a:schemeClr val="tx1"/>
                </a:solidFill>
                <a:latin typeface="+mj-lt"/>
                <a:ea typeface="+mj-ea"/>
                <a:cs typeface="+mj-cs"/>
              </a:rPr>
            </a:br>
            <a:br>
              <a:rPr lang="es-MX" sz="2400" dirty="0">
                <a:solidFill>
                  <a:schemeClr val="tx1"/>
                </a:solidFill>
                <a:latin typeface="+mj-lt"/>
                <a:ea typeface="+mj-ea"/>
                <a:cs typeface="+mj-cs"/>
              </a:rPr>
            </a:br>
            <a:r>
              <a:rPr lang="es-MX" sz="2400" b="1" dirty="0">
                <a:solidFill>
                  <a:schemeClr val="tx1"/>
                </a:solidFill>
                <a:latin typeface="+mj-lt"/>
                <a:ea typeface="+mj-ea"/>
                <a:cs typeface="+mj-cs"/>
              </a:rPr>
              <a:t>Cindy Le</a:t>
            </a:r>
            <a:br>
              <a:rPr lang="es-MX" sz="2400" dirty="0">
                <a:solidFill>
                  <a:schemeClr val="tx1"/>
                </a:solidFill>
                <a:latin typeface="+mj-lt"/>
                <a:ea typeface="+mj-ea"/>
                <a:cs typeface="+mj-cs"/>
              </a:rPr>
            </a:br>
            <a:r>
              <a:rPr lang="es-MX" sz="2400" dirty="0">
                <a:solidFill>
                  <a:schemeClr val="tx1"/>
                </a:solidFill>
                <a:latin typeface="+mj-lt"/>
                <a:ea typeface="+mj-ea"/>
                <a:cs typeface="+mj-cs"/>
              </a:rPr>
              <a:t>anteriormente Especialista de Empleo del Centro Regional de Alta California</a:t>
            </a:r>
            <a:br>
              <a:rPr lang="es-MX" sz="2400" dirty="0">
                <a:solidFill>
                  <a:schemeClr val="tx1"/>
                </a:solidFill>
                <a:latin typeface="+mj-lt"/>
                <a:ea typeface="+mj-ea"/>
                <a:cs typeface="+mj-cs"/>
              </a:rPr>
            </a:br>
            <a:r>
              <a:rPr lang="es-MX" sz="2400" dirty="0">
                <a:solidFill>
                  <a:schemeClr val="tx1"/>
                </a:solidFill>
                <a:latin typeface="+mj-lt"/>
                <a:ea typeface="+mj-ea"/>
                <a:cs typeface="+mj-cs"/>
              </a:rPr>
              <a:t>actualmente Especialista en Servicios Basados en el Hogar y la Comunidad del Centro Regional de Alta California</a:t>
            </a:r>
            <a:br>
              <a:rPr lang="es-MX" sz="2400" dirty="0">
                <a:solidFill>
                  <a:schemeClr val="tx1"/>
                </a:solidFill>
                <a:latin typeface="+mj-lt"/>
                <a:ea typeface="+mj-ea"/>
                <a:cs typeface="+mj-cs"/>
              </a:rPr>
            </a:br>
            <a:endParaRPr lang="es-MX" sz="2400" dirty="0">
              <a:solidFill>
                <a:schemeClr val="tx1"/>
              </a:solidFill>
              <a:latin typeface="+mj-lt"/>
              <a:ea typeface="+mj-ea"/>
              <a:cs typeface="+mj-cs"/>
            </a:endParaRPr>
          </a:p>
        </p:txBody>
      </p:sp>
      <p:pic>
        <p:nvPicPr>
          <p:cNvPr id="3" name="Picture 2" descr="Logotipo del Centro Regional de Alta California">
            <a:extLst>
              <a:ext uri="{FF2B5EF4-FFF2-40B4-BE49-F238E27FC236}">
                <a16:creationId xmlns:a16="http://schemas.microsoft.com/office/drawing/2014/main" id="{6E79857E-74EC-40D4-9C4A-D5DE4DF5F819}"/>
              </a:ext>
            </a:extLst>
          </p:cNvPr>
          <p:cNvPicPr>
            <a:picLocks noChangeAspect="1"/>
          </p:cNvPicPr>
          <p:nvPr/>
        </p:nvPicPr>
        <p:blipFill>
          <a:blip r:embed="rId2"/>
          <a:stretch>
            <a:fillRect/>
          </a:stretch>
        </p:blipFill>
        <p:spPr>
          <a:xfrm>
            <a:off x="6606253" y="1390310"/>
            <a:ext cx="4942280" cy="4077380"/>
          </a:xfrm>
          <a:prstGeom prst="rect">
            <a:avLst/>
          </a:prstGeom>
        </p:spPr>
      </p:pic>
    </p:spTree>
    <p:extLst>
      <p:ext uri="{BB962C8B-B14F-4D97-AF65-F5344CB8AC3E}">
        <p14:creationId xmlns:p14="http://schemas.microsoft.com/office/powerpoint/2010/main" val="304856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25F-C5A7-46A3-B478-DD00ADBB80CA}"/>
              </a:ext>
            </a:extLst>
          </p:cNvPr>
          <p:cNvSpPr>
            <a:spLocks noGrp="1"/>
          </p:cNvSpPr>
          <p:nvPr>
            <p:ph type="title"/>
          </p:nvPr>
        </p:nvSpPr>
        <p:spPr>
          <a:xfrm>
            <a:off x="0" y="0"/>
            <a:ext cx="12192000" cy="1052946"/>
          </a:xfrm>
          <a:solidFill>
            <a:srgbClr val="FFFFFF"/>
          </a:solidFill>
        </p:spPr>
        <p:txBody>
          <a:bodyPr>
            <a:normAutofit fontScale="90000"/>
          </a:bodyPr>
          <a:lstStyle/>
          <a:p>
            <a:pPr algn="ctr"/>
            <a:br>
              <a:rPr lang="es-MX" sz="4000" b="1" dirty="0">
                <a:latin typeface="+mn-lt"/>
                <a:hlinkClick r:id="rId2">
                  <a:extLst>
                    <a:ext uri="{A12FA001-AC4F-418D-AE19-62706E023703}">
                      <ahyp:hlinkClr xmlns:ahyp="http://schemas.microsoft.com/office/drawing/2018/hyperlinkcolor" val="tx"/>
                    </a:ext>
                  </a:extLst>
                </a:hlinkClick>
              </a:rPr>
            </a:br>
            <a:r>
              <a:rPr lang="es-MX" sz="4000" b="1" dirty="0">
                <a:latin typeface="+mn-lt"/>
                <a:hlinkClick r:id="rId2">
                  <a:extLst>
                    <a:ext uri="{A12FA001-AC4F-418D-AE19-62706E023703}">
                      <ahyp:hlinkClr xmlns:ahyp="http://schemas.microsoft.com/office/drawing/2018/hyperlinkcolor" val="tx"/>
                    </a:ext>
                  </a:extLst>
                </a:hlinkClick>
              </a:rPr>
              <a:t>Asociación de Agencias de Centros Regionales (arcanet.org)</a:t>
            </a:r>
            <a:br>
              <a:rPr lang="es-MX" dirty="0"/>
            </a:br>
            <a:endParaRPr lang="es-MX" dirty="0"/>
          </a:p>
        </p:txBody>
      </p:sp>
      <p:pic>
        <p:nvPicPr>
          <p:cNvPr id="6" name="Picture 2" descr="Gráfico circular: adónde va el dinero Datos del presupuesto 2019-2020&#10;&#10;Servicios de Clientes Comprados: 88.4% (púrpura)&#10;&#10;Otros gastos de agencia: 0,7 % (verde azulado)&#10;&#10;Servicios directos al cliente: 7,7% (azul)&#10;&#10;Administrativo: 1,5 % (rojo)&#10;&#10;Gasto Operativo 1.7% (verde)">
            <a:extLst>
              <a:ext uri="{FF2B5EF4-FFF2-40B4-BE49-F238E27FC236}">
                <a16:creationId xmlns:a16="http://schemas.microsoft.com/office/drawing/2014/main" id="{4AA4A16B-C14F-4BC9-9955-0A57AD6C777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3531" y="1378205"/>
            <a:ext cx="5200137" cy="516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727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250627"/>
          </a:xfrm>
          <a:solidFill>
            <a:srgbClr val="FFFFFF"/>
          </a:solidFill>
        </p:spPr>
        <p:txBody>
          <a:bodyPr>
            <a:normAutofit/>
          </a:bodyPr>
          <a:lstStyle/>
          <a:p>
            <a:pPr algn="ctr"/>
            <a:r>
              <a:rPr lang="es-MX" b="1" dirty="0">
                <a:latin typeface="+mn-lt"/>
              </a:rPr>
              <a:t>Coordinadores de Servicios</a:t>
            </a:r>
          </a:p>
        </p:txBody>
      </p:sp>
      <p:graphicFrame>
        <p:nvGraphicFramePr>
          <p:cNvPr id="8" name="Content Placeholder 7"/>
          <p:cNvGraphicFramePr>
            <a:graphicFrameLocks noGrp="1"/>
          </p:cNvGraphicFramePr>
          <p:nvPr>
            <p:ph idx="1"/>
          </p:nvPr>
        </p:nvGraphicFramePr>
        <p:xfrm>
          <a:off x="7086601" y="1143000"/>
          <a:ext cx="323619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Coordinador de Servicios con cabello castaño y ojos azules sonriendo"/>
          <p:cNvPicPr>
            <a:picLocks/>
          </p:cNvPicPr>
          <p:nvPr/>
        </p:nvPicPr>
        <p:blipFill>
          <a:blip r:embed="rId8">
            <a:extLst>
              <a:ext uri="{28A0092B-C50C-407E-A947-70E740481C1C}">
                <a14:useLocalDpi xmlns:a14="http://schemas.microsoft.com/office/drawing/2010/main" val="0"/>
              </a:ext>
            </a:extLst>
          </a:blip>
          <a:stretch>
            <a:fillRect/>
          </a:stretch>
        </p:blipFill>
        <p:spPr>
          <a:xfrm rot="360000">
            <a:off x="1007447" y="1782823"/>
            <a:ext cx="2292350" cy="29367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descr="Coordinador de Servicios con canas sonriendo a la cámar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60000">
            <a:off x="4615372" y="1792641"/>
            <a:ext cx="2301494" cy="29263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descr="Coordinador de servicios con cabello castaño largo y anteojos sonriendo a la cámara"/>
          <p:cNvPicPr>
            <a:picLocks/>
          </p:cNvPicPr>
          <p:nvPr/>
        </p:nvPicPr>
        <p:blipFill>
          <a:blip r:embed="rId10">
            <a:extLst>
              <a:ext uri="{28A0092B-C50C-407E-A947-70E740481C1C}">
                <a14:useLocalDpi xmlns:a14="http://schemas.microsoft.com/office/drawing/2010/main" val="0"/>
              </a:ext>
            </a:extLst>
          </a:blip>
          <a:stretch>
            <a:fillRect/>
          </a:stretch>
        </p:blipFill>
        <p:spPr>
          <a:xfrm rot="360000">
            <a:off x="8231336" y="1803254"/>
            <a:ext cx="2297176" cy="29159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extBox 13"/>
          <p:cNvSpPr txBox="1"/>
          <p:nvPr/>
        </p:nvSpPr>
        <p:spPr>
          <a:xfrm>
            <a:off x="2931444" y="5027376"/>
            <a:ext cx="2009907" cy="1569660"/>
          </a:xfrm>
          <a:prstGeom prst="rect">
            <a:avLst/>
          </a:prstGeom>
          <a:solidFill>
            <a:srgbClr val="FFFFFF"/>
          </a:solidFill>
        </p:spPr>
        <p:txBody>
          <a:bodyPr wrap="square" rtlCol="0">
            <a:spAutoFit/>
          </a:bodyPr>
          <a:lstStyle/>
          <a:p>
            <a:pPr algn="ctr"/>
            <a:endParaRPr lang="en-US" sz="2400" b="1" dirty="0"/>
          </a:p>
          <a:p>
            <a:pPr algn="ctr"/>
            <a:r>
              <a:rPr lang="es-MX" sz="2400" b="1" dirty="0"/>
              <a:t>Número de casos asignados</a:t>
            </a:r>
          </a:p>
          <a:p>
            <a:pPr algn="ctr"/>
            <a:endParaRPr lang="en-US" sz="2400" b="1" dirty="0"/>
          </a:p>
        </p:txBody>
      </p:sp>
      <p:sp>
        <p:nvSpPr>
          <p:cNvPr id="15" name="TextBox 14"/>
          <p:cNvSpPr txBox="1"/>
          <p:nvPr/>
        </p:nvSpPr>
        <p:spPr>
          <a:xfrm>
            <a:off x="6615546" y="5027376"/>
            <a:ext cx="2206625" cy="1569660"/>
          </a:xfrm>
          <a:prstGeom prst="rect">
            <a:avLst/>
          </a:prstGeom>
          <a:solidFill>
            <a:srgbClr val="FFFFFF"/>
          </a:solidFill>
        </p:spPr>
        <p:txBody>
          <a:bodyPr wrap="square" rtlCol="0">
            <a:spAutoFit/>
          </a:bodyPr>
          <a:lstStyle/>
          <a:p>
            <a:pPr algn="ctr"/>
            <a:r>
              <a:rPr lang="es-MX" sz="2400" b="1" dirty="0"/>
              <a:t>Principal punto de contacto para Clientes y familiares </a:t>
            </a:r>
          </a:p>
          <a:p>
            <a:pPr algn="ctr"/>
            <a:endParaRPr lang="es-MX" sz="2400" b="1" dirty="0"/>
          </a:p>
        </p:txBody>
      </p:sp>
    </p:spTree>
    <p:extLst>
      <p:ext uri="{BB962C8B-B14F-4D97-AF65-F5344CB8AC3E}">
        <p14:creationId xmlns:p14="http://schemas.microsoft.com/office/powerpoint/2010/main" val="3832126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 y="1"/>
            <a:ext cx="12192000" cy="1357746"/>
          </a:xfrm>
          <a:solidFill>
            <a:srgbClr val="FFFFFF"/>
          </a:solidFill>
        </p:spPr>
        <p:txBody>
          <a:bodyPr/>
          <a:lstStyle/>
          <a:p>
            <a:pPr algn="ctr" eaLnBrk="1" hangingPunct="1"/>
            <a:r>
              <a:rPr lang="es-MX" b="1" dirty="0">
                <a:latin typeface="+mn-lt"/>
              </a:rPr>
              <a:t>Planes de Apoyo</a:t>
            </a:r>
          </a:p>
        </p:txBody>
      </p:sp>
      <p:sp>
        <p:nvSpPr>
          <p:cNvPr id="13315" name="Rectangle 3"/>
          <p:cNvSpPr>
            <a:spLocks noGrp="1" noChangeArrowheads="1"/>
          </p:cNvSpPr>
          <p:nvPr>
            <p:ph idx="1"/>
          </p:nvPr>
        </p:nvSpPr>
        <p:spPr>
          <a:xfrm>
            <a:off x="2036619" y="1870363"/>
            <a:ext cx="7606146" cy="3629891"/>
          </a:xfrm>
          <a:solidFill>
            <a:srgbClr val="FFFFFF"/>
          </a:solidFill>
        </p:spPr>
        <p:txBody>
          <a:bodyPr>
            <a:normAutofit fontScale="92500"/>
          </a:bodyPr>
          <a:lstStyle/>
          <a:p>
            <a:pPr lvl="2"/>
            <a:r>
              <a:rPr lang="es-MX" sz="3200" b="1" dirty="0"/>
              <a:t>Plan de Servicio Familiar Individualizado (IFSP)</a:t>
            </a:r>
          </a:p>
          <a:p>
            <a:pPr eaLnBrk="1" hangingPunct="1">
              <a:buFont typeface="Wingdings" panose="05000000000000000000" pitchFamily="2" charset="2"/>
              <a:buNone/>
            </a:pPr>
            <a:r>
              <a:rPr lang="es-MX" sz="3200" i="1" dirty="0"/>
              <a:t>		Para bebés y niños pequeños, desde el 	nacimiento hasta los 3 años</a:t>
            </a:r>
          </a:p>
          <a:p>
            <a:pPr marL="0" indent="0" eaLnBrk="1" hangingPunct="1">
              <a:buNone/>
            </a:pPr>
            <a:endParaRPr lang="en-US" altLang="en-US" sz="3200" i="1" dirty="0"/>
          </a:p>
          <a:p>
            <a:pPr lvl="2"/>
            <a:r>
              <a:rPr lang="es-MX" sz="3200" b="1" dirty="0"/>
              <a:t>Planes de Programas Individuales (IPP)</a:t>
            </a:r>
          </a:p>
          <a:p>
            <a:pPr eaLnBrk="1" hangingPunct="1">
              <a:buFont typeface="Wingdings" panose="05000000000000000000" pitchFamily="2" charset="2"/>
              <a:buNone/>
            </a:pPr>
            <a:r>
              <a:rPr lang="es-MX" sz="3200" i="1" dirty="0"/>
              <a:t>		Para niños de 3 años, jóvenes y adultos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15161"/>
            <a:ext cx="12192000" cy="1325563"/>
          </a:xfrm>
          <a:solidFill>
            <a:srgbClr val="FFFFFF"/>
          </a:solidFill>
        </p:spPr>
        <p:txBody>
          <a:bodyPr/>
          <a:lstStyle/>
          <a:p>
            <a:pPr algn="ctr"/>
            <a:r>
              <a:rPr lang="es-MX" b="1" dirty="0">
                <a:latin typeface="+mn-lt"/>
              </a:rPr>
              <a:t>Planes de Apoyo</a:t>
            </a:r>
          </a:p>
        </p:txBody>
      </p:sp>
      <p:grpSp>
        <p:nvGrpSpPr>
          <p:cNvPr id="15363" name="Group 4"/>
          <p:cNvGrpSpPr>
            <a:grpSpLocks/>
          </p:cNvGrpSpPr>
          <p:nvPr/>
        </p:nvGrpSpPr>
        <p:grpSpPr bwMode="auto">
          <a:xfrm>
            <a:off x="2782888" y="1849439"/>
            <a:ext cx="7313612" cy="4105275"/>
            <a:chOff x="1524491" y="1833531"/>
            <a:chExt cx="7312630" cy="4105337"/>
          </a:xfrm>
        </p:grpSpPr>
        <p:sp>
          <p:nvSpPr>
            <p:cNvPr id="7" name="Freeform 6"/>
            <p:cNvSpPr/>
            <p:nvPr/>
          </p:nvSpPr>
          <p:spPr>
            <a:xfrm>
              <a:off x="5181600" y="2901934"/>
              <a:ext cx="2585690" cy="1968530"/>
            </a:xfrm>
            <a:custGeom>
              <a:avLst/>
              <a:gdLst/>
              <a:ahLst/>
              <a:cxnLst/>
              <a:rect l="0" t="0" r="0" b="0"/>
              <a:pathLst>
                <a:path>
                  <a:moveTo>
                    <a:pt x="0" y="0"/>
                  </a:moveTo>
                  <a:lnTo>
                    <a:pt x="0" y="1742629"/>
                  </a:lnTo>
                  <a:lnTo>
                    <a:pt x="2587217" y="1742629"/>
                  </a:lnTo>
                  <a:lnTo>
                    <a:pt x="2587217" y="196714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5135568" y="2901934"/>
              <a:ext cx="90476" cy="1968530"/>
            </a:xfrm>
            <a:custGeom>
              <a:avLst/>
              <a:gdLst/>
              <a:ahLst/>
              <a:cxnLst/>
              <a:rect l="0" t="0" r="0" b="0"/>
              <a:pathLst>
                <a:path>
                  <a:moveTo>
                    <a:pt x="45720" y="0"/>
                  </a:moveTo>
                  <a:lnTo>
                    <a:pt x="45720" y="196714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2594322" y="2901934"/>
              <a:ext cx="2587278" cy="1968530"/>
            </a:xfrm>
            <a:custGeom>
              <a:avLst/>
              <a:gdLst/>
              <a:ahLst/>
              <a:cxnLst/>
              <a:rect l="0" t="0" r="0" b="0"/>
              <a:pathLst>
                <a:path>
                  <a:moveTo>
                    <a:pt x="2587217" y="0"/>
                  </a:moveTo>
                  <a:lnTo>
                    <a:pt x="2587217" y="1742629"/>
                  </a:lnTo>
                  <a:lnTo>
                    <a:pt x="0" y="1742629"/>
                  </a:lnTo>
                  <a:lnTo>
                    <a:pt x="0" y="196714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Arc 9"/>
            <p:cNvSpPr/>
            <p:nvPr/>
          </p:nvSpPr>
          <p:spPr>
            <a:xfrm>
              <a:off x="4646684" y="1833531"/>
              <a:ext cx="1068245" cy="1068403"/>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Arc 10"/>
            <p:cNvSpPr/>
            <p:nvPr/>
          </p:nvSpPr>
          <p:spPr>
            <a:xfrm>
              <a:off x="4646684" y="1833531"/>
              <a:ext cx="1068245" cy="1068403"/>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4111708" y="2025969"/>
              <a:ext cx="2138196" cy="684222"/>
            </a:xfrm>
            <a:custGeom>
              <a:avLst/>
              <a:gdLst>
                <a:gd name="connsiteX0" fmla="*/ 0 w 2138196"/>
                <a:gd name="connsiteY0" fmla="*/ 0 h 684222"/>
                <a:gd name="connsiteX1" fmla="*/ 2138196 w 2138196"/>
                <a:gd name="connsiteY1" fmla="*/ 0 h 684222"/>
                <a:gd name="connsiteX2" fmla="*/ 2138196 w 2138196"/>
                <a:gd name="connsiteY2" fmla="*/ 684222 h 684222"/>
                <a:gd name="connsiteX3" fmla="*/ 0 w 2138196"/>
                <a:gd name="connsiteY3" fmla="*/ 684222 h 684222"/>
                <a:gd name="connsiteX4" fmla="*/ 0 w 2138196"/>
                <a:gd name="connsiteY4" fmla="*/ 0 h 68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196" h="684222">
                  <a:moveTo>
                    <a:pt x="0" y="0"/>
                  </a:moveTo>
                  <a:lnTo>
                    <a:pt x="2138196" y="0"/>
                  </a:lnTo>
                  <a:lnTo>
                    <a:pt x="2138196" y="684222"/>
                  </a:lnTo>
                  <a:lnTo>
                    <a:pt x="0" y="684222"/>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9845" tIns="29845" rIns="29845" bIns="29845" spcCol="1270" anchor="ctr"/>
            <a:lstStyle/>
            <a:p>
              <a:pPr algn="ctr" defTabSz="2089150">
                <a:lnSpc>
                  <a:spcPct val="90000"/>
                </a:lnSpc>
                <a:spcAft>
                  <a:spcPct val="35000"/>
                </a:spcAft>
                <a:defRPr/>
              </a:pPr>
              <a:endParaRPr lang="en-US" sz="4700" dirty="0"/>
            </a:p>
          </p:txBody>
        </p:sp>
        <p:sp>
          <p:nvSpPr>
            <p:cNvPr id="13" name="Arc 12"/>
            <p:cNvSpPr/>
            <p:nvPr/>
          </p:nvSpPr>
          <p:spPr>
            <a:xfrm>
              <a:off x="2059406" y="4870464"/>
              <a:ext cx="1068245" cy="1068404"/>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Arc 13"/>
            <p:cNvSpPr/>
            <p:nvPr/>
          </p:nvSpPr>
          <p:spPr>
            <a:xfrm>
              <a:off x="2059406" y="4870464"/>
              <a:ext cx="1068245" cy="1068404"/>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524491" y="5062207"/>
              <a:ext cx="2138196" cy="684222"/>
            </a:xfrm>
            <a:custGeom>
              <a:avLst/>
              <a:gdLst>
                <a:gd name="connsiteX0" fmla="*/ 0 w 2138196"/>
                <a:gd name="connsiteY0" fmla="*/ 0 h 684222"/>
                <a:gd name="connsiteX1" fmla="*/ 2138196 w 2138196"/>
                <a:gd name="connsiteY1" fmla="*/ 0 h 684222"/>
                <a:gd name="connsiteX2" fmla="*/ 2138196 w 2138196"/>
                <a:gd name="connsiteY2" fmla="*/ 684222 h 684222"/>
                <a:gd name="connsiteX3" fmla="*/ 0 w 2138196"/>
                <a:gd name="connsiteY3" fmla="*/ 684222 h 684222"/>
                <a:gd name="connsiteX4" fmla="*/ 0 w 2138196"/>
                <a:gd name="connsiteY4" fmla="*/ 0 h 68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196" h="684222">
                  <a:moveTo>
                    <a:pt x="0" y="0"/>
                  </a:moveTo>
                  <a:lnTo>
                    <a:pt x="2138196" y="0"/>
                  </a:lnTo>
                  <a:lnTo>
                    <a:pt x="2138196" y="684222"/>
                  </a:lnTo>
                  <a:lnTo>
                    <a:pt x="0" y="684222"/>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9845" tIns="29845" rIns="29845" bIns="29845" spcCol="1270" anchor="ctr"/>
            <a:lstStyle/>
            <a:p>
              <a:pPr algn="ctr" defTabSz="2089150">
                <a:lnSpc>
                  <a:spcPct val="90000"/>
                </a:lnSpc>
                <a:spcAft>
                  <a:spcPct val="35000"/>
                </a:spcAft>
                <a:defRPr/>
              </a:pPr>
              <a:endParaRPr lang="en-US" sz="4700" dirty="0"/>
            </a:p>
          </p:txBody>
        </p:sp>
        <p:sp>
          <p:nvSpPr>
            <p:cNvPr id="16" name="Arc 15"/>
            <p:cNvSpPr/>
            <p:nvPr/>
          </p:nvSpPr>
          <p:spPr>
            <a:xfrm>
              <a:off x="4646684" y="4870464"/>
              <a:ext cx="1068245" cy="1068404"/>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Arc 16"/>
            <p:cNvSpPr/>
            <p:nvPr/>
          </p:nvSpPr>
          <p:spPr>
            <a:xfrm>
              <a:off x="4646684" y="4870464"/>
              <a:ext cx="1068245" cy="1068404"/>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4111708" y="5062207"/>
              <a:ext cx="2138196" cy="684222"/>
            </a:xfrm>
            <a:custGeom>
              <a:avLst/>
              <a:gdLst>
                <a:gd name="connsiteX0" fmla="*/ 0 w 2138196"/>
                <a:gd name="connsiteY0" fmla="*/ 0 h 684222"/>
                <a:gd name="connsiteX1" fmla="*/ 2138196 w 2138196"/>
                <a:gd name="connsiteY1" fmla="*/ 0 h 684222"/>
                <a:gd name="connsiteX2" fmla="*/ 2138196 w 2138196"/>
                <a:gd name="connsiteY2" fmla="*/ 684222 h 684222"/>
                <a:gd name="connsiteX3" fmla="*/ 0 w 2138196"/>
                <a:gd name="connsiteY3" fmla="*/ 684222 h 684222"/>
                <a:gd name="connsiteX4" fmla="*/ 0 w 2138196"/>
                <a:gd name="connsiteY4" fmla="*/ 0 h 68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196" h="684222">
                  <a:moveTo>
                    <a:pt x="0" y="0"/>
                  </a:moveTo>
                  <a:lnTo>
                    <a:pt x="2138196" y="0"/>
                  </a:lnTo>
                  <a:lnTo>
                    <a:pt x="2138196" y="684222"/>
                  </a:lnTo>
                  <a:lnTo>
                    <a:pt x="0" y="684222"/>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9845" tIns="29845" rIns="29845" bIns="29845" spcCol="1270" anchor="ctr"/>
            <a:lstStyle/>
            <a:p>
              <a:pPr algn="ctr" defTabSz="2089150">
                <a:lnSpc>
                  <a:spcPct val="90000"/>
                </a:lnSpc>
                <a:spcAft>
                  <a:spcPct val="35000"/>
                </a:spcAft>
                <a:defRPr/>
              </a:pPr>
              <a:endParaRPr lang="en-US" sz="4700" dirty="0"/>
            </a:p>
          </p:txBody>
        </p:sp>
        <p:sp>
          <p:nvSpPr>
            <p:cNvPr id="19" name="Arc 18"/>
            <p:cNvSpPr/>
            <p:nvPr/>
          </p:nvSpPr>
          <p:spPr>
            <a:xfrm>
              <a:off x="7233961" y="4870464"/>
              <a:ext cx="1068245" cy="1068404"/>
            </a:xfrm>
            <a:prstGeom prst="arc">
              <a:avLst>
                <a:gd name="adj1" fmla="val 13200000"/>
                <a:gd name="adj2" fmla="val 192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0" name="Arc 19"/>
            <p:cNvSpPr/>
            <p:nvPr/>
          </p:nvSpPr>
          <p:spPr>
            <a:xfrm>
              <a:off x="7233961" y="4870464"/>
              <a:ext cx="1068245" cy="1068404"/>
            </a:xfrm>
            <a:prstGeom prst="arc">
              <a:avLst>
                <a:gd name="adj1" fmla="val 2400000"/>
                <a:gd name="adj2" fmla="val 840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6698925" y="5062207"/>
              <a:ext cx="2138196" cy="684222"/>
            </a:xfrm>
            <a:custGeom>
              <a:avLst/>
              <a:gdLst>
                <a:gd name="connsiteX0" fmla="*/ 0 w 2138196"/>
                <a:gd name="connsiteY0" fmla="*/ 0 h 684222"/>
                <a:gd name="connsiteX1" fmla="*/ 2138196 w 2138196"/>
                <a:gd name="connsiteY1" fmla="*/ 0 h 684222"/>
                <a:gd name="connsiteX2" fmla="*/ 2138196 w 2138196"/>
                <a:gd name="connsiteY2" fmla="*/ 684222 h 684222"/>
                <a:gd name="connsiteX3" fmla="*/ 0 w 2138196"/>
                <a:gd name="connsiteY3" fmla="*/ 684222 h 684222"/>
                <a:gd name="connsiteX4" fmla="*/ 0 w 2138196"/>
                <a:gd name="connsiteY4" fmla="*/ 0 h 68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196" h="684222">
                  <a:moveTo>
                    <a:pt x="0" y="0"/>
                  </a:moveTo>
                  <a:lnTo>
                    <a:pt x="2138196" y="0"/>
                  </a:lnTo>
                  <a:lnTo>
                    <a:pt x="2138196" y="684222"/>
                  </a:lnTo>
                  <a:lnTo>
                    <a:pt x="0" y="684222"/>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9845" tIns="29845" rIns="29845" bIns="29845" spcCol="1270" anchor="ctr"/>
            <a:lstStyle/>
            <a:p>
              <a:pPr algn="ctr" defTabSz="2089150">
                <a:lnSpc>
                  <a:spcPct val="90000"/>
                </a:lnSpc>
                <a:spcAft>
                  <a:spcPct val="35000"/>
                </a:spcAft>
                <a:defRPr/>
              </a:pPr>
              <a:endParaRPr lang="en-US" sz="4700" dirty="0"/>
            </a:p>
          </p:txBody>
        </p:sp>
        <p:sp>
          <p:nvSpPr>
            <p:cNvPr id="24" name="Freeform 23"/>
            <p:cNvSpPr/>
            <p:nvPr/>
          </p:nvSpPr>
          <p:spPr>
            <a:xfrm>
              <a:off x="2818099" y="3544088"/>
              <a:ext cx="2138196" cy="684222"/>
            </a:xfrm>
            <a:custGeom>
              <a:avLst/>
              <a:gdLst>
                <a:gd name="connsiteX0" fmla="*/ 0 w 2138196"/>
                <a:gd name="connsiteY0" fmla="*/ 0 h 684222"/>
                <a:gd name="connsiteX1" fmla="*/ 2138196 w 2138196"/>
                <a:gd name="connsiteY1" fmla="*/ 0 h 684222"/>
                <a:gd name="connsiteX2" fmla="*/ 2138196 w 2138196"/>
                <a:gd name="connsiteY2" fmla="*/ 684222 h 684222"/>
                <a:gd name="connsiteX3" fmla="*/ 0 w 2138196"/>
                <a:gd name="connsiteY3" fmla="*/ 684222 h 684222"/>
                <a:gd name="connsiteX4" fmla="*/ 0 w 2138196"/>
                <a:gd name="connsiteY4" fmla="*/ 0 h 68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196" h="684222">
                  <a:moveTo>
                    <a:pt x="0" y="0"/>
                  </a:moveTo>
                  <a:lnTo>
                    <a:pt x="2138196" y="0"/>
                  </a:lnTo>
                  <a:lnTo>
                    <a:pt x="2138196" y="684222"/>
                  </a:lnTo>
                  <a:lnTo>
                    <a:pt x="0" y="684222"/>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29845" tIns="29845" rIns="29845" bIns="29845" spcCol="1270" anchor="ctr"/>
            <a:lstStyle/>
            <a:p>
              <a:pPr algn="ctr" defTabSz="2089150">
                <a:lnSpc>
                  <a:spcPct val="90000"/>
                </a:lnSpc>
                <a:spcAft>
                  <a:spcPct val="35000"/>
                </a:spcAft>
                <a:defRPr/>
              </a:pPr>
              <a:endParaRPr lang="en-US" sz="4700" dirty="0"/>
            </a:p>
          </p:txBody>
        </p:sp>
      </p:grpSp>
      <p:sp>
        <p:nvSpPr>
          <p:cNvPr id="15364" name="Rectangle 25"/>
          <p:cNvSpPr>
            <a:spLocks noChangeArrowheads="1"/>
          </p:cNvSpPr>
          <p:nvPr/>
        </p:nvSpPr>
        <p:spPr bwMode="auto">
          <a:xfrm>
            <a:off x="2944813" y="1357313"/>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Georgia" panose="02040502050405020303" pitchFamily="18"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Georgia" panose="02040502050405020303" pitchFamily="18"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Georgia" panose="02040502050405020303" pitchFamily="18"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Georgia" panose="02040502050405020303" pitchFamily="18"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Georgia" panose="02040502050405020303" pitchFamily="18"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Georgia" panose="02040502050405020303" pitchFamily="18"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Georgia" panose="02040502050405020303" pitchFamily="18"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Georgia" panose="02040502050405020303" pitchFamily="18" charset="0"/>
              </a:defRPr>
            </a:lvl9pPr>
          </a:lstStyle>
          <a:p>
            <a:pPr>
              <a:spcBef>
                <a:spcPct val="0"/>
              </a:spcBef>
              <a:buClrTx/>
              <a:buSzTx/>
              <a:buFontTx/>
              <a:buNone/>
            </a:pPr>
            <a:endParaRPr lang="en-US" altLang="en-US" sz="1800" dirty="0">
              <a:latin typeface="Verdana" panose="020B0604030504040204" pitchFamily="34" charset="0"/>
            </a:endParaRPr>
          </a:p>
        </p:txBody>
      </p:sp>
      <p:sp>
        <p:nvSpPr>
          <p:cNvPr id="15365" name="TextBox 26"/>
          <p:cNvSpPr txBox="1">
            <a:spLocks noChangeArrowheads="1"/>
          </p:cNvSpPr>
          <p:nvPr/>
        </p:nvSpPr>
        <p:spPr bwMode="auto">
          <a:xfrm>
            <a:off x="5034756" y="2041874"/>
            <a:ext cx="3178802" cy="584200"/>
          </a:xfrm>
          <a:prstGeom prst="rect">
            <a:avLst/>
          </a:prstGeom>
          <a:solidFill>
            <a:srgbClr val="FFFFFF"/>
          </a:solidFill>
          <a:ln>
            <a:noFill/>
          </a:ln>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Georgia" panose="02040502050405020303" pitchFamily="18"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Georgia" panose="02040502050405020303" pitchFamily="18"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Georgia" panose="02040502050405020303" pitchFamily="18"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Georgia" panose="02040502050405020303" pitchFamily="18"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Georgia" panose="02040502050405020303" pitchFamily="18"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Georgia" panose="02040502050405020303" pitchFamily="18"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Georgia" panose="02040502050405020303" pitchFamily="18"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Georgia" panose="02040502050405020303" pitchFamily="18" charset="0"/>
              </a:defRPr>
            </a:lvl9pPr>
          </a:lstStyle>
          <a:p>
            <a:pPr algn="ctr">
              <a:spcBef>
                <a:spcPct val="0"/>
              </a:spcBef>
              <a:buClrTx/>
              <a:buSzTx/>
              <a:buFontTx/>
              <a:buNone/>
            </a:pPr>
            <a:r>
              <a:rPr lang="es-MX" sz="3200" b="1" dirty="0">
                <a:latin typeface="+mn-lt"/>
              </a:rPr>
              <a:t>Meta/Resultado</a:t>
            </a:r>
          </a:p>
        </p:txBody>
      </p:sp>
      <p:sp>
        <p:nvSpPr>
          <p:cNvPr id="28" name="TextBox 27"/>
          <p:cNvSpPr txBox="1"/>
          <p:nvPr/>
        </p:nvSpPr>
        <p:spPr>
          <a:xfrm>
            <a:off x="3051112" y="5000625"/>
            <a:ext cx="1510267" cy="830997"/>
          </a:xfrm>
          <a:prstGeom prst="rect">
            <a:avLst/>
          </a:prstGeom>
          <a:solidFill>
            <a:srgbClr val="FFFFFF"/>
          </a:solidFill>
        </p:spPr>
        <p:txBody>
          <a:bodyPr wrap="square">
            <a:spAutoFit/>
          </a:bodyPr>
          <a:lstStyle/>
          <a:p>
            <a:pPr algn="ctr">
              <a:defRPr/>
            </a:pPr>
            <a:r>
              <a:rPr lang="es-MX" sz="2400" b="1" dirty="0"/>
              <a:t>Agencia Genérica </a:t>
            </a:r>
          </a:p>
          <a:p>
            <a:pPr algn="ctr">
              <a:defRPr/>
            </a:pPr>
            <a:endParaRPr lang="es-MX" sz="2400" b="1" dirty="0"/>
          </a:p>
        </p:txBody>
      </p:sp>
      <p:sp>
        <p:nvSpPr>
          <p:cNvPr id="29" name="TextBox 28"/>
          <p:cNvSpPr txBox="1"/>
          <p:nvPr/>
        </p:nvSpPr>
        <p:spPr>
          <a:xfrm>
            <a:off x="5704886" y="5000625"/>
            <a:ext cx="1510266" cy="830997"/>
          </a:xfrm>
          <a:prstGeom prst="rect">
            <a:avLst/>
          </a:prstGeom>
          <a:solidFill>
            <a:srgbClr val="FFFFFF"/>
          </a:solidFill>
        </p:spPr>
        <p:txBody>
          <a:bodyPr wrap="square">
            <a:spAutoFit/>
          </a:bodyPr>
          <a:lstStyle/>
          <a:p>
            <a:pPr algn="ctr">
              <a:defRPr/>
            </a:pPr>
            <a:r>
              <a:rPr lang="es-MX" sz="2400" b="1" dirty="0"/>
              <a:t>Apoyo Natural </a:t>
            </a:r>
          </a:p>
          <a:p>
            <a:pPr algn="ctr">
              <a:defRPr/>
            </a:pPr>
            <a:endParaRPr lang="es-MX" sz="2400" b="1" dirty="0"/>
          </a:p>
        </p:txBody>
      </p:sp>
      <p:sp>
        <p:nvSpPr>
          <p:cNvPr id="30" name="TextBox 29"/>
          <p:cNvSpPr txBox="1"/>
          <p:nvPr/>
        </p:nvSpPr>
        <p:spPr>
          <a:xfrm>
            <a:off x="8391978" y="5023708"/>
            <a:ext cx="1992955" cy="784830"/>
          </a:xfrm>
          <a:prstGeom prst="rect">
            <a:avLst/>
          </a:prstGeom>
          <a:solidFill>
            <a:srgbClr val="FFFFFF"/>
          </a:solidFill>
        </p:spPr>
        <p:txBody>
          <a:bodyPr wrap="square" tIns="0" anchor="ctr">
            <a:spAutoFit/>
          </a:bodyPr>
          <a:lstStyle/>
          <a:p>
            <a:pPr algn="ctr">
              <a:defRPr/>
            </a:pPr>
            <a:r>
              <a:rPr lang="es-MX" sz="2400" b="1" dirty="0"/>
              <a:t>$$ Proveedor</a:t>
            </a:r>
          </a:p>
          <a:p>
            <a:pPr algn="ctr">
              <a:defRPr/>
            </a:pPr>
            <a:endParaRPr lang="en-US"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25F-C5A7-46A3-B478-DD00ADBB80CA}"/>
              </a:ext>
            </a:extLst>
          </p:cNvPr>
          <p:cNvSpPr>
            <a:spLocks noGrp="1"/>
          </p:cNvSpPr>
          <p:nvPr>
            <p:ph type="title"/>
          </p:nvPr>
        </p:nvSpPr>
        <p:spPr>
          <a:xfrm>
            <a:off x="0" y="0"/>
            <a:ext cx="12192000" cy="1191491"/>
          </a:xfrm>
          <a:solidFill>
            <a:srgbClr val="FFFFFF"/>
          </a:solidFill>
        </p:spPr>
        <p:txBody>
          <a:bodyPr anchor="b">
            <a:normAutofit fontScale="90000"/>
          </a:bodyPr>
          <a:lstStyle/>
          <a:p>
            <a:pPr algn="ctr"/>
            <a:r>
              <a:rPr lang="es-MX" sz="4000" b="1" dirty="0">
                <a:latin typeface="+mn-lt"/>
                <a:hlinkClick r:id="rId2">
                  <a:extLst>
                    <a:ext uri="{A12FA001-AC4F-418D-AE19-62706E023703}">
                      <ahyp:hlinkClr xmlns:ahyp="http://schemas.microsoft.com/office/drawing/2018/hyperlinkcolor" val="tx"/>
                    </a:ext>
                  </a:extLst>
                </a:hlinkClick>
              </a:rPr>
              <a:t>Asociación de Agencias de Centros Regionales (arcanet.org)</a:t>
            </a:r>
            <a:br>
              <a:rPr lang="es-MX" dirty="0"/>
            </a:br>
            <a:endParaRPr lang="es-MX" dirty="0"/>
          </a:p>
        </p:txBody>
      </p:sp>
      <p:pic>
        <p:nvPicPr>
          <p:cNvPr id="1026" name="Picture 2" descr="Gráfico circular: Gasto en servicios Datos presupuestarios 2019-2020&#10;&#10;Servicios de soporte: 25% (verde)&#10;&#10;Transporte: 6% (azul)&#10;&#10;Relevo: 9% (naranja)&#10;&#10;Otros Servicios: 10% (rosa)&#10;&#10;Residencial: 27% (morado)&#10;&#10;Programas diurnos, de habilitación e infantiles: 23 % (amarillo)">
            <a:extLst>
              <a:ext uri="{FF2B5EF4-FFF2-40B4-BE49-F238E27FC236}">
                <a16:creationId xmlns:a16="http://schemas.microsoft.com/office/drawing/2014/main" id="{9DD5A3DA-8EDF-4744-9936-C6DA99D9E84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99791" y="1672821"/>
            <a:ext cx="5141844" cy="510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856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descr="Imagen de una persona hablando con dos personas de espaldas a la cámara."/>
          <p:cNvSpPr>
            <a:spLocks noGrp="1" noChangeArrowheads="1"/>
          </p:cNvSpPr>
          <p:nvPr>
            <p:ph type="title"/>
          </p:nvPr>
        </p:nvSpPr>
        <p:spPr>
          <a:xfrm>
            <a:off x="0" y="0"/>
            <a:ext cx="12191999" cy="1447800"/>
          </a:xfrm>
          <a:solidFill>
            <a:srgbClr val="FFFFFF"/>
          </a:solidFill>
        </p:spPr>
        <p:txBody>
          <a:bodyPr>
            <a:normAutofit/>
          </a:bodyPr>
          <a:lstStyle/>
          <a:p>
            <a:pPr algn="ctr" eaLnBrk="1" hangingPunct="1"/>
            <a:r>
              <a:rPr lang="es-MX" b="1" dirty="0">
                <a:latin typeface="+mn-lt"/>
              </a:rPr>
              <a:t>Revisar/Supervisar Planes de Apoyo</a:t>
            </a:r>
          </a:p>
        </p:txBody>
      </p:sp>
      <p:sp>
        <p:nvSpPr>
          <p:cNvPr id="19459" name="Rectangle 3" descr="Imagen de una persona hablando con dos personas de espaldas a la cámara."/>
          <p:cNvSpPr>
            <a:spLocks noGrp="1" noChangeArrowheads="1"/>
          </p:cNvSpPr>
          <p:nvPr>
            <p:ph sz="half" idx="1"/>
          </p:nvPr>
        </p:nvSpPr>
        <p:spPr>
          <a:xfrm>
            <a:off x="1129146" y="1524000"/>
            <a:ext cx="3960813" cy="4876800"/>
          </a:xfrm>
          <a:solidFill>
            <a:srgbClr val="FFFFFF"/>
          </a:solidFill>
        </p:spPr>
        <p:txBody>
          <a:bodyPr/>
          <a:lstStyle/>
          <a:p>
            <a:pPr eaLnBrk="1" hangingPunct="1">
              <a:lnSpc>
                <a:spcPct val="80000"/>
              </a:lnSpc>
              <a:buFont typeface="Wingdings" panose="05000000000000000000" pitchFamily="2" charset="2"/>
              <a:buNone/>
            </a:pPr>
            <a:r>
              <a:rPr lang="es-MX" sz="2100" dirty="0"/>
              <a:t> </a:t>
            </a:r>
          </a:p>
          <a:p>
            <a:pPr eaLnBrk="1" hangingPunct="1">
              <a:lnSpc>
                <a:spcPct val="80000"/>
              </a:lnSpc>
              <a:buFont typeface="Wingdings" panose="05000000000000000000" pitchFamily="2" charset="2"/>
              <a:buNone/>
            </a:pPr>
            <a:r>
              <a:rPr lang="es-MX" b="1" u="sng" dirty="0"/>
              <a:t>Trimestralmente</a:t>
            </a:r>
          </a:p>
          <a:p>
            <a:pPr eaLnBrk="1" hangingPunct="1">
              <a:lnSpc>
                <a:spcPct val="80000"/>
              </a:lnSpc>
            </a:pPr>
            <a:r>
              <a:rPr lang="es-MX" dirty="0"/>
              <a:t>Residencial (3+)</a:t>
            </a:r>
          </a:p>
          <a:p>
            <a:pPr eaLnBrk="1" hangingPunct="1">
              <a:lnSpc>
                <a:spcPct val="80000"/>
              </a:lnSpc>
            </a:pPr>
            <a:r>
              <a:rPr lang="es-MX" dirty="0"/>
              <a:t>Vida Independiente/ Vida Asistida con apoyo (18+)</a:t>
            </a:r>
          </a:p>
          <a:p>
            <a:pPr marL="0" indent="0" eaLnBrk="1" hangingPunct="1">
              <a:lnSpc>
                <a:spcPct val="80000"/>
              </a:lnSpc>
              <a:buNone/>
            </a:pPr>
            <a:endParaRPr lang="en-US" altLang="en-US" dirty="0"/>
          </a:p>
          <a:p>
            <a:pPr eaLnBrk="1" hangingPunct="1">
              <a:lnSpc>
                <a:spcPct val="80000"/>
              </a:lnSpc>
              <a:buFont typeface="Wingdings" panose="05000000000000000000" pitchFamily="2" charset="2"/>
              <a:buNone/>
            </a:pPr>
            <a:r>
              <a:rPr lang="es-MX" b="1" u="sng" dirty="0"/>
              <a:t>Semestralmente</a:t>
            </a:r>
          </a:p>
          <a:p>
            <a:pPr eaLnBrk="1" hangingPunct="1">
              <a:lnSpc>
                <a:spcPct val="80000"/>
              </a:lnSpc>
            </a:pPr>
            <a:r>
              <a:rPr lang="es-MX" dirty="0"/>
              <a:t>Inicio Temprano (0-3)</a:t>
            </a:r>
          </a:p>
          <a:p>
            <a:pPr eaLnBrk="1" hangingPunct="1">
              <a:lnSpc>
                <a:spcPct val="80000"/>
              </a:lnSpc>
            </a:pPr>
            <a:r>
              <a:rPr lang="es-MX" dirty="0"/>
              <a:t>Servicios Especializados para Niños (3-17) </a:t>
            </a:r>
          </a:p>
          <a:p>
            <a:pPr marL="0" indent="0">
              <a:lnSpc>
                <a:spcPct val="80000"/>
              </a:lnSpc>
              <a:buNone/>
            </a:pPr>
            <a:endParaRPr lang="en-US" altLang="en-US" sz="2100" dirty="0">
              <a:latin typeface="Arial" panose="020B0604020202020204" pitchFamily="34" charset="0"/>
            </a:endParaRPr>
          </a:p>
        </p:txBody>
      </p:sp>
      <p:sp>
        <p:nvSpPr>
          <p:cNvPr id="19460" name="Rectangle 6" descr="Imagen de una persona hablando con dos personas de espaldas a la cámara."/>
          <p:cNvSpPr>
            <a:spLocks noGrp="1" noChangeArrowheads="1"/>
          </p:cNvSpPr>
          <p:nvPr>
            <p:ph sz="half" idx="2"/>
          </p:nvPr>
        </p:nvSpPr>
        <p:spPr>
          <a:xfrm>
            <a:off x="6733308" y="1524000"/>
            <a:ext cx="4620491" cy="1905000"/>
          </a:xfrm>
          <a:solidFill>
            <a:srgbClr val="FFFFFF"/>
          </a:solidFill>
        </p:spPr>
        <p:txBody>
          <a:bodyPr>
            <a:normAutofit/>
          </a:bodyPr>
          <a:lstStyle/>
          <a:p>
            <a:pPr eaLnBrk="1" hangingPunct="1">
              <a:lnSpc>
                <a:spcPct val="80000"/>
              </a:lnSpc>
              <a:buFont typeface="Wingdings" panose="05000000000000000000" pitchFamily="2" charset="2"/>
              <a:buNone/>
            </a:pPr>
            <a:r>
              <a:rPr lang="es-MX" b="1" u="sng" dirty="0"/>
              <a:t>Anualmente</a:t>
            </a:r>
          </a:p>
          <a:p>
            <a:pPr eaLnBrk="1" hangingPunct="1">
              <a:lnSpc>
                <a:spcPct val="80000"/>
              </a:lnSpc>
            </a:pPr>
            <a:r>
              <a:rPr lang="es-MX" dirty="0"/>
              <a:t>Servicios para Niños (3-17)</a:t>
            </a:r>
          </a:p>
          <a:p>
            <a:pPr eaLnBrk="1" hangingPunct="1">
              <a:lnSpc>
                <a:spcPct val="80000"/>
              </a:lnSpc>
            </a:pPr>
            <a:r>
              <a:rPr lang="es-MX" dirty="0"/>
              <a:t>Adultos (18+)</a:t>
            </a:r>
          </a:p>
        </p:txBody>
      </p:sp>
      <p:pic>
        <p:nvPicPr>
          <p:cNvPr id="14341" name="Picture 12" descr="Imagen de una persona hablando con dos personas de espaldas a la cáma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581400"/>
            <a:ext cx="2667000" cy="2667000"/>
          </a:xfrm>
          <a:prstGeom prst="roundRect">
            <a:avLst>
              <a:gd name="adj" fmla="val 11"/>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
            <a:ext cx="12192000" cy="1690688"/>
          </a:xfrm>
          <a:solidFill>
            <a:srgbClr val="FFFFFF"/>
          </a:solidFill>
        </p:spPr>
        <p:txBody>
          <a:bodyPr/>
          <a:lstStyle/>
          <a:p>
            <a:pPr algn="ctr" eaLnBrk="1" hangingPunct="1"/>
            <a:r>
              <a:rPr lang="es-MX" b="1" dirty="0">
                <a:highlight>
                  <a:srgbClr val="FFFFFF"/>
                </a:highlight>
                <a:latin typeface="+mn-lt"/>
              </a:rPr>
              <a:t>¿Cuánto cuestan los Servicios del Centro Regional? </a:t>
            </a:r>
          </a:p>
        </p:txBody>
      </p:sp>
      <p:sp>
        <p:nvSpPr>
          <p:cNvPr id="10243" name="Rectangle 3"/>
          <p:cNvSpPr>
            <a:spLocks noGrp="1" noChangeArrowheads="1"/>
          </p:cNvSpPr>
          <p:nvPr>
            <p:ph idx="1"/>
          </p:nvPr>
        </p:nvSpPr>
        <p:spPr>
          <a:xfrm>
            <a:off x="1025237" y="1828800"/>
            <a:ext cx="10529454" cy="4800600"/>
          </a:xfrm>
          <a:solidFill>
            <a:srgbClr val="FFFFFF"/>
          </a:solidFill>
        </p:spPr>
        <p:txBody>
          <a:bodyPr>
            <a:normAutofit lnSpcReduction="10000"/>
          </a:bodyPr>
          <a:lstStyle/>
          <a:p>
            <a:pPr eaLnBrk="1" hangingPunct="1">
              <a:defRPr/>
            </a:pPr>
            <a:r>
              <a:rPr lang="es-MX" dirty="0"/>
              <a:t>No hay costo por la evaluación de elegibilidad, diagnóstico y administración de casos </a:t>
            </a:r>
          </a:p>
          <a:p>
            <a:pPr eaLnBrk="1" hangingPunct="1">
              <a:defRPr/>
            </a:pPr>
            <a:r>
              <a:rPr lang="es-MX" dirty="0"/>
              <a:t>Para </a:t>
            </a:r>
            <a:r>
              <a:rPr lang="es-MX" b="1" u="sng" dirty="0"/>
              <a:t>algunos</a:t>
            </a:r>
            <a:r>
              <a:rPr lang="es-MX" dirty="0"/>
              <a:t> padres de un niño desde que nace hasta la edad de 17 y que no sea elegible para Medi-Cal:</a:t>
            </a:r>
          </a:p>
          <a:p>
            <a:pPr lvl="1" eaLnBrk="1" hangingPunct="1">
              <a:defRPr/>
            </a:pPr>
            <a:r>
              <a:rPr lang="es-MX" sz="2800" b="1" dirty="0"/>
              <a:t>Tarifa Anual del Programa Familiar </a:t>
            </a:r>
            <a:r>
              <a:rPr lang="es-MX" sz="2800" dirty="0"/>
              <a:t>(AFPF) de $200 o $150 o $0</a:t>
            </a:r>
          </a:p>
          <a:p>
            <a:pPr marL="457200" lvl="1" indent="0">
              <a:buNone/>
              <a:defRPr/>
            </a:pPr>
            <a:r>
              <a:rPr lang="es-MX" sz="2800" dirty="0"/>
              <a:t>  </a:t>
            </a:r>
          </a:p>
          <a:p>
            <a:pPr lvl="1" eaLnBrk="1" hangingPunct="1">
              <a:defRPr/>
            </a:pPr>
            <a:r>
              <a:rPr lang="es-MX" sz="2800" b="1" dirty="0"/>
              <a:t>Programa de Participación Familiar en los Costos </a:t>
            </a:r>
            <a:r>
              <a:rPr lang="es-MX" sz="2800" dirty="0"/>
              <a:t>(FCPP) parte del costo de 0 a 100% para servicios de relevo y guardería</a:t>
            </a:r>
          </a:p>
          <a:p>
            <a:pPr marL="457200" lvl="1" indent="0">
              <a:buNone/>
              <a:defRPr/>
            </a:pPr>
            <a:endParaRPr lang="en-US" altLang="en-US" sz="2800" dirty="0"/>
          </a:p>
          <a:p>
            <a:pPr lvl="1" eaLnBrk="1" hangingPunct="1">
              <a:defRPr/>
            </a:pPr>
            <a:r>
              <a:rPr lang="es-MX" sz="2800" b="1" dirty="0"/>
              <a:t>Programa de Cuota para Padres, </a:t>
            </a:r>
            <a:r>
              <a:rPr lang="es-MX" sz="2800" dirty="0"/>
              <a:t>un % de parte del costo por colocación fuera del hogar las 24 horas en un lugar financiado por un centro regional</a:t>
            </a:r>
          </a:p>
          <a:p>
            <a:pPr lvl="1" eaLnBrk="1" hangingPunct="1">
              <a:defRPr/>
            </a:pPr>
            <a:endParaRPr lang="en-US" altLang="en-US" i="1" dirty="0">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0" y="0"/>
            <a:ext cx="12192000" cy="2050473"/>
          </a:xfrm>
          <a:solidFill>
            <a:srgbClr val="FFFFFF"/>
          </a:solidFill>
        </p:spPr>
        <p:txBody>
          <a:bodyPr anchor="ctr">
            <a:normAutofit/>
          </a:bodyPr>
          <a:lstStyle/>
          <a:p>
            <a:pPr eaLnBrk="1" hangingPunct="1"/>
            <a:r>
              <a:rPr lang="es-MX" sz="3600" b="1" dirty="0">
                <a:latin typeface="+mn-lt"/>
              </a:rPr>
              <a:t>Centro Regional
(Elegibilidad de la Ley Lanterman)
  3 años y Mayores </a:t>
            </a:r>
          </a:p>
        </p:txBody>
      </p:sp>
      <p:pic>
        <p:nvPicPr>
          <p:cNvPr id="30724" name="Picture 10" descr="MPj044219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2895601"/>
            <a:ext cx="4810125" cy="3197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
            <a:ext cx="12192000" cy="1482435"/>
          </a:xfrm>
          <a:solidFill>
            <a:srgbClr val="FFFFFF"/>
          </a:solidFill>
        </p:spPr>
        <p:txBody>
          <a:bodyPr/>
          <a:lstStyle/>
          <a:p>
            <a:pPr algn="ctr" eaLnBrk="1" hangingPunct="1"/>
            <a:r>
              <a:rPr lang="es-MX" sz="3200" b="1" dirty="0">
                <a:latin typeface="+mn-lt"/>
              </a:rPr>
              <a:t>Condiciones de Elegibilidad</a:t>
            </a:r>
            <a:br>
              <a:rPr lang="es-MX" sz="3200" b="1" dirty="0">
                <a:latin typeface="+mn-lt"/>
              </a:rPr>
            </a:br>
            <a:r>
              <a:rPr lang="es-MX" sz="3200" b="1" dirty="0">
                <a:latin typeface="+mn-lt"/>
              </a:rPr>
              <a:t>Ley de Lanterman DD (AB 846)</a:t>
            </a:r>
          </a:p>
        </p:txBody>
      </p:sp>
      <p:sp>
        <p:nvSpPr>
          <p:cNvPr id="43011" name="Rectangle 3"/>
          <p:cNvSpPr>
            <a:spLocks noGrp="1" noChangeArrowheads="1"/>
          </p:cNvSpPr>
          <p:nvPr>
            <p:ph idx="1"/>
          </p:nvPr>
        </p:nvSpPr>
        <p:spPr>
          <a:solidFill>
            <a:srgbClr val="FFFFFF"/>
          </a:solidFill>
        </p:spPr>
        <p:txBody>
          <a:bodyPr/>
          <a:lstStyle/>
          <a:p>
            <a:pPr eaLnBrk="1" hangingPunct="1"/>
            <a:endParaRPr lang="en-US" altLang="en-US" b="1" dirty="0"/>
          </a:p>
          <a:p>
            <a:pPr eaLnBrk="1" hangingPunct="1"/>
            <a:r>
              <a:rPr lang="es-MX" b="1" dirty="0"/>
              <a:t>Discapacidad Intelectual (ID)</a:t>
            </a:r>
          </a:p>
          <a:p>
            <a:pPr eaLnBrk="1" hangingPunct="1"/>
            <a:r>
              <a:rPr lang="es-MX" b="1" dirty="0"/>
              <a:t>Parálisis Cerebral (CP)</a:t>
            </a:r>
          </a:p>
          <a:p>
            <a:pPr eaLnBrk="1" hangingPunct="1"/>
            <a:r>
              <a:rPr lang="es-MX" b="1" dirty="0"/>
              <a:t>Epilepsia</a:t>
            </a:r>
          </a:p>
          <a:p>
            <a:pPr eaLnBrk="1" hangingPunct="1"/>
            <a:r>
              <a:rPr lang="es-MX" b="1" dirty="0"/>
              <a:t>Autismo</a:t>
            </a:r>
          </a:p>
          <a:p>
            <a:pPr eaLnBrk="1" hangingPunct="1"/>
            <a:r>
              <a:rPr lang="es-MX" b="1" dirty="0"/>
              <a:t>“5</a:t>
            </a:r>
            <a:r>
              <a:rPr lang="es-MX" b="1" baseline="30000" dirty="0"/>
              <a:t>ta</a:t>
            </a:r>
            <a:r>
              <a:rPr lang="es-MX" b="1" dirty="0"/>
              <a:t> Categoría”</a:t>
            </a:r>
            <a:r>
              <a:rPr lang="es-MX" dirty="0"/>
              <a:t> …otras condiciones incapacitantes que se encuentren estrechamente relacionadas con la DI o que requieran un tratamiento similar al requerido para las personas con DI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
            <a:ext cx="12192000" cy="1690688"/>
          </a:xfrm>
          <a:solidFill>
            <a:srgbClr val="FFFFFF"/>
          </a:solidFill>
        </p:spPr>
        <p:txBody>
          <a:bodyPr/>
          <a:lstStyle/>
          <a:p>
            <a:pPr algn="ctr" eaLnBrk="1" hangingPunct="1"/>
            <a:r>
              <a:rPr lang="es-MX" b="1" dirty="0"/>
              <a:t>Condiciones of Elegibilidad</a:t>
            </a:r>
          </a:p>
        </p:txBody>
      </p:sp>
      <p:sp>
        <p:nvSpPr>
          <p:cNvPr id="44035" name="Rectangle 3"/>
          <p:cNvSpPr>
            <a:spLocks noGrp="1" noChangeArrowheads="1"/>
          </p:cNvSpPr>
          <p:nvPr>
            <p:ph idx="1"/>
          </p:nvPr>
        </p:nvSpPr>
        <p:spPr>
          <a:xfrm>
            <a:off x="838200" y="1995055"/>
            <a:ext cx="10515600" cy="4181908"/>
          </a:xfrm>
          <a:solidFill>
            <a:srgbClr val="FFFFFF"/>
          </a:solidFill>
        </p:spPr>
        <p:txBody>
          <a:bodyPr anchor="ctr"/>
          <a:lstStyle/>
          <a:p>
            <a:pPr eaLnBrk="1" hangingPunct="1"/>
            <a:r>
              <a:rPr lang="es-MX" dirty="0"/>
              <a:t>Además… “Tal incapacidad se </a:t>
            </a:r>
            <a:r>
              <a:rPr lang="es-MX" b="1" dirty="0"/>
              <a:t>origina antes</a:t>
            </a:r>
            <a:r>
              <a:rPr lang="es-MX" dirty="0"/>
              <a:t> de que una persona cumpla los </a:t>
            </a:r>
            <a:r>
              <a:rPr lang="es-MX" b="1" dirty="0"/>
              <a:t>18 años</a:t>
            </a:r>
            <a:r>
              <a:rPr lang="es-MX" dirty="0"/>
              <a:t>, continúa o se </a:t>
            </a:r>
            <a:r>
              <a:rPr lang="es-MX" b="1" dirty="0"/>
              <a:t>espera</a:t>
            </a:r>
            <a:r>
              <a:rPr lang="es-MX" dirty="0"/>
              <a:t> </a:t>
            </a:r>
            <a:r>
              <a:rPr lang="es-MX" b="1" dirty="0"/>
              <a:t>que continúe indefinidamente</a:t>
            </a:r>
            <a:r>
              <a:rPr lang="es-MX" dirty="0"/>
              <a:t>, y </a:t>
            </a:r>
            <a:r>
              <a:rPr lang="es-MX" b="1" dirty="0"/>
              <a:t>constituye una discapacidad sustancial </a:t>
            </a:r>
            <a:r>
              <a:rPr lang="es-MX" dirty="0"/>
              <a:t>para tales individuos.  Discapacidad sustancial significa una condición que resulta en un deterioro importante del funcionamiento cognitivo y/o social.”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EB00-7392-4E2E-A875-7ED1C1F4C9F5}"/>
              </a:ext>
            </a:extLst>
          </p:cNvPr>
          <p:cNvSpPr>
            <a:spLocks noGrp="1"/>
          </p:cNvSpPr>
          <p:nvPr>
            <p:ph type="ctrTitle"/>
          </p:nvPr>
        </p:nvSpPr>
        <p:spPr>
          <a:xfrm>
            <a:off x="0" y="0"/>
            <a:ext cx="12192000" cy="2715491"/>
          </a:xfrm>
          <a:solidFill>
            <a:srgbClr val="FFFFFF"/>
          </a:solidFill>
        </p:spPr>
        <p:txBody>
          <a:bodyPr>
            <a:normAutofit fontScale="90000"/>
          </a:bodyPr>
          <a:lstStyle/>
          <a:p>
            <a:br>
              <a:rPr lang="es-MX" sz="4000" b="1" dirty="0">
                <a:latin typeface="+mn-lt"/>
              </a:rPr>
            </a:br>
            <a:br>
              <a:rPr lang="es-MX" sz="4000" b="1" dirty="0">
                <a:latin typeface="+mn-lt"/>
              </a:rPr>
            </a:br>
            <a:br>
              <a:rPr lang="es-MX" sz="4000" b="1" dirty="0">
                <a:latin typeface="+mn-lt"/>
              </a:rPr>
            </a:br>
            <a:br>
              <a:rPr lang="es-MX" sz="4000" b="1" dirty="0">
                <a:latin typeface="+mn-lt"/>
              </a:rPr>
            </a:br>
            <a:br>
              <a:rPr lang="es-MX" sz="4000" b="1" dirty="0">
                <a:latin typeface="+mn-lt"/>
              </a:rPr>
            </a:br>
            <a:br>
              <a:rPr lang="es-MX" sz="4000" b="1" dirty="0">
                <a:latin typeface="+mn-lt"/>
              </a:rPr>
            </a:br>
            <a:br>
              <a:rPr lang="es-MX" sz="4000" b="1" dirty="0">
                <a:latin typeface="+mn-lt"/>
              </a:rPr>
            </a:br>
            <a:br>
              <a:rPr lang="es-MX" sz="4000" b="1" dirty="0">
                <a:latin typeface="+mn-lt"/>
              </a:rPr>
            </a:br>
            <a:r>
              <a:rPr lang="es-MX" sz="4000" b="1" dirty="0">
                <a:latin typeface="+mn-lt"/>
              </a:rPr>
              <a:t>El Sistema de Centros Regionales y la historia de la primera legislación, políticas y servicios de empleo</a:t>
            </a:r>
            <a:br>
              <a:rPr lang="es-MX" dirty="0"/>
            </a:br>
            <a:r>
              <a:rPr lang="es-MX" dirty="0"/>
              <a:t>	</a:t>
            </a:r>
          </a:p>
        </p:txBody>
      </p:sp>
      <p:sp>
        <p:nvSpPr>
          <p:cNvPr id="3" name="Subtitle 2">
            <a:extLst>
              <a:ext uri="{FF2B5EF4-FFF2-40B4-BE49-F238E27FC236}">
                <a16:creationId xmlns:a16="http://schemas.microsoft.com/office/drawing/2014/main" id="{8C59B17E-0DE2-48AB-9DA3-D61C1F42A843}"/>
              </a:ext>
            </a:extLst>
          </p:cNvPr>
          <p:cNvSpPr>
            <a:spLocks noGrp="1"/>
          </p:cNvSpPr>
          <p:nvPr>
            <p:ph type="subTitle" idx="1"/>
          </p:nvPr>
        </p:nvSpPr>
        <p:spPr>
          <a:xfrm>
            <a:off x="1524000" y="3602037"/>
            <a:ext cx="9144000" cy="2160809"/>
          </a:xfrm>
          <a:solidFill>
            <a:schemeClr val="accent3">
              <a:lumMod val="60000"/>
              <a:lumOff val="40000"/>
            </a:schemeClr>
          </a:solidFill>
        </p:spPr>
        <p:txBody>
          <a:bodyPr/>
          <a:lstStyle/>
          <a:p>
            <a:r>
              <a:rPr lang="es-MX" b="1" dirty="0"/>
              <a:t>Presentado por SCDD, DOR, ACRC y FNRC</a:t>
            </a:r>
          </a:p>
          <a:p>
            <a:endParaRPr lang="en-US" dirty="0"/>
          </a:p>
        </p:txBody>
      </p:sp>
      <p:pic>
        <p:nvPicPr>
          <p:cNvPr id="7" name="Picture 6" descr="Logotipo del Centro Regional de Alta California">
            <a:extLst>
              <a:ext uri="{FF2B5EF4-FFF2-40B4-BE49-F238E27FC236}">
                <a16:creationId xmlns:a16="http://schemas.microsoft.com/office/drawing/2014/main" id="{E04C5F4F-B1E2-4A96-9C21-F06FE6105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05" y="4182439"/>
            <a:ext cx="1524347" cy="1257587"/>
          </a:xfrm>
          <a:prstGeom prst="rect">
            <a:avLst/>
          </a:prstGeom>
        </p:spPr>
      </p:pic>
      <p:pic>
        <p:nvPicPr>
          <p:cNvPr id="5" name="Picture 4" descr="Logotipo del Consejo Estatal de Discapacidades del Desarrollo en azul y rojo">
            <a:extLst>
              <a:ext uri="{FF2B5EF4-FFF2-40B4-BE49-F238E27FC236}">
                <a16:creationId xmlns:a16="http://schemas.microsoft.com/office/drawing/2014/main" id="{AB877AC0-877E-482E-A28B-C9A5DA09F36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84421" y="4182439"/>
            <a:ext cx="2040750" cy="1257587"/>
          </a:xfrm>
          <a:prstGeom prst="rect">
            <a:avLst/>
          </a:prstGeom>
        </p:spPr>
      </p:pic>
      <p:pic>
        <p:nvPicPr>
          <p:cNvPr id="6" name="Picture 8" descr="Departamento de Rehabilitación de California - Logotipo">
            <a:extLst>
              <a:ext uri="{FF2B5EF4-FFF2-40B4-BE49-F238E27FC236}">
                <a16:creationId xmlns:a16="http://schemas.microsoft.com/office/drawing/2014/main" id="{B9BB54C8-E59C-4ABE-B4AF-94C76104220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87687" y="4182439"/>
            <a:ext cx="1397974" cy="13979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Logotipo del Centro Regional del Extremo Norte">
            <a:extLst>
              <a:ext uri="{FF2B5EF4-FFF2-40B4-BE49-F238E27FC236}">
                <a16:creationId xmlns:a16="http://schemas.microsoft.com/office/drawing/2014/main" id="{87AF239F-20E5-4419-A544-93962CB425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735" t="34506" r="9163" b="32885"/>
          <a:stretch/>
        </p:blipFill>
        <p:spPr bwMode="auto">
          <a:xfrm>
            <a:off x="7882469" y="4321820"/>
            <a:ext cx="2648371" cy="97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720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
            <a:ext cx="12192000" cy="1690688"/>
          </a:xfrm>
          <a:solidFill>
            <a:srgbClr val="FFFFFF"/>
          </a:solidFill>
        </p:spPr>
        <p:txBody>
          <a:bodyPr/>
          <a:lstStyle/>
          <a:p>
            <a:pPr algn="ctr" eaLnBrk="1" hangingPunct="1"/>
            <a:r>
              <a:rPr lang="es-MX" b="1" dirty="0">
                <a:latin typeface="+mn-lt"/>
              </a:rPr>
              <a:t>Discapacidad Sustancial</a:t>
            </a:r>
          </a:p>
        </p:txBody>
      </p:sp>
      <p:sp>
        <p:nvSpPr>
          <p:cNvPr id="45059" name="Rectangle 3"/>
          <p:cNvSpPr>
            <a:spLocks noGrp="1" noChangeArrowheads="1"/>
          </p:cNvSpPr>
          <p:nvPr>
            <p:ph sz="half" idx="1"/>
          </p:nvPr>
        </p:nvSpPr>
        <p:spPr>
          <a:xfrm>
            <a:off x="623455" y="1828800"/>
            <a:ext cx="6017059" cy="4114800"/>
          </a:xfrm>
          <a:solidFill>
            <a:srgbClr val="FFFFFF"/>
          </a:solidFill>
        </p:spPr>
        <p:txBody>
          <a:bodyPr>
            <a:normAutofit/>
          </a:bodyPr>
          <a:lstStyle/>
          <a:p>
            <a:pPr eaLnBrk="1" hangingPunct="1"/>
            <a:r>
              <a:rPr lang="es-MX" sz="2500" dirty="0">
                <a:latin typeface="Arial" panose="020B0604020202020204" pitchFamily="34" charset="0"/>
              </a:rPr>
              <a:t>Condición que resulta en un deterioro importante del funcionamiento cognitivo y/o social…</a:t>
            </a:r>
          </a:p>
          <a:p>
            <a:pPr eaLnBrk="1" hangingPunct="1"/>
            <a:endParaRPr lang="en-US" altLang="en-US" sz="2500" dirty="0">
              <a:latin typeface="Arial" panose="020B0604020202020204" pitchFamily="34" charset="0"/>
            </a:endParaRPr>
          </a:p>
          <a:p>
            <a:pPr eaLnBrk="1" hangingPunct="1"/>
            <a:r>
              <a:rPr lang="es-MX" sz="2500" dirty="0">
                <a:latin typeface="Arial" panose="020B0604020202020204" pitchFamily="34" charset="0"/>
              </a:rPr>
              <a:t>Existencia de limitaciones significantes en </a:t>
            </a:r>
            <a:r>
              <a:rPr lang="es-MX" sz="2500" b="1" dirty="0">
                <a:latin typeface="Arial" panose="020B0604020202020204" pitchFamily="34" charset="0"/>
              </a:rPr>
              <a:t>3 o más</a:t>
            </a:r>
            <a:r>
              <a:rPr lang="es-MX" sz="2500" dirty="0">
                <a:latin typeface="Arial" panose="020B0604020202020204" pitchFamily="34" charset="0"/>
              </a:rPr>
              <a:t> de las siguientes áreas:</a:t>
            </a:r>
          </a:p>
        </p:txBody>
      </p:sp>
      <p:sp>
        <p:nvSpPr>
          <p:cNvPr id="45060" name="Rectangle 4"/>
          <p:cNvSpPr>
            <a:spLocks noGrp="1" noChangeArrowheads="1"/>
          </p:cNvSpPr>
          <p:nvPr>
            <p:ph sz="half" idx="2"/>
          </p:nvPr>
        </p:nvSpPr>
        <p:spPr>
          <a:xfrm>
            <a:off x="6769101" y="1828800"/>
            <a:ext cx="4605481" cy="4114800"/>
          </a:xfrm>
          <a:solidFill>
            <a:srgbClr val="FFFFFF"/>
          </a:solidFill>
        </p:spPr>
        <p:txBody>
          <a:bodyPr>
            <a:normAutofit/>
          </a:bodyPr>
          <a:lstStyle/>
          <a:p>
            <a:pPr eaLnBrk="1" hangingPunct="1"/>
            <a:r>
              <a:rPr lang="es-MX" sz="2500" b="1" dirty="0">
                <a:latin typeface="Arial" panose="020B0604020202020204" pitchFamily="34" charset="0"/>
              </a:rPr>
              <a:t>Receptiva y Expresiva</a:t>
            </a:r>
          </a:p>
          <a:p>
            <a:pPr eaLnBrk="1" hangingPunct="1"/>
            <a:r>
              <a:rPr lang="es-MX" sz="2500" b="1" dirty="0">
                <a:latin typeface="Arial" panose="020B0604020202020204" pitchFamily="34" charset="0"/>
              </a:rPr>
              <a:t>Aprendizaje</a:t>
            </a:r>
          </a:p>
          <a:p>
            <a:pPr eaLnBrk="1" hangingPunct="1"/>
            <a:r>
              <a:rPr lang="es-MX" sz="2500" b="1" dirty="0">
                <a:latin typeface="Arial" panose="020B0604020202020204" pitchFamily="34" charset="0"/>
              </a:rPr>
              <a:t>Cuidado Personal</a:t>
            </a:r>
          </a:p>
          <a:p>
            <a:pPr eaLnBrk="1" hangingPunct="1"/>
            <a:r>
              <a:rPr lang="es-MX" sz="2500" b="1" dirty="0">
                <a:latin typeface="Arial" panose="020B0604020202020204" pitchFamily="34" charset="0"/>
              </a:rPr>
              <a:t>Movilidad</a:t>
            </a:r>
          </a:p>
          <a:p>
            <a:pPr eaLnBrk="1" hangingPunct="1"/>
            <a:r>
              <a:rPr lang="es-MX" sz="2500" b="1" dirty="0">
                <a:latin typeface="Arial" panose="020B0604020202020204" pitchFamily="34" charset="0"/>
              </a:rPr>
              <a:t>Autodirección</a:t>
            </a:r>
          </a:p>
          <a:p>
            <a:pPr eaLnBrk="1" hangingPunct="1"/>
            <a:r>
              <a:rPr lang="es-MX" sz="2500" b="1" dirty="0">
                <a:latin typeface="Arial" panose="020B0604020202020204" pitchFamily="34" charset="0"/>
              </a:rPr>
              <a:t>Capacidad de vida independiente</a:t>
            </a:r>
          </a:p>
          <a:p>
            <a:pPr eaLnBrk="1" hangingPunct="1"/>
            <a:r>
              <a:rPr lang="es-MX" sz="2500" b="1" dirty="0">
                <a:latin typeface="Arial" panose="020B0604020202020204" pitchFamily="34" charset="0"/>
              </a:rPr>
              <a:t>Autosuficiencia económica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2" name="Rectangle 2"/>
          <p:cNvSpPr>
            <a:spLocks noGrp="1" noChangeArrowheads="1"/>
          </p:cNvSpPr>
          <p:nvPr>
            <p:ph type="title"/>
          </p:nvPr>
        </p:nvSpPr>
        <p:spPr>
          <a:xfrm>
            <a:off x="6600264" y="556995"/>
            <a:ext cx="4753535" cy="1667222"/>
          </a:xfrm>
          <a:solidFill>
            <a:srgbClr val="FFFFFF"/>
          </a:solidFill>
        </p:spPr>
        <p:txBody>
          <a:bodyPr>
            <a:normAutofit/>
          </a:bodyPr>
          <a:lstStyle/>
          <a:p>
            <a:pPr algn="ctr" eaLnBrk="1" hangingPunct="1"/>
            <a:r>
              <a:rPr lang="es-MX" sz="3700" b="1" dirty="0">
                <a:latin typeface="+mn-lt"/>
              </a:rPr>
              <a:t>La Discapacidad del Desarrollo no debe incluir...</a:t>
            </a:r>
          </a:p>
        </p:txBody>
      </p:sp>
      <p:pic>
        <p:nvPicPr>
          <p:cNvPr id="46086" name="Picture 10" descr="imagen de una silla de ruedas manua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547" r="4" b="15299"/>
          <a:stretch/>
        </p:blipFill>
        <p:spPr bwMode="auto">
          <a:xfrm>
            <a:off x="-4642" y="10"/>
            <a:ext cx="3006061" cy="33396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9" descr="joven con cabello castaño largo sosteniendo un bolígrafo y mirando un cuaderno"/>
          <p:cNvPicPr>
            <a:picLocks noChangeAspect="1" noChangeArrowheads="1"/>
          </p:cNvPicPr>
          <p:nvPr/>
        </p:nvPicPr>
        <p:blipFill rotWithShape="1">
          <a:blip r:embed="rId4">
            <a:extLst>
              <a:ext uri="{28A0092B-C50C-407E-A947-70E740481C1C}">
                <a14:useLocalDpi xmlns:a14="http://schemas.microsoft.com/office/drawing/2010/main" val="0"/>
              </a:ext>
            </a:extLst>
          </a:blip>
          <a:srcRect t="5188" r="3" b="20565"/>
          <a:stretch/>
        </p:blipFill>
        <p:spPr bwMode="auto">
          <a:xfrm>
            <a:off x="3198068" y="10"/>
            <a:ext cx="2991088" cy="33396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7" descr="C:\Users\al981patt\AppData\Local\Microsoft\Windows\Temporary Internet Files\Content.IE5\3CZ81TF1\MP900431111[1].jpg"/>
          <p:cNvPicPr>
            <a:picLocks noChangeAspect="1" noChangeArrowheads="1"/>
          </p:cNvPicPr>
          <p:nvPr/>
        </p:nvPicPr>
        <p:blipFill rotWithShape="1">
          <a:blip r:embed="rId5">
            <a:extLst>
              <a:ext uri="{28A0092B-C50C-407E-A947-70E740481C1C}">
                <a14:useLocalDpi xmlns:a14="http://schemas.microsoft.com/office/drawing/2010/main" val="0"/>
              </a:ext>
            </a:extLst>
          </a:blip>
          <a:srcRect t="13770" r="1" b="32271"/>
          <a:stretch/>
        </p:blipFill>
        <p:spPr bwMode="auto">
          <a:xfrm>
            <a:off x="-2" y="3518351"/>
            <a:ext cx="6189158" cy="33396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idx="1"/>
          </p:nvPr>
        </p:nvSpPr>
        <p:spPr>
          <a:xfrm>
            <a:off x="6600265" y="2413645"/>
            <a:ext cx="4753534" cy="3694734"/>
          </a:xfrm>
          <a:solidFill>
            <a:srgbClr val="FFFFFF"/>
          </a:solidFill>
        </p:spPr>
        <p:txBody>
          <a:bodyPr>
            <a:normAutofit fontScale="92500" lnSpcReduction="10000"/>
          </a:bodyPr>
          <a:lstStyle/>
          <a:p>
            <a:pPr marL="0" indent="0" eaLnBrk="1" hangingPunct="1">
              <a:buNone/>
              <a:defRPr/>
            </a:pPr>
            <a:r>
              <a:rPr lang="es-MX" b="1" dirty="0"/>
              <a:t>Condiciones incapacitantes como:</a:t>
            </a:r>
          </a:p>
          <a:p>
            <a:pPr marL="0" indent="0" eaLnBrk="1" hangingPunct="1">
              <a:buNone/>
              <a:defRPr/>
            </a:pPr>
            <a:br>
              <a:rPr lang="es-MX" dirty="0"/>
            </a:br>
            <a:r>
              <a:rPr lang="es-MX" dirty="0"/>
              <a:t>Únicamente trastornos </a:t>
            </a:r>
            <a:r>
              <a:rPr lang="es-MX" b="1" dirty="0"/>
              <a:t>psiquiátricos</a:t>
            </a:r>
          </a:p>
          <a:p>
            <a:pPr marL="0" indent="0" eaLnBrk="1" hangingPunct="1">
              <a:buNone/>
              <a:defRPr/>
            </a:pPr>
            <a:br>
              <a:rPr lang="es-MX" dirty="0"/>
            </a:br>
            <a:r>
              <a:rPr lang="es-MX" dirty="0"/>
              <a:t>Únicamente trastornos de </a:t>
            </a:r>
            <a:r>
              <a:rPr lang="es-MX" b="1" dirty="0"/>
              <a:t>aprendizaje</a:t>
            </a:r>
          </a:p>
          <a:p>
            <a:pPr marL="0" indent="0" eaLnBrk="1" hangingPunct="1">
              <a:buNone/>
              <a:defRPr/>
            </a:pPr>
            <a:br>
              <a:rPr lang="es-MX" b="1" dirty="0"/>
            </a:br>
            <a:r>
              <a:rPr lang="es-MX" dirty="0"/>
              <a:t>Únicamente de naturaleza </a:t>
            </a:r>
            <a:r>
              <a:rPr lang="es-MX" b="1" dirty="0"/>
              <a:t>física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
            <a:ext cx="12192000" cy="1316181"/>
          </a:xfrm>
          <a:solidFill>
            <a:srgbClr val="FFFFFF"/>
          </a:solidFill>
        </p:spPr>
        <p:txBody>
          <a:bodyPr/>
          <a:lstStyle/>
          <a:p>
            <a:pPr algn="ctr" eaLnBrk="1" hangingPunct="1"/>
            <a:r>
              <a:rPr lang="es-MX" b="1" dirty="0">
                <a:latin typeface="+mn-lt"/>
              </a:rPr>
              <a:t>¿Quién Es Recomendado?</a:t>
            </a:r>
          </a:p>
        </p:txBody>
      </p:sp>
      <p:sp>
        <p:nvSpPr>
          <p:cNvPr id="48131" name="Rectangle 3"/>
          <p:cNvSpPr>
            <a:spLocks noGrp="1" noChangeArrowheads="1"/>
          </p:cNvSpPr>
          <p:nvPr>
            <p:ph idx="1"/>
          </p:nvPr>
        </p:nvSpPr>
        <p:spPr>
          <a:solidFill>
            <a:srgbClr val="FFFFFF"/>
          </a:solidFill>
        </p:spPr>
        <p:txBody>
          <a:bodyPr>
            <a:normAutofit/>
          </a:bodyPr>
          <a:lstStyle/>
          <a:p>
            <a:pPr eaLnBrk="1" hangingPunct="1"/>
            <a:r>
              <a:rPr lang="es-MX" dirty="0"/>
              <a:t>Gente de todas las edades</a:t>
            </a:r>
          </a:p>
          <a:p>
            <a:pPr lvl="1" eaLnBrk="1" hangingPunct="1"/>
            <a:r>
              <a:rPr lang="es-MX" sz="2800" dirty="0"/>
              <a:t>La discapacidad debe ocurrir antes de los 18 años, pero las referencias se pueden hacer a cualquier edad</a:t>
            </a:r>
          </a:p>
          <a:p>
            <a:pPr lvl="1" eaLnBrk="1" hangingPunct="1"/>
            <a:endParaRPr lang="en-US" altLang="en-US" sz="2800" dirty="0"/>
          </a:p>
          <a:p>
            <a:pPr eaLnBrk="1" hangingPunct="1"/>
            <a:r>
              <a:rPr lang="es-MX" dirty="0"/>
              <a:t>De todos los niveles socioeconómicos</a:t>
            </a:r>
          </a:p>
          <a:p>
            <a:pPr eaLnBrk="1" hangingPunct="1"/>
            <a:endParaRPr lang="en-US" altLang="en-US" dirty="0"/>
          </a:p>
          <a:p>
            <a:pPr eaLnBrk="1" hangingPunct="1"/>
            <a:r>
              <a:rPr lang="es-MX" dirty="0"/>
              <a:t>Población diversa culturalmente</a:t>
            </a:r>
          </a:p>
          <a:p>
            <a:pPr eaLnBrk="1" hangingPunct="1"/>
            <a:endParaRPr lang="en-US" altLang="en-US" dirty="0"/>
          </a:p>
          <a:p>
            <a:pPr eaLnBrk="1" hangingPunct="1"/>
            <a:r>
              <a:rPr lang="es-MX" dirty="0"/>
              <a:t>Tener la ciudadanía no es requisito </a:t>
            </a:r>
          </a:p>
        </p:txBody>
      </p:sp>
      <p:pic>
        <p:nvPicPr>
          <p:cNvPr id="48132" name="Picture 5" descr="imagen de manos sosteniendo un globo terráqu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311" y="3429000"/>
            <a:ext cx="22098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1"/>
            <a:ext cx="12192000" cy="1690688"/>
          </a:xfrm>
          <a:solidFill>
            <a:srgbClr val="FFFFFF"/>
          </a:solidFill>
        </p:spPr>
        <p:txBody>
          <a:bodyPr>
            <a:normAutofit fontScale="90000"/>
          </a:bodyPr>
          <a:lstStyle/>
          <a:p>
            <a:pPr algn="ctr" eaLnBrk="1" hangingPunct="1"/>
            <a:r>
              <a:rPr lang="es-MX" b="1" dirty="0">
                <a:latin typeface="+mn-lt"/>
              </a:rPr>
              <a:t>El Proceso de Admisión
</a:t>
            </a:r>
            <a:br>
              <a:rPr lang="es-MX" b="1" dirty="0">
                <a:latin typeface="+mn-lt"/>
              </a:rPr>
            </a:br>
            <a:r>
              <a:rPr lang="es-MX" b="1" dirty="0">
                <a:latin typeface="+mn-lt"/>
              </a:rPr>
              <a:t>Cómo Funciona</a:t>
            </a:r>
          </a:p>
        </p:txBody>
      </p:sp>
      <p:sp>
        <p:nvSpPr>
          <p:cNvPr id="50179" name="Rectangle 3"/>
          <p:cNvSpPr>
            <a:spLocks noGrp="1" noChangeArrowheads="1"/>
          </p:cNvSpPr>
          <p:nvPr>
            <p:ph idx="1"/>
          </p:nvPr>
        </p:nvSpPr>
        <p:spPr>
          <a:xfrm>
            <a:off x="838200" y="2022763"/>
            <a:ext cx="10515600" cy="4364182"/>
          </a:xfrm>
          <a:solidFill>
            <a:srgbClr val="FFFFFF"/>
          </a:solidFill>
        </p:spPr>
        <p:txBody>
          <a:bodyPr>
            <a:noAutofit/>
          </a:bodyPr>
          <a:lstStyle/>
          <a:p>
            <a:pPr eaLnBrk="1" hangingPunct="1">
              <a:lnSpc>
                <a:spcPct val="90000"/>
              </a:lnSpc>
            </a:pPr>
            <a:r>
              <a:rPr lang="es-MX" b="1" dirty="0"/>
              <a:t>Paso 1  </a:t>
            </a:r>
            <a:r>
              <a:rPr lang="es-MX" dirty="0"/>
              <a:t>Solicite los servicios </a:t>
            </a:r>
          </a:p>
          <a:p>
            <a:pPr lvl="3" eaLnBrk="1" hangingPunct="1">
              <a:lnSpc>
                <a:spcPct val="90000"/>
              </a:lnSpc>
            </a:pPr>
            <a:r>
              <a:rPr lang="es-MX" sz="2800" dirty="0"/>
              <a:t>En general, es mejor que la familia o persona haga el primer contacto - no puede actuar a menos que el padre o tutor legal lo consienta</a:t>
            </a:r>
          </a:p>
          <a:p>
            <a:pPr eaLnBrk="1" hangingPunct="1">
              <a:lnSpc>
                <a:spcPct val="90000"/>
              </a:lnSpc>
            </a:pPr>
            <a:r>
              <a:rPr lang="es-MX" b="1" dirty="0"/>
              <a:t>Paso 2  </a:t>
            </a:r>
            <a:r>
              <a:rPr lang="es-MX" dirty="0"/>
              <a:t>Entrevista inicial </a:t>
            </a:r>
          </a:p>
          <a:p>
            <a:pPr lvl="3" eaLnBrk="1" hangingPunct="1">
              <a:lnSpc>
                <a:spcPct val="90000"/>
              </a:lnSpc>
            </a:pPr>
            <a:r>
              <a:rPr lang="es-MX" sz="2800" dirty="0"/>
              <a:t>Programada con un Especialista en Admisiones</a:t>
            </a:r>
          </a:p>
          <a:p>
            <a:pPr eaLnBrk="1" hangingPunct="1">
              <a:lnSpc>
                <a:spcPct val="90000"/>
              </a:lnSpc>
            </a:pPr>
            <a:endParaRPr lang="en-US" altLang="en-US" dirty="0">
              <a:solidFill>
                <a:schemeClr val="hlink"/>
              </a:solidFill>
            </a:endParaRPr>
          </a:p>
          <a:p>
            <a:pPr eaLnBrk="1" hangingPunct="1">
              <a:lnSpc>
                <a:spcPct val="90000"/>
              </a:lnSpc>
            </a:pPr>
            <a:r>
              <a:rPr lang="es-MX" b="1" dirty="0"/>
              <a:t>Paso 3  </a:t>
            </a:r>
            <a:r>
              <a:rPr lang="es-MX" dirty="0"/>
              <a:t>Evaluaciones de especialistas para determinar la elegibilidad </a:t>
            </a:r>
          </a:p>
          <a:p>
            <a:pPr lvl="3" eaLnBrk="1" hangingPunct="1">
              <a:lnSpc>
                <a:spcPct val="90000"/>
              </a:lnSpc>
            </a:pPr>
            <a:r>
              <a:rPr lang="es-MX" sz="2800" dirty="0"/>
              <a:t>Toma de decisión dentro de 120 días calendario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
            <a:ext cx="12192000" cy="1690688"/>
          </a:xfrm>
          <a:solidFill>
            <a:srgbClr val="FFFFFF"/>
          </a:solidFill>
        </p:spPr>
        <p:txBody>
          <a:bodyPr/>
          <a:lstStyle/>
          <a:p>
            <a:pPr algn="ctr" eaLnBrk="1" hangingPunct="1"/>
            <a:r>
              <a:rPr lang="es-MX" b="1" dirty="0">
                <a:latin typeface="+mn-lt"/>
              </a:rPr>
              <a:t>Si es Encontrado Elegible...</a:t>
            </a:r>
          </a:p>
        </p:txBody>
      </p:sp>
      <p:sp>
        <p:nvSpPr>
          <p:cNvPr id="51203" name="Rectangle 3"/>
          <p:cNvSpPr>
            <a:spLocks noGrp="1" noChangeArrowheads="1"/>
          </p:cNvSpPr>
          <p:nvPr>
            <p:ph idx="1"/>
          </p:nvPr>
        </p:nvSpPr>
        <p:spPr>
          <a:xfrm>
            <a:off x="838200" y="2119745"/>
            <a:ext cx="10515600" cy="4057218"/>
          </a:xfrm>
          <a:solidFill>
            <a:srgbClr val="FFFFFF"/>
          </a:solidFill>
        </p:spPr>
        <p:txBody>
          <a:bodyPr/>
          <a:lstStyle/>
          <a:p>
            <a:pPr eaLnBrk="1" hangingPunct="1">
              <a:lnSpc>
                <a:spcPct val="90000"/>
              </a:lnSpc>
            </a:pPr>
            <a:r>
              <a:rPr lang="es-MX" sz="3200" dirty="0"/>
              <a:t>A los clientes se les asigna un Coordinador de Servicios para desarrollar un Plan de Programa Individual (IPP) dentro de los 60 días</a:t>
            </a:r>
          </a:p>
          <a:p>
            <a:pPr eaLnBrk="1" hangingPunct="1">
              <a:lnSpc>
                <a:spcPct val="90000"/>
              </a:lnSpc>
            </a:pPr>
            <a:endParaRPr lang="en-US" altLang="en-US" sz="3200" dirty="0"/>
          </a:p>
          <a:p>
            <a:pPr eaLnBrk="1" hangingPunct="1">
              <a:lnSpc>
                <a:spcPct val="90000"/>
              </a:lnSpc>
            </a:pPr>
            <a:r>
              <a:rPr lang="es-MX" sz="3200" dirty="0"/>
              <a:t>Si se le encuentra no elegible...</a:t>
            </a:r>
          </a:p>
          <a:p>
            <a:pPr lvl="1" eaLnBrk="1" hangingPunct="1">
              <a:lnSpc>
                <a:spcPct val="90000"/>
              </a:lnSpc>
            </a:pPr>
            <a:r>
              <a:rPr lang="es-MX" sz="3200" dirty="0"/>
              <a:t>Es recomendado a otros recursos</a:t>
            </a:r>
          </a:p>
          <a:p>
            <a:pPr lvl="1" eaLnBrk="1" hangingPunct="1">
              <a:lnSpc>
                <a:spcPct val="90000"/>
              </a:lnSpc>
            </a:pPr>
            <a:r>
              <a:rPr lang="es-MX" sz="3200" dirty="0"/>
              <a:t>Hay oportunidad de apelar</a:t>
            </a:r>
          </a:p>
          <a:p>
            <a:pPr lvl="2" eaLnBrk="1" hangingPunct="1">
              <a:lnSpc>
                <a:spcPct val="90000"/>
              </a:lnSpc>
            </a:pPr>
            <a:r>
              <a:rPr lang="es-MX" sz="3200" dirty="0"/>
              <a:t>ACRC siempre revisará la nueva información</a:t>
            </a:r>
          </a:p>
          <a:p>
            <a:pPr lvl="1" eaLnBrk="1" hangingPunct="1">
              <a:lnSpc>
                <a:spcPct val="90000"/>
              </a:lnSpc>
            </a:pPr>
            <a:endParaRPr lang="en-US" altLang="en-US" sz="2800" dirty="0">
              <a:latin typeface="Arial" panose="020B0604020202020204" pitchFamily="34" charset="0"/>
            </a:endParaRPr>
          </a:p>
          <a:p>
            <a:pPr eaLnBrk="1" hangingPunct="1">
              <a:lnSpc>
                <a:spcPct val="90000"/>
              </a:lnSpc>
            </a:pPr>
            <a:endParaRPr lang="en-US"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84242"/>
          </a:xfrm>
          <a:solidFill>
            <a:srgbClr val="FFFFFF"/>
          </a:solidFill>
        </p:spPr>
        <p:txBody>
          <a:bodyPr/>
          <a:lstStyle/>
          <a:p>
            <a:pPr algn="ctr"/>
            <a:r>
              <a:rPr lang="es-MX" sz="3200" b="1" dirty="0">
                <a:latin typeface="+mn-lt"/>
              </a:rPr>
              <a:t>¡ACRC DEBE agotar los Apoyos Genéricos y Naturales primero!</a:t>
            </a:r>
          </a:p>
        </p:txBody>
      </p:sp>
      <p:sp>
        <p:nvSpPr>
          <p:cNvPr id="3" name="Content Placeholder 2"/>
          <p:cNvSpPr>
            <a:spLocks noGrp="1"/>
          </p:cNvSpPr>
          <p:nvPr>
            <p:ph idx="1"/>
          </p:nvPr>
        </p:nvSpPr>
        <p:spPr>
          <a:xfrm>
            <a:off x="1590261" y="1745674"/>
            <a:ext cx="9077739" cy="4724400"/>
          </a:xfrm>
          <a:solidFill>
            <a:srgbClr val="FFFFFF"/>
          </a:solidFill>
        </p:spPr>
        <p:txBody>
          <a:bodyPr>
            <a:normAutofit fontScale="92500" lnSpcReduction="10000"/>
          </a:bodyPr>
          <a:lstStyle/>
          <a:p>
            <a:pPr marL="0" indent="0">
              <a:buClr>
                <a:srgbClr val="006666"/>
              </a:buClr>
              <a:buNone/>
            </a:pPr>
            <a:r>
              <a:rPr lang="es-MX" sz="3000" b="1" dirty="0">
                <a:solidFill>
                  <a:srgbClr val="002060"/>
                </a:solidFill>
                <a:ea typeface="+mj-ea"/>
                <a:cs typeface="+mj-cs"/>
              </a:rPr>
              <a:t>Ejemplos de Recursos Genéricos a los que acceden Familias para los Niños</a:t>
            </a:r>
          </a:p>
          <a:p>
            <a:pPr marL="0" indent="0">
              <a:buClr>
                <a:srgbClr val="006666"/>
              </a:buClr>
              <a:buNone/>
            </a:pPr>
            <a:endParaRPr lang="en-US" altLang="en-US" sz="3000" b="1" dirty="0">
              <a:solidFill>
                <a:srgbClr val="002060"/>
              </a:solidFill>
              <a:ea typeface="+mj-ea"/>
              <a:cs typeface="+mj-cs"/>
            </a:endParaRPr>
          </a:p>
          <a:p>
            <a:pPr>
              <a:buClr>
                <a:srgbClr val="006666"/>
              </a:buClr>
            </a:pPr>
            <a:r>
              <a:rPr lang="es-MX" sz="3000" dirty="0">
                <a:solidFill>
                  <a:srgbClr val="000000"/>
                </a:solidFill>
              </a:rPr>
              <a:t>Distritos Escolares</a:t>
            </a:r>
          </a:p>
          <a:p>
            <a:pPr>
              <a:buClr>
                <a:srgbClr val="006666"/>
              </a:buClr>
            </a:pPr>
            <a:r>
              <a:rPr lang="es-MX" sz="3000" dirty="0">
                <a:solidFill>
                  <a:srgbClr val="000000"/>
                </a:solidFill>
              </a:rPr>
              <a:t>Departamento de Rehabilitación (DOR)</a:t>
            </a:r>
          </a:p>
          <a:p>
            <a:pPr>
              <a:buClr>
                <a:srgbClr val="006666"/>
              </a:buClr>
            </a:pPr>
            <a:r>
              <a:rPr lang="es-MX" sz="3000" dirty="0">
                <a:solidFill>
                  <a:srgbClr val="000000"/>
                </a:solidFill>
              </a:rPr>
              <a:t>Medi-Cal</a:t>
            </a:r>
          </a:p>
          <a:p>
            <a:pPr>
              <a:buClr>
                <a:srgbClr val="006666"/>
              </a:buClr>
            </a:pPr>
            <a:r>
              <a:rPr lang="es-MX" sz="3000" dirty="0">
                <a:solidFill>
                  <a:srgbClr val="000000"/>
                </a:solidFill>
              </a:rPr>
              <a:t>Servicios de Apoyo en el Hogar (IHSS)</a:t>
            </a:r>
          </a:p>
          <a:p>
            <a:pPr>
              <a:buClr>
                <a:srgbClr val="006666"/>
              </a:buClr>
            </a:pPr>
            <a:r>
              <a:rPr lang="es-MX" sz="3000" dirty="0">
                <a:solidFill>
                  <a:srgbClr val="000000"/>
                </a:solidFill>
              </a:rPr>
              <a:t>Servicios para Niños de California (CCS)</a:t>
            </a:r>
          </a:p>
          <a:p>
            <a:pPr lvl="0">
              <a:buClr>
                <a:srgbClr val="006666"/>
              </a:buClr>
            </a:pPr>
            <a:endParaRPr lang="en-US" sz="3000" dirty="0">
              <a:solidFill>
                <a:srgbClr val="000000"/>
              </a:solidFill>
            </a:endParaRPr>
          </a:p>
          <a:p>
            <a:pPr marL="0" lvl="0" indent="0">
              <a:buClr>
                <a:srgbClr val="006666"/>
              </a:buClr>
              <a:buNone/>
            </a:pPr>
            <a:r>
              <a:rPr lang="es-MX" sz="3000" dirty="0">
                <a:solidFill>
                  <a:srgbClr val="000000"/>
                </a:solidFill>
              </a:rPr>
              <a:t>* También requerido para explorar el Seguro Médico Privado</a:t>
            </a:r>
          </a:p>
          <a:p>
            <a:pPr lvl="0">
              <a:buClr>
                <a:srgbClr val="006666"/>
              </a:buClr>
            </a:pPr>
            <a:endParaRPr lang="en-US" sz="1800" dirty="0">
              <a:solidFill>
                <a:srgbClr val="000000"/>
              </a:solidFill>
              <a:latin typeface="Arial"/>
            </a:endParaRPr>
          </a:p>
          <a:p>
            <a:endParaRPr lang="en-US" dirty="0"/>
          </a:p>
        </p:txBody>
      </p:sp>
    </p:spTree>
    <p:extLst>
      <p:ext uri="{BB962C8B-B14F-4D97-AF65-F5344CB8AC3E}">
        <p14:creationId xmlns:p14="http://schemas.microsoft.com/office/powerpoint/2010/main" val="967726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413163"/>
          </a:xfrm>
          <a:solidFill>
            <a:srgbClr val="FFFFFF"/>
          </a:solidFill>
        </p:spPr>
        <p:txBody>
          <a:bodyPr/>
          <a:lstStyle/>
          <a:p>
            <a:pPr algn="ctr"/>
            <a:r>
              <a:rPr lang="es-MX" dirty="0">
                <a:latin typeface="+mn-lt"/>
              </a:rPr>
              <a:t>Ley de Empleo Primero </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solidFill>
            <a:srgbClr val="FFFFFF"/>
          </a:solidFill>
        </p:spPr>
        <p:txBody>
          <a:bodyPr anchor="ctr">
            <a:normAutofit/>
          </a:bodyPr>
          <a:lstStyle/>
          <a:p>
            <a:r>
              <a:rPr lang="es-MX" dirty="0"/>
              <a:t>El 9 de octubre de 2013, el Gobernador Brown promulgó la ley AB 1041 (Chesbro), estableciendo una "</a:t>
            </a:r>
            <a:r>
              <a:rPr lang="es-MX" dirty="0">
                <a:hlinkClick r:id="rId2">
                  <a:extLst>
                    <a:ext uri="{A12FA001-AC4F-418D-AE19-62706E023703}">
                      <ahyp:hlinkClr xmlns:ahyp="http://schemas.microsoft.com/office/drawing/2018/hyperlinkcolor" val="tx"/>
                    </a:ext>
                  </a:extLst>
                </a:hlinkClick>
              </a:rPr>
              <a:t>Política de Empleo Primero</a:t>
            </a:r>
            <a:r>
              <a:rPr lang="es-MX" dirty="0"/>
              <a:t>" en la Ley de Servicios para Discapacidades del Desarrollo de Lanterman. De acuerdo con la Política de Empleo Primero, el Programa de Servicios de Trabajo aborda las necesidades de empleo de las personas con discapacidades del desarrollo. El Programa de Servicios Laborales brinda oportunidades de integración laboral y comunitaria a través de </a:t>
            </a:r>
            <a:r>
              <a:rPr lang="es-MX" u="sng" dirty="0">
                <a:hlinkClick r:id="rId3">
                  <a:extLst>
                    <a:ext uri="{A12FA001-AC4F-418D-AE19-62706E023703}">
                      <ahyp:hlinkClr xmlns:ahyp="http://schemas.microsoft.com/office/drawing/2018/hyperlinkcolor" val="tx"/>
                    </a:ext>
                  </a:extLst>
                </a:hlinkClick>
              </a:rPr>
              <a:t>Programas de Empleo con Apoyo (SEPs)</a:t>
            </a:r>
            <a:r>
              <a:rPr lang="es-MX" dirty="0"/>
              <a:t>. Estos programas están disponibles para personas que son clientes del Centro Regional.</a:t>
            </a:r>
          </a:p>
        </p:txBody>
      </p:sp>
    </p:spTree>
    <p:extLst>
      <p:ext uri="{BB962C8B-B14F-4D97-AF65-F5344CB8AC3E}">
        <p14:creationId xmlns:p14="http://schemas.microsoft.com/office/powerpoint/2010/main" val="2961276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690688"/>
          </a:xfrm>
          <a:solidFill>
            <a:srgbClr val="FFFFFF"/>
          </a:solidFill>
        </p:spPr>
        <p:txBody>
          <a:bodyPr>
            <a:normAutofit/>
          </a:bodyPr>
          <a:lstStyle/>
          <a:p>
            <a:pPr algn="ctr"/>
            <a:r>
              <a:rPr lang="es-MX" b="1" dirty="0">
                <a:latin typeface="+mn-lt"/>
              </a:rPr>
              <a:t>Ley Federal</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838200" y="2064327"/>
            <a:ext cx="10515600" cy="4112636"/>
          </a:xfrm>
          <a:solidFill>
            <a:srgbClr val="FFFFFF"/>
          </a:solidFill>
        </p:spPr>
        <p:txBody>
          <a:bodyPr anchor="ctr">
            <a:normAutofit/>
          </a:bodyPr>
          <a:lstStyle/>
          <a:p>
            <a:r>
              <a:rPr lang="es-MX" dirty="0"/>
              <a:t>El 22 de julio de 2014, la </a:t>
            </a:r>
            <a:r>
              <a:rPr lang="es-MX" b="1" u="sng" dirty="0">
                <a:hlinkClick r:id="rId2">
                  <a:extLst>
                    <a:ext uri="{A12FA001-AC4F-418D-AE19-62706E023703}">
                      <ahyp:hlinkClr xmlns:ahyp="http://schemas.microsoft.com/office/drawing/2018/hyperlinkcolor" val="tx"/>
                    </a:ext>
                  </a:extLst>
                </a:hlinkClick>
              </a:rPr>
              <a:t>Ley de Innovación y Oportunidades de la Fuerza Laboral</a:t>
            </a:r>
            <a:r>
              <a:rPr lang="es-MX" dirty="0"/>
              <a:t> (WIOA) fue declarada ley. Esta histórica legislación federal realiza cambios significativos en los programas de rehabilitación vocacional y de vida independiente en California y en todo Estados Unidos. WIOA, que reemplaza la Ley de Inversión en la Fuerza Laboral de 1998 y modifica la Ley de Rehabilitación de 1973, está diseñada para ayudar a las personas que buscan trabajo a acceder al empleo, la educación y los servicios de apoyo para tener éxito en el mercado laboral moderno.</a:t>
            </a:r>
          </a:p>
        </p:txBody>
      </p:sp>
    </p:spTree>
    <p:extLst>
      <p:ext uri="{BB962C8B-B14F-4D97-AF65-F5344CB8AC3E}">
        <p14:creationId xmlns:p14="http://schemas.microsoft.com/office/powerpoint/2010/main" val="2902366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690688"/>
          </a:xfrm>
          <a:solidFill>
            <a:srgbClr val="FFFFFF"/>
          </a:solidFill>
        </p:spPr>
        <p:txBody>
          <a:bodyPr/>
          <a:lstStyle/>
          <a:p>
            <a:pPr algn="ctr"/>
            <a:r>
              <a:rPr lang="es-MX" dirty="0">
                <a:latin typeface="+mn-lt"/>
              </a:rPr>
              <a:t>Políticas de Empleo Primero del Centro Regional</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838200" y="2244437"/>
            <a:ext cx="10515600" cy="3932526"/>
          </a:xfrm>
          <a:solidFill>
            <a:srgbClr val="FFFFFF"/>
          </a:solidFill>
        </p:spPr>
        <p:txBody>
          <a:bodyPr anchor="ctr">
            <a:normAutofit/>
          </a:bodyPr>
          <a:lstStyle/>
          <a:p>
            <a:pPr algn="ctr"/>
            <a:r>
              <a:rPr lang="es-MX" dirty="0">
                <a:hlinkClick r:id="rId2">
                  <a:extLst>
                    <a:ext uri="{A12FA001-AC4F-418D-AE19-62706E023703}">
                      <ahyp:hlinkClr xmlns:ahyp="http://schemas.microsoft.com/office/drawing/2018/hyperlinkcolor" val="tx"/>
                    </a:ext>
                  </a:extLst>
                </a:hlinkClick>
              </a:rPr>
              <a:t>Política de Empleo Primero del Centro Regional de Alta California</a:t>
            </a:r>
          </a:p>
          <a:p>
            <a:endParaRPr lang="en-US" dirty="0"/>
          </a:p>
          <a:p>
            <a:pPr algn="ctr"/>
            <a:r>
              <a:rPr lang="es-MX" dirty="0">
                <a:hlinkClick r:id="rId3">
                  <a:extLst>
                    <a:ext uri="{A12FA001-AC4F-418D-AE19-62706E023703}">
                      <ahyp:hlinkClr xmlns:ahyp="http://schemas.microsoft.com/office/drawing/2018/hyperlinkcolor" val="tx"/>
                    </a:ext>
                  </a:extLst>
                </a:hlinkClick>
              </a:rPr>
              <a:t>Política de Empleo Primero del Centro Regional del Extremo Norte</a:t>
            </a:r>
          </a:p>
        </p:txBody>
      </p:sp>
    </p:spTree>
    <p:extLst>
      <p:ext uri="{BB962C8B-B14F-4D97-AF65-F5344CB8AC3E}">
        <p14:creationId xmlns:p14="http://schemas.microsoft.com/office/powerpoint/2010/main" val="1677831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2505-514B-4152-9C01-370047FD6B0D}"/>
              </a:ext>
            </a:extLst>
          </p:cNvPr>
          <p:cNvSpPr>
            <a:spLocks noGrp="1"/>
          </p:cNvSpPr>
          <p:nvPr>
            <p:ph type="title"/>
          </p:nvPr>
        </p:nvSpPr>
        <p:spPr>
          <a:xfrm>
            <a:off x="0" y="1"/>
            <a:ext cx="12192000" cy="1690688"/>
          </a:xfrm>
          <a:solidFill>
            <a:srgbClr val="FFFFFF"/>
          </a:solidFill>
        </p:spPr>
        <p:txBody>
          <a:bodyPr/>
          <a:lstStyle/>
          <a:p>
            <a:pPr algn="ctr"/>
            <a:r>
              <a:rPr lang="es-MX" dirty="0">
                <a:latin typeface="+mn-lt"/>
                <a:hlinkClick r:id="rId2">
                  <a:extLst>
                    <a:ext uri="{A12FA001-AC4F-418D-AE19-62706E023703}">
                      <ahyp:hlinkClr xmlns:ahyp="http://schemas.microsoft.com/office/drawing/2018/hyperlinkcolor" val="tx"/>
                    </a:ext>
                  </a:extLst>
                </a:hlinkClick>
              </a:rPr>
              <a:t>Proyecto de Ley 639 del Senado</a:t>
            </a:r>
            <a:r>
              <a:rPr lang="es-MX" dirty="0">
                <a:latin typeface="+mn-lt"/>
              </a:rPr>
              <a:t> promulgado ley</a:t>
            </a:r>
          </a:p>
        </p:txBody>
      </p:sp>
      <p:sp>
        <p:nvSpPr>
          <p:cNvPr id="3" name="Content Placeholder 2">
            <a:extLst>
              <a:ext uri="{FF2B5EF4-FFF2-40B4-BE49-F238E27FC236}">
                <a16:creationId xmlns:a16="http://schemas.microsoft.com/office/drawing/2014/main" id="{16E0C660-A0FC-478A-82CE-80DF2F1D63D2}"/>
              </a:ext>
            </a:extLst>
          </p:cNvPr>
          <p:cNvSpPr>
            <a:spLocks noGrp="1"/>
          </p:cNvSpPr>
          <p:nvPr>
            <p:ph idx="1"/>
          </p:nvPr>
        </p:nvSpPr>
        <p:spPr>
          <a:xfrm>
            <a:off x="838200" y="2133599"/>
            <a:ext cx="10515600" cy="4043363"/>
          </a:xfrm>
          <a:solidFill>
            <a:srgbClr val="FFFFFF"/>
          </a:solidFill>
        </p:spPr>
        <p:txBody>
          <a:bodyPr anchor="ctr">
            <a:normAutofit fontScale="92500" lnSpcReduction="20000"/>
          </a:bodyPr>
          <a:lstStyle/>
          <a:p>
            <a:pPr fontAlgn="base"/>
            <a:r>
              <a:rPr lang="es-MX" dirty="0"/>
              <a:t>Más de 12,000 Californianos con discapacidades trabajan por menos del salario mínimo en entornos segregados. Algunos trabajadores con discapacidades actualmente ganan menos de $2 por hora haciendo trabajos de baja categoría. El Proyecto de Ley Senatorial 639 (Durazo) asegura que todos los trabajadores ganen $15 por hora y puedan ser financieramente independientes. Crea una senda que hace que los trabajadores con discapacidades pasen de entornos segregados a entornos integrados y les permite ganar un salario real y trabajar junto a sus colegas. Varios otros estados y ciudades ya han dejado de pagar a las personas con discapacidades menos del salario mínimo. Es tiempo que California haga lo mismo.</a:t>
            </a:r>
          </a:p>
          <a:p>
            <a:r>
              <a:rPr lang="es-MX" dirty="0">
                <a:hlinkClick r:id="rId3">
                  <a:extLst>
                    <a:ext uri="{A12FA001-AC4F-418D-AE19-62706E023703}">
                      <ahyp:hlinkClr xmlns:ahyp="http://schemas.microsoft.com/office/drawing/2018/hyperlinkcolor" val="tx"/>
                    </a:ext>
                  </a:extLst>
                </a:hlinkClick>
              </a:rPr>
              <a:t>SB639 | SCDD (ca.gov)</a:t>
            </a:r>
            <a:br>
              <a:rPr lang="es-MX" dirty="0"/>
            </a:br>
            <a:endParaRPr lang="es-MX" dirty="0"/>
          </a:p>
        </p:txBody>
      </p:sp>
    </p:spTree>
    <p:extLst>
      <p:ext uri="{BB962C8B-B14F-4D97-AF65-F5344CB8AC3E}">
        <p14:creationId xmlns:p14="http://schemas.microsoft.com/office/powerpoint/2010/main" val="25285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F0133-CAE3-4F9D-B4DF-2585A49F1D5B}"/>
              </a:ext>
            </a:extLst>
          </p:cNvPr>
          <p:cNvSpPr>
            <a:spLocks noGrp="1"/>
          </p:cNvSpPr>
          <p:nvPr>
            <p:ph type="title"/>
          </p:nvPr>
        </p:nvSpPr>
        <p:spPr>
          <a:xfrm>
            <a:off x="0" y="0"/>
            <a:ext cx="12192000" cy="1245704"/>
          </a:xfrm>
          <a:solidFill>
            <a:srgbClr val="FFFFFF"/>
          </a:solidFill>
        </p:spPr>
        <p:txBody>
          <a:bodyPr>
            <a:normAutofit/>
          </a:bodyPr>
          <a:lstStyle/>
          <a:p>
            <a:pPr algn="ctr"/>
            <a:r>
              <a:rPr lang="es-MX" sz="5400" b="1" dirty="0">
                <a:latin typeface="+mn-lt"/>
              </a:rPr>
              <a:t>Objetivos de Aprendizaje</a:t>
            </a:r>
          </a:p>
        </p:txBody>
      </p:sp>
      <p:sp>
        <p:nvSpPr>
          <p:cNvPr id="3" name="Content Placeholder 2">
            <a:extLst>
              <a:ext uri="{FF2B5EF4-FFF2-40B4-BE49-F238E27FC236}">
                <a16:creationId xmlns:a16="http://schemas.microsoft.com/office/drawing/2014/main" id="{07089737-720E-4139-BC79-3D357CE20E83}"/>
              </a:ext>
            </a:extLst>
          </p:cNvPr>
          <p:cNvSpPr>
            <a:spLocks noGrp="1"/>
          </p:cNvSpPr>
          <p:nvPr>
            <p:ph idx="1"/>
          </p:nvPr>
        </p:nvSpPr>
        <p:spPr>
          <a:xfrm>
            <a:off x="706581" y="1787236"/>
            <a:ext cx="10806545" cy="3823855"/>
          </a:xfrm>
          <a:solidFill>
            <a:srgbClr val="FFFFFF"/>
          </a:solidFill>
        </p:spPr>
        <p:txBody>
          <a:bodyPr>
            <a:noAutofit/>
          </a:bodyPr>
          <a:lstStyle/>
          <a:p>
            <a:endParaRPr lang="en-US" sz="3200" dirty="0"/>
          </a:p>
          <a:p>
            <a:r>
              <a:rPr lang="es-MX" sz="3200" dirty="0"/>
              <a:t>Familiarizarse con el sistema de centros regionales</a:t>
            </a:r>
          </a:p>
          <a:p>
            <a:r>
              <a:rPr lang="es-MX" sz="3200" dirty="0"/>
              <a:t>Comprender los criterios de elegibilidad y cómo calificar para los servicios del centro regional </a:t>
            </a:r>
          </a:p>
          <a:p>
            <a:r>
              <a:rPr lang="es-MX" sz="3200" dirty="0"/>
              <a:t>Aprender a acceder los servicios y apoyos del centro regional</a:t>
            </a:r>
          </a:p>
          <a:p>
            <a:r>
              <a:rPr lang="es-MX" sz="3200" dirty="0"/>
              <a:t>Aumentar su conocimiento de las opciones de empleo</a:t>
            </a:r>
          </a:p>
          <a:p>
            <a:pPr marL="0" indent="0">
              <a:buNone/>
            </a:pPr>
            <a:r>
              <a:rPr lang="es-MX" sz="3200" dirty="0"/>
              <a:t> </a:t>
            </a:r>
          </a:p>
          <a:p>
            <a:endParaRPr lang="en-US" sz="3200" dirty="0"/>
          </a:p>
        </p:txBody>
      </p:sp>
    </p:spTree>
    <p:extLst>
      <p:ext uri="{BB962C8B-B14F-4D97-AF65-F5344CB8AC3E}">
        <p14:creationId xmlns:p14="http://schemas.microsoft.com/office/powerpoint/2010/main" val="3021814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BEFB69-3E49-4A81-9440-7F7198BBAEFF}"/>
              </a:ext>
            </a:extLst>
          </p:cNvPr>
          <p:cNvSpPr>
            <a:spLocks noGrp="1"/>
          </p:cNvSpPr>
          <p:nvPr>
            <p:ph type="title"/>
          </p:nvPr>
        </p:nvSpPr>
        <p:spPr>
          <a:xfrm>
            <a:off x="0" y="0"/>
            <a:ext cx="12192000" cy="1240404"/>
          </a:xfrm>
          <a:solidFill>
            <a:srgbClr val="FFFFFF"/>
          </a:solidFill>
        </p:spPr>
        <p:txBody>
          <a:bodyPr anchor="ctr">
            <a:normAutofit/>
          </a:bodyPr>
          <a:lstStyle/>
          <a:p>
            <a:pPr algn="ctr"/>
            <a:r>
              <a:rPr lang="es-MX" sz="4000" b="1" dirty="0">
                <a:latin typeface="+mn-lt"/>
              </a:rPr>
              <a:t>¿Qué Hace el Proyecto de Ley?</a:t>
            </a:r>
          </a:p>
        </p:txBody>
      </p:sp>
      <p:sp>
        <p:nvSpPr>
          <p:cNvPr id="7" name="Content Placeholder 6">
            <a:extLst>
              <a:ext uri="{FF2B5EF4-FFF2-40B4-BE49-F238E27FC236}">
                <a16:creationId xmlns:a16="http://schemas.microsoft.com/office/drawing/2014/main" id="{FC7E5CE2-A7E6-4B5A-A449-99BF0489706B}"/>
              </a:ext>
            </a:extLst>
          </p:cNvPr>
          <p:cNvSpPr>
            <a:spLocks noGrp="1"/>
          </p:cNvSpPr>
          <p:nvPr>
            <p:ph sz="half" idx="1"/>
          </p:nvPr>
        </p:nvSpPr>
        <p:spPr>
          <a:xfrm>
            <a:off x="838200" y="1825625"/>
            <a:ext cx="5867400" cy="4351338"/>
          </a:xfrm>
          <a:solidFill>
            <a:srgbClr val="FFFFFF"/>
          </a:solidFill>
        </p:spPr>
        <p:txBody>
          <a:bodyPr>
            <a:normAutofit/>
          </a:bodyPr>
          <a:lstStyle/>
          <a:p>
            <a:r>
              <a:rPr lang="es-MX" sz="2400" dirty="0"/>
              <a:t>Desde el 1ro de enero de 2022, ya no se otorgan nuevos </a:t>
            </a:r>
            <a:r>
              <a:rPr lang="es-MX" sz="2400" b="1" i="1" dirty="0"/>
              <a:t>certificados 14(c)</a:t>
            </a:r>
            <a:r>
              <a:rPr lang="es-MX" sz="2400" dirty="0"/>
              <a:t>, lo que significa que, solo proveedores que ya tienen un certificado pueden continuar pagando por debajo del salario mínimo hasta pasar enero 1ro del próximo año.</a:t>
            </a:r>
          </a:p>
          <a:p>
            <a:pPr marL="0" indent="0">
              <a:buNone/>
            </a:pPr>
            <a:endParaRPr lang="en-US" sz="2400" dirty="0"/>
          </a:p>
          <a:p>
            <a:r>
              <a:rPr lang="es-MX" sz="2400" dirty="0"/>
              <a:t>El segundo hito importante es el 1 de enero de 2025. Esta es la fecha límite en la que el salario por debajo del mínimo estará completamente prohibido en el estado. </a:t>
            </a:r>
          </a:p>
        </p:txBody>
      </p:sp>
      <p:pic>
        <p:nvPicPr>
          <p:cNvPr id="9" name="Content Placeholder 8" descr="Imagen de un libro de estatuas legales con un mazo.">
            <a:extLst>
              <a:ext uri="{FF2B5EF4-FFF2-40B4-BE49-F238E27FC236}">
                <a16:creationId xmlns:a16="http://schemas.microsoft.com/office/drawing/2014/main" id="{7F316967-1BC6-4AF2-A8BE-B797C03A58E1}"/>
              </a:ext>
            </a:extLst>
          </p:cNvPr>
          <p:cNvPicPr>
            <a:picLocks noGrp="1" noChangeAspect="1"/>
          </p:cNvPicPr>
          <p:nvPr>
            <p:ph sz="half" idx="2"/>
          </p:nvPr>
        </p:nvPicPr>
        <p:blipFill>
          <a:blip r:embed="rId2"/>
          <a:stretch>
            <a:fillRect/>
          </a:stretch>
        </p:blipFill>
        <p:spPr>
          <a:xfrm>
            <a:off x="7453312" y="1825624"/>
            <a:ext cx="3900488" cy="4351337"/>
          </a:xfrm>
          <a:prstGeom prst="rect">
            <a:avLst/>
          </a:prstGeom>
        </p:spPr>
      </p:pic>
    </p:spTree>
    <p:extLst>
      <p:ext uri="{BB962C8B-B14F-4D97-AF65-F5344CB8AC3E}">
        <p14:creationId xmlns:p14="http://schemas.microsoft.com/office/powerpoint/2010/main" val="1352034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690688"/>
          </a:xfrm>
          <a:solidFill>
            <a:srgbClr val="FFFFFF"/>
          </a:solidFill>
        </p:spPr>
        <p:txBody>
          <a:bodyPr/>
          <a:lstStyle/>
          <a:p>
            <a:pPr algn="ctr"/>
            <a:r>
              <a:rPr lang="es-MX" b="1" dirty="0">
                <a:latin typeface="+mn-lt"/>
              </a:rPr>
              <a:t>Aceptando la Filosofía del Empleo Primero</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838200" y="2299855"/>
            <a:ext cx="10515600" cy="3380509"/>
          </a:xfrm>
          <a:solidFill>
            <a:srgbClr val="FFFFFF"/>
          </a:solidFill>
        </p:spPr>
        <p:txBody>
          <a:bodyPr anchor="ctr">
            <a:normAutofit/>
          </a:bodyPr>
          <a:lstStyle/>
          <a:p>
            <a:r>
              <a:rPr lang="es-MX" dirty="0">
                <a:hlinkClick r:id="rId2">
                  <a:extLst>
                    <a:ext uri="{A12FA001-AC4F-418D-AE19-62706E023703}">
                      <ahyp:hlinkClr xmlns:ahyp="http://schemas.microsoft.com/office/drawing/2018/hyperlinkcolor" val="tx"/>
                    </a:ext>
                  </a:extLst>
                </a:hlinkClick>
              </a:rPr>
              <a:t>Empleo Integrado Competitivo con Tom Pomeranz Parte 1 – YouTube</a:t>
            </a:r>
          </a:p>
          <a:p>
            <a:endParaRPr lang="en-US" dirty="0"/>
          </a:p>
          <a:p>
            <a:r>
              <a:rPr lang="es-MX" dirty="0">
                <a:hlinkClick r:id="rId3">
                  <a:extLst>
                    <a:ext uri="{A12FA001-AC4F-418D-AE19-62706E023703}">
                      <ahyp:hlinkClr xmlns:ahyp="http://schemas.microsoft.com/office/drawing/2018/hyperlinkcolor" val="tx"/>
                    </a:ext>
                  </a:extLst>
                </a:hlinkClick>
              </a:rPr>
              <a:t>Empleo Integrado Competitivo con Tom Pomeranz Parte 2- YouTube</a:t>
            </a:r>
          </a:p>
        </p:txBody>
      </p:sp>
    </p:spTree>
    <p:extLst>
      <p:ext uri="{BB962C8B-B14F-4D97-AF65-F5344CB8AC3E}">
        <p14:creationId xmlns:p14="http://schemas.microsoft.com/office/powerpoint/2010/main" val="1135883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0"/>
            <a:ext cx="12192000" cy="1690688"/>
          </a:xfrm>
          <a:solidFill>
            <a:srgbClr val="FFFFFF"/>
          </a:solidFill>
        </p:spPr>
        <p:txBody>
          <a:bodyPr/>
          <a:lstStyle/>
          <a:p>
            <a:pPr algn="ctr"/>
            <a:r>
              <a:rPr lang="es-MX" b="1" dirty="0">
                <a:latin typeface="+mn-lt"/>
              </a:rPr>
              <a:t>Recursos de Empleo: Empleo con Apoyo</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838200" y="2036617"/>
            <a:ext cx="10515600" cy="4140345"/>
          </a:xfrm>
          <a:solidFill>
            <a:srgbClr val="FFFFFF"/>
          </a:solidFill>
        </p:spPr>
        <p:txBody>
          <a:bodyPr anchor="ctr">
            <a:normAutofit/>
          </a:bodyPr>
          <a:lstStyle/>
          <a:p>
            <a:pPr marL="0" indent="0">
              <a:buNone/>
            </a:pPr>
            <a:r>
              <a:rPr lang="es-MX" dirty="0"/>
              <a:t>Los Servicios de Empleo con Apoyo (SE) a través del Departamento de Rehabilitación (DOR) y los centros regionales se pueden proporcionar a través del programa de rehabilitación vocacional o del Programa de Servicios de Habilitación (HSP). Los servicios SE se enfocan a encontrar trabajo competitivo en un entorno de trabajo integrado en la comunidad para personas con discapacidades que necesitan servicios de apoyo continuo para aprender y realizar el trabajo. Las colocaciones de SE pueden ser individuales o grupales (llamadas enclaves) o equipos de trabajo, como equipos de paisajismo. </a:t>
            </a:r>
          </a:p>
        </p:txBody>
      </p:sp>
    </p:spTree>
    <p:extLst>
      <p:ext uri="{BB962C8B-B14F-4D97-AF65-F5344CB8AC3E}">
        <p14:creationId xmlns:p14="http://schemas.microsoft.com/office/powerpoint/2010/main" val="600276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0"/>
            <a:ext cx="12192000" cy="1690688"/>
          </a:xfrm>
          <a:solidFill>
            <a:srgbClr val="FFFFFF"/>
          </a:solidFill>
        </p:spPr>
        <p:txBody>
          <a:bodyPr/>
          <a:lstStyle/>
          <a:p>
            <a:pPr algn="ctr"/>
            <a:r>
              <a:rPr lang="es-MX" b="1" dirty="0">
                <a:latin typeface="+mn-lt"/>
              </a:rPr>
              <a:t>Recursos de Empleo: Empleo con Apoyo Continuación</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838200" y="2036618"/>
            <a:ext cx="10515600" cy="3366656"/>
          </a:xfrm>
          <a:solidFill>
            <a:srgbClr val="FFFFFF"/>
          </a:solidFill>
        </p:spPr>
        <p:txBody>
          <a:bodyPr anchor="ctr">
            <a:normAutofit/>
          </a:bodyPr>
          <a:lstStyle/>
          <a:p>
            <a:pPr marL="0" indent="0">
              <a:buNone/>
            </a:pPr>
            <a:r>
              <a:rPr lang="es-MX" dirty="0"/>
              <a:t>Por lo general, el apoyo lo brinda un entrenador laboral que se reúne regularmente con el individuo en el trabajo para ayudarlo a aprender las habilidades necesarias para trabajar de forma independiente. A medida que el individuo logra el dominio del trabajo, los servicios de apoyo se eliminan gradualmente.</a:t>
            </a:r>
          </a:p>
        </p:txBody>
      </p:sp>
    </p:spTree>
    <p:extLst>
      <p:ext uri="{BB962C8B-B14F-4D97-AF65-F5344CB8AC3E}">
        <p14:creationId xmlns:p14="http://schemas.microsoft.com/office/powerpoint/2010/main" val="886466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413163"/>
          </a:xfrm>
          <a:solidFill>
            <a:srgbClr val="FFFFFF"/>
          </a:solidFill>
        </p:spPr>
        <p:txBody>
          <a:bodyPr/>
          <a:lstStyle/>
          <a:p>
            <a:pPr algn="ctr"/>
            <a:r>
              <a:rPr lang="es-MX" b="1" dirty="0">
                <a:latin typeface="+mn-lt"/>
              </a:rPr>
              <a:t>Departamento de Rehabilitación (DOR)</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solidFill>
            <a:srgbClr val="FFFFFF"/>
          </a:solidFill>
        </p:spPr>
        <p:txBody>
          <a:bodyPr anchor="ctr">
            <a:normAutofit/>
          </a:bodyPr>
          <a:lstStyle/>
          <a:p>
            <a:r>
              <a:rPr lang="es-MX" dirty="0"/>
              <a:t>El Departamento de Rehabilitación DOR es el principal proveedor de servicios SE del programa de rehabilitación vocacional para adultos con discapacidades del desarrollo. Sin embargo, si el DOR no puede brindar servicios debido a razones fiscales, el centro regional puede ayudar a las personas atendidas a conseguir un trabajo financiando SE bajo el HSP, o refiriéndolos a otros programas que brinden servicios similares a SE si estos servicios están disponibles en su área.</a:t>
            </a:r>
          </a:p>
        </p:txBody>
      </p:sp>
    </p:spTree>
    <p:extLst>
      <p:ext uri="{BB962C8B-B14F-4D97-AF65-F5344CB8AC3E}">
        <p14:creationId xmlns:p14="http://schemas.microsoft.com/office/powerpoint/2010/main" val="932817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690688"/>
          </a:xfrm>
          <a:solidFill>
            <a:srgbClr val="FFFFFF"/>
          </a:solidFill>
        </p:spPr>
        <p:txBody>
          <a:bodyPr/>
          <a:lstStyle/>
          <a:p>
            <a:pPr algn="ctr"/>
            <a:r>
              <a:rPr lang="es-MX" b="1" dirty="0">
                <a:latin typeface="+mn-lt"/>
              </a:rPr>
              <a:t>El Empleo Primero</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838200" y="2133599"/>
            <a:ext cx="10515600" cy="4043363"/>
          </a:xfrm>
          <a:solidFill>
            <a:srgbClr val="FFFFFF"/>
          </a:solidFill>
        </p:spPr>
        <p:txBody>
          <a:bodyPr>
            <a:normAutofit/>
          </a:bodyPr>
          <a:lstStyle/>
          <a:p>
            <a:r>
              <a:rPr lang="es-MX" dirty="0"/>
              <a:t>El Departamento de Rehabilitación de California (DOR), el Departamento de Educación de California (CDE) y el Departamento de Servicios de Desarrollo de California (DDS) han firmado un nuevo acuerdo consistente con la Política de Empleo Primero y otras leyes para hacer el empleo en un ambiente integrado, con un salario competitivo, para las personas con Discapacidad Intelectual y Discapacidades del Desarrollo (ID/DD), su máxima prioridad.</a:t>
            </a:r>
          </a:p>
          <a:p>
            <a:r>
              <a:rPr lang="es-MX" dirty="0">
                <a:hlinkClick r:id="rId2">
                  <a:extLst>
                    <a:ext uri="{A12FA001-AC4F-418D-AE19-62706E023703}">
                      <ahyp:hlinkClr xmlns:ahyp="http://schemas.microsoft.com/office/drawing/2018/hyperlinkcolor" val="tx"/>
                    </a:ext>
                  </a:extLst>
                </a:hlinkClick>
              </a:rPr>
              <a:t>Mapa de Ruta Integrada de Empleo Competitivo para Consumidores (altaregional.org)</a:t>
            </a:r>
          </a:p>
        </p:txBody>
      </p:sp>
    </p:spTree>
    <p:extLst>
      <p:ext uri="{BB962C8B-B14F-4D97-AF65-F5344CB8AC3E}">
        <p14:creationId xmlns:p14="http://schemas.microsoft.com/office/powerpoint/2010/main" val="611478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0"/>
            <a:ext cx="12192000" cy="1233056"/>
          </a:xfrm>
          <a:solidFill>
            <a:srgbClr val="FFFFFF"/>
          </a:solidFill>
        </p:spPr>
        <p:txBody>
          <a:bodyPr/>
          <a:lstStyle/>
          <a:p>
            <a:pPr algn="ctr"/>
            <a:r>
              <a:rPr lang="es-MX" b="1" dirty="0">
                <a:latin typeface="+mn-lt"/>
              </a:rPr>
              <a:t>Nuevos Recursos de Empleo</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838200" y="1825625"/>
            <a:ext cx="10515600" cy="3937866"/>
          </a:xfrm>
          <a:solidFill>
            <a:srgbClr val="FFFFFF"/>
          </a:solidFill>
        </p:spPr>
        <p:txBody>
          <a:bodyPr anchor="ctr">
            <a:noAutofit/>
          </a:bodyPr>
          <a:lstStyle/>
          <a:p>
            <a:pPr marL="0" indent="0">
              <a:buNone/>
            </a:pPr>
            <a:r>
              <a:rPr lang="es-MX" sz="3600" dirty="0"/>
              <a:t>A partir del 1 de julio de 2016, se promulgaron dos programas significativos a través de la Legislatura del Estado de California para incrementar el empleo competitivo e integrado para las personas con discapacidades del desarrollo, de acuerdo al Código de Bienestar e Instituciones, Secciones 4870 y 4870 (d-g).</a:t>
            </a:r>
          </a:p>
        </p:txBody>
      </p:sp>
    </p:spTree>
    <p:extLst>
      <p:ext uri="{BB962C8B-B14F-4D97-AF65-F5344CB8AC3E}">
        <p14:creationId xmlns:p14="http://schemas.microsoft.com/office/powerpoint/2010/main" val="2933076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690688"/>
          </a:xfrm>
          <a:solidFill>
            <a:srgbClr val="FFFFFF"/>
          </a:solidFill>
        </p:spPr>
        <p:txBody>
          <a:bodyPr>
            <a:normAutofit/>
          </a:bodyPr>
          <a:lstStyle/>
          <a:p>
            <a:pPr algn="ctr"/>
            <a:r>
              <a:rPr lang="es-MX" sz="4000" b="1" dirty="0">
                <a:latin typeface="+mn-lt"/>
                <a:hlinkClick r:id="rId2">
                  <a:extLst>
                    <a:ext uri="{A12FA001-AC4F-418D-AE19-62706E023703}">
                      <ahyp:hlinkClr xmlns:ahyp="http://schemas.microsoft.com/office/drawing/2018/hyperlinkcolor" val="tx"/>
                    </a:ext>
                  </a:extLst>
                </a:hlinkClick>
              </a:rPr>
              <a:t>Pagos de Incentivos de Empleo Integrado Competitivo (CIE)</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838200" y="2230581"/>
            <a:ext cx="10515600" cy="3946381"/>
          </a:xfrm>
          <a:solidFill>
            <a:srgbClr val="FFFFFF"/>
          </a:solidFill>
        </p:spPr>
        <p:txBody>
          <a:bodyPr anchor="ctr">
            <a:normAutofit/>
          </a:bodyPr>
          <a:lstStyle/>
          <a:p>
            <a:r>
              <a:rPr lang="es-MX" dirty="0"/>
              <a:t>Para alentar a los proveedores de centros regionales a incrementar la colocación y retención de consumidores del centro regional en un empleo competitivo e integrado.</a:t>
            </a:r>
          </a:p>
          <a:p>
            <a:r>
              <a:rPr lang="es-MX" dirty="0"/>
              <a:t>$2000- por una colocación de 30 días</a:t>
            </a:r>
          </a:p>
          <a:p>
            <a:r>
              <a:rPr lang="es-MX" dirty="0"/>
              <a:t>$2500- por 6 meses</a:t>
            </a:r>
          </a:p>
          <a:p>
            <a:r>
              <a:rPr lang="es-MX" dirty="0"/>
              <a:t>$3000- por 12 meses</a:t>
            </a:r>
          </a:p>
        </p:txBody>
      </p:sp>
    </p:spTree>
    <p:extLst>
      <p:ext uri="{BB962C8B-B14F-4D97-AF65-F5344CB8AC3E}">
        <p14:creationId xmlns:p14="http://schemas.microsoft.com/office/powerpoint/2010/main" val="471926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357744"/>
          </a:xfrm>
          <a:solidFill>
            <a:srgbClr val="FFFFFF"/>
          </a:solidFill>
        </p:spPr>
        <p:txBody>
          <a:bodyPr>
            <a:normAutofit/>
          </a:bodyPr>
          <a:lstStyle/>
          <a:p>
            <a:pPr algn="ctr"/>
            <a:r>
              <a:rPr lang="es-MX" b="1" dirty="0">
                <a:latin typeface="+mn-lt"/>
                <a:hlinkClick r:id="rId2">
                  <a:extLst>
                    <a:ext uri="{A12FA001-AC4F-418D-AE19-62706E023703}">
                      <ahyp:hlinkClr xmlns:ahyp="http://schemas.microsoft.com/office/drawing/2018/hyperlinkcolor" val="tx"/>
                    </a:ext>
                  </a:extLst>
                </a:hlinkClick>
              </a:rPr>
              <a:t>Programa de Prácticas Pagadas (PIP)</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solidFill>
            <a:srgbClr val="FFFFFF"/>
          </a:solidFill>
        </p:spPr>
        <p:txBody>
          <a:bodyPr anchor="ctr">
            <a:normAutofit/>
          </a:bodyPr>
          <a:lstStyle/>
          <a:p>
            <a:pPr marL="0" indent="0">
              <a:buNone/>
            </a:pPr>
            <a:r>
              <a:rPr lang="es-MX" dirty="0"/>
              <a:t>Para incrementar las habilidades vocacionales de los clientes y crear un camino hacia un trabajo integrado competitivo </a:t>
            </a:r>
          </a:p>
          <a:p>
            <a:r>
              <a:rPr lang="es-MX" dirty="0"/>
              <a:t>A partir del 1ro de julio de 2021:</a:t>
            </a:r>
          </a:p>
          <a:p>
            <a:pPr>
              <a:buFont typeface="Wingdings" panose="05000000000000000000" pitchFamily="2" charset="2"/>
              <a:buChar char="Ø"/>
            </a:pPr>
            <a:r>
              <a:rPr lang="es-MX" dirty="0"/>
              <a:t> 1,040 horas por año de prácticas</a:t>
            </a:r>
          </a:p>
          <a:p>
            <a:pPr>
              <a:buFont typeface="Wingdings" panose="05000000000000000000" pitchFamily="2" charset="2"/>
              <a:buChar char="Ø"/>
            </a:pPr>
            <a:r>
              <a:rPr lang="es-MX" dirty="0"/>
              <a:t> Puede cubrir los costos relacionados con el empleador asociados con la práctica (compensación para trabajadores)</a:t>
            </a:r>
          </a:p>
          <a:p>
            <a:pPr>
              <a:buFont typeface="Wingdings" panose="05000000000000000000" pitchFamily="2" charset="2"/>
              <a:buChar char="Ø"/>
            </a:pPr>
            <a:r>
              <a:rPr lang="es-MX" dirty="0"/>
              <a:t> Puede tener múltiples prácticas mientras no exceda las 1,040 horas</a:t>
            </a:r>
          </a:p>
          <a:p>
            <a:endParaRPr lang="en-US" dirty="0"/>
          </a:p>
        </p:txBody>
      </p:sp>
    </p:spTree>
    <p:extLst>
      <p:ext uri="{BB962C8B-B14F-4D97-AF65-F5344CB8AC3E}">
        <p14:creationId xmlns:p14="http://schemas.microsoft.com/office/powerpoint/2010/main" val="1992711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FFA-DF17-4BE7-81E8-3F457ECD271F}"/>
              </a:ext>
            </a:extLst>
          </p:cNvPr>
          <p:cNvSpPr>
            <a:spLocks noGrp="1"/>
          </p:cNvSpPr>
          <p:nvPr>
            <p:ph type="title"/>
          </p:nvPr>
        </p:nvSpPr>
        <p:spPr>
          <a:xfrm>
            <a:off x="0" y="1"/>
            <a:ext cx="12192000" cy="1191490"/>
          </a:xfrm>
          <a:solidFill>
            <a:srgbClr val="FFFFFF"/>
          </a:solidFill>
        </p:spPr>
        <p:txBody>
          <a:bodyPr/>
          <a:lstStyle/>
          <a:p>
            <a:pPr algn="ctr"/>
            <a:r>
              <a:rPr lang="es-MX" b="1" dirty="0">
                <a:latin typeface="+mn-lt"/>
              </a:rPr>
              <a:t>El Empleo Primero</a:t>
            </a:r>
          </a:p>
        </p:txBody>
      </p:sp>
      <p:sp>
        <p:nvSpPr>
          <p:cNvPr id="3" name="Content Placeholder 2">
            <a:extLst>
              <a:ext uri="{FF2B5EF4-FFF2-40B4-BE49-F238E27FC236}">
                <a16:creationId xmlns:a16="http://schemas.microsoft.com/office/drawing/2014/main" id="{9ABA7F44-EABE-414A-BD83-3CC8566E5073}"/>
              </a:ext>
            </a:extLst>
          </p:cNvPr>
          <p:cNvSpPr>
            <a:spLocks noGrp="1"/>
          </p:cNvSpPr>
          <p:nvPr>
            <p:ph idx="1"/>
          </p:nvPr>
        </p:nvSpPr>
        <p:spPr>
          <a:xfrm>
            <a:off x="928254" y="1825625"/>
            <a:ext cx="10425545" cy="3688484"/>
          </a:xfrm>
          <a:solidFill>
            <a:srgbClr val="FFFFFF"/>
          </a:solidFill>
        </p:spPr>
        <p:txBody>
          <a:bodyPr anchor="ctr">
            <a:normAutofit/>
          </a:bodyPr>
          <a:lstStyle/>
          <a:p>
            <a:pPr marL="0" indent="0">
              <a:buNone/>
            </a:pPr>
            <a:r>
              <a:rPr lang="es-MX" dirty="0"/>
              <a:t>El </a:t>
            </a:r>
            <a:r>
              <a:rPr lang="es-MX" b="1" dirty="0"/>
              <a:t>Sistema de Discapacidades del Desarrollo del Estado de California: </a:t>
            </a:r>
            <a:r>
              <a:rPr lang="es-MX" b="1" u="sng" dirty="0">
                <a:hlinkClick r:id="rId2">
                  <a:extLst>
                    <a:ext uri="{A12FA001-AC4F-418D-AE19-62706E023703}">
                      <ahyp:hlinkClr xmlns:ahyp="http://schemas.microsoft.com/office/drawing/2018/hyperlinkcolor" val="tx"/>
                    </a:ext>
                  </a:extLst>
                </a:hlinkClick>
              </a:rPr>
              <a:t>Tablero de Datos de Empleo</a:t>
            </a:r>
            <a:r>
              <a:rPr lang="es-MX" dirty="0"/>
              <a:t> presenta datos sobre lo bien que California se desempeña implementando la Política de Empleo Primero de California.</a:t>
            </a:r>
          </a:p>
        </p:txBody>
      </p:sp>
    </p:spTree>
    <p:extLst>
      <p:ext uri="{BB962C8B-B14F-4D97-AF65-F5344CB8AC3E}">
        <p14:creationId xmlns:p14="http://schemas.microsoft.com/office/powerpoint/2010/main" val="2463386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57746"/>
          </a:xfrm>
          <a:solidFill>
            <a:srgbClr val="FFFFFF"/>
          </a:solidFill>
        </p:spPr>
        <p:txBody>
          <a:bodyPr/>
          <a:lstStyle/>
          <a:p>
            <a:pPr algn="ctr"/>
            <a:r>
              <a:rPr lang="es-MX" b="1" dirty="0">
                <a:highlight>
                  <a:srgbClr val="FFFFFF"/>
                </a:highlight>
                <a:latin typeface="+mn-lt"/>
              </a:rPr>
              <a:t>Centros Regionales  </a:t>
            </a:r>
          </a:p>
        </p:txBody>
      </p:sp>
      <p:sp>
        <p:nvSpPr>
          <p:cNvPr id="3" name="Content Placeholder 2"/>
          <p:cNvSpPr>
            <a:spLocks noGrp="1"/>
          </p:cNvSpPr>
          <p:nvPr>
            <p:ph idx="1"/>
          </p:nvPr>
        </p:nvSpPr>
        <p:spPr>
          <a:xfrm>
            <a:off x="595745" y="1825625"/>
            <a:ext cx="10758055" cy="4145684"/>
          </a:xfrm>
          <a:solidFill>
            <a:srgbClr val="FFFFFF"/>
          </a:solidFill>
        </p:spPr>
        <p:txBody>
          <a:bodyPr>
            <a:noAutofit/>
          </a:bodyPr>
          <a:lstStyle/>
          <a:p>
            <a:pPr marL="0" indent="0">
              <a:buNone/>
            </a:pPr>
            <a:endParaRPr lang="en-US" sz="3200" dirty="0"/>
          </a:p>
          <a:p>
            <a:pPr marL="0" indent="0">
              <a:buNone/>
            </a:pPr>
            <a:r>
              <a:rPr lang="es-MX" sz="3200" dirty="0"/>
              <a:t>Los Centros Regionales son las agencias por las cuales las personas elegibles con discapacidades intelectuales y otras discapacidades del desarrollo reciben servicios de administración de casos para ayudarlos a participar y contribuir como miembros valiosos de sus comunidades y lograr sus metas en la vida.</a:t>
            </a:r>
          </a:p>
          <a:p>
            <a:pPr marL="0" indent="0">
              <a:buNone/>
            </a:pPr>
            <a:r>
              <a:rPr lang="es-MX" sz="3200" u="sng" dirty="0">
                <a:hlinkClick r:id="rId3"/>
              </a:rPr>
              <a:t>Sistema del Centro Regional</a:t>
            </a:r>
          </a:p>
          <a:p>
            <a:pPr marL="0" indent="0">
              <a:buNone/>
            </a:pPr>
            <a:endParaRPr lang="en-US" sz="3200" dirty="0">
              <a:latin typeface="+mj-lt"/>
            </a:endParaRPr>
          </a:p>
        </p:txBody>
      </p:sp>
    </p:spTree>
    <p:extLst>
      <p:ext uri="{BB962C8B-B14F-4D97-AF65-F5344CB8AC3E}">
        <p14:creationId xmlns:p14="http://schemas.microsoft.com/office/powerpoint/2010/main" val="1286245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pPr algn="ctr"/>
            <a:r>
              <a:rPr lang="es-MX" b="1" dirty="0">
                <a:latin typeface="+mn-lt"/>
              </a:rPr>
              <a:t>¡Gracias por su tiempo el día de hoy!</a:t>
            </a:r>
          </a:p>
        </p:txBody>
      </p:sp>
      <p:pic>
        <p:nvPicPr>
          <p:cNvPr id="6" name="Picture 5" descr="Ilustración de un signo de interrogación dentro de un círculo azu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762192"/>
            <a:ext cx="2343208" cy="2343208"/>
          </a:xfrm>
          <a:prstGeom prst="rect">
            <a:avLst/>
          </a:prstGeom>
        </p:spPr>
      </p:pic>
    </p:spTree>
    <p:extLst>
      <p:ext uri="{BB962C8B-B14F-4D97-AF65-F5344CB8AC3E}">
        <p14:creationId xmlns:p14="http://schemas.microsoft.com/office/powerpoint/2010/main" val="3737712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s-MX" b="1" dirty="0"/>
              <a:t>Presentadores</a:t>
            </a:r>
          </a:p>
        </p:txBody>
      </p:sp>
      <p:sp>
        <p:nvSpPr>
          <p:cNvPr id="6147" name="Rectangle 3"/>
          <p:cNvSpPr>
            <a:spLocks noGrp="1" noChangeArrowheads="1"/>
          </p:cNvSpPr>
          <p:nvPr>
            <p:ph idx="1"/>
          </p:nvPr>
        </p:nvSpPr>
        <p:spPr>
          <a:xfrm>
            <a:off x="2438400" y="1828800"/>
            <a:ext cx="8001000" cy="4876800"/>
          </a:xfrm>
        </p:spPr>
        <p:txBody>
          <a:bodyPr/>
          <a:lstStyle/>
          <a:p>
            <a:pPr marL="0" indent="0" eaLnBrk="1" hangingPunct="1">
              <a:lnSpc>
                <a:spcPct val="90000"/>
              </a:lnSpc>
              <a:buNone/>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145174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Departamento de Servicios de Desarrollo Centros Regionales: Condados atendidos por cada Centro Regional&#10;&#10;Centro Regional de Alta California (verde): condados de Alpine, Colusa, El Dorado, Nevada, Placer, Sacramento, Sierra, Sutter, Yolo y Yuba&#10;&#10;Centro Regional del Valle Central (púrpura oscuro): condados de Fresno, Kings, Madera, Mariposa, Merced y Tulare&#10;&#10;Centro Regional del Este de Los Ángeles (verde claro en el mapa de Los Ángeles): Condado del Este de Los Ángeles, incluidas las comunidades de Alhambra y Whittier&#10;&#10;Centro Regional del Extremo Norte (amarillo): condados de Butte, Glenn, Lassen, Modoc, Plumas, Shasta, Siskiyou, Tehama y Trinity&#10;&#10;Centro Regional Frank D. Lanterman (bígaro): El Centro Regional Frank D. Lanterman sirve a los distritos de salud de Central, Glendale, Hollywood-Wilshire y Pasadena dentro del condado de Los Ángeles.&#10;&#10;Centro Regional Golden Gate (Verde Azulado): El Centro Regional Golden Gate sirve a los condados de Marin, San Francisco y San Mateo.&#10;&#10;Centro Regional Harbor (púrpura en el mapa de Los Ángeles): El Centro Regional Harbor sirve a los distritos de salud de Bellflower, Harbor, Long Beach y Torrance dentro de la ciudad de Los Ángeles.&#10;&#10;Centro Regional Inland (salmón): El Centro Regional Inland sirve a los condados de Riverside y San Bernardino.&#10;&#10;Centro Regional de Kern (verde claro): condados de Inyo, Kern y Mono&#10;&#10;Centro Regional de North Bay (rosa): condados de Napa, Solano y Sonoma&#10;&#10;Centro Regional del Norte del Condado de Los Ángeles (amarillo pastel en el mapa de Los Ángeles): los distritos de salud de East Valley, San Fernando y West Valley dentro de la ciudad de Los Ángeles&#10;&#10;Centro Regional Redwood Coast (rojo): condados de Del Norte, Humboldt, Mendocino y Lake&#10;&#10;Centro Regional de East Bay (gris): condados de Alameda y Contra Costa&#10;&#10;Centro Regional del Condado de Orange (naranja): Condado de Orange&#10;&#10;Centro Regional de San Andreas (verde menta): Monterey, San Benito, Santa Clara y Santa Cruz&#10;&#10;Centro Regional de San Diego (amarillo pálido): condados de Imperial y San Diego&#10;&#10;Centro Regional San Gabriel/Pomona (verde azulado en el mapa de Los Ángeles): Las ciudades de El Monte, Monrovia, Pomona y Glendora dentro del condado de Los Ángeles&#10;&#10;Centro Regional Sur Central de Los Ángeles (rojo/rosa en el mapa de Los Ángeles): Los distritos de salud de Compton, San Antonio, Sur, Sureste y Suroeste dentro del condado de Los Ángeles&#10;&#10;Centro Regional de los Tres Condados (lavanda): condados de San Luis Obispo, Santa Bárbara y Ventura&#10;&#10;Centro Regional de Valley Mountain (bronceado): condados de Amador, Calaveras, San Joaquín, Stanislaus y Tuolumne&#10;&#10;Centro Regional del Oeste (rosa pastel): los distritos de salud de Inglewood y Santa Monica-West dentro del condado de Los Ánge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926" y="-55984"/>
            <a:ext cx="4999935" cy="65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descr="Cada Centro Regional es una corporación privada sin fines de lucro&#10;"/>
          <p:cNvSpPr txBox="1"/>
          <p:nvPr/>
        </p:nvSpPr>
        <p:spPr>
          <a:xfrm>
            <a:off x="1" y="0"/>
            <a:ext cx="3295926" cy="1815882"/>
          </a:xfrm>
          <a:prstGeom prst="rect">
            <a:avLst/>
          </a:prstGeom>
          <a:solidFill>
            <a:srgbClr val="FFFFFF"/>
          </a:solidFill>
          <a:ln>
            <a:solidFill>
              <a:schemeClr val="accent4">
                <a:shade val="80000"/>
                <a:hueOff val="0"/>
                <a:satOff val="0"/>
                <a:lumOff val="0"/>
              </a:schemeClr>
            </a:solidFill>
          </a:ln>
        </p:spPr>
        <p:txBody>
          <a:bodyPr wrap="square" rtlCol="0">
            <a:spAutoFit/>
          </a:bodyPr>
          <a:lstStyle/>
          <a:p>
            <a:r>
              <a:rPr lang="es-MX" sz="2800" b="1" dirty="0"/>
              <a:t>Cada Centro Regional es una corporación privada sin fines de lucro </a:t>
            </a:r>
          </a:p>
        </p:txBody>
      </p:sp>
      <p:sp>
        <p:nvSpPr>
          <p:cNvPr id="4" name="TextBox 3" descr="Transferencias de elegibilidad en todo el estado">
            <a:extLst>
              <a:ext uri="{FF2B5EF4-FFF2-40B4-BE49-F238E27FC236}">
                <a16:creationId xmlns:a16="http://schemas.microsoft.com/office/drawing/2014/main" id="{53D0FA66-8536-4CE4-8D27-13D713DFF73B}"/>
              </a:ext>
            </a:extLst>
          </p:cNvPr>
          <p:cNvSpPr txBox="1"/>
          <p:nvPr/>
        </p:nvSpPr>
        <p:spPr>
          <a:xfrm>
            <a:off x="7781787" y="4769937"/>
            <a:ext cx="3962400" cy="1292662"/>
          </a:xfrm>
          <a:prstGeom prst="rect">
            <a:avLst/>
          </a:prstGeom>
          <a:solidFill>
            <a:srgbClr val="FFFFFF"/>
          </a:solidFill>
          <a:ln>
            <a:solidFill>
              <a:schemeClr val="accent4">
                <a:shade val="80000"/>
                <a:hueOff val="0"/>
                <a:satOff val="0"/>
                <a:lumOff val="0"/>
              </a:schemeClr>
            </a:solidFill>
          </a:ln>
        </p:spPr>
        <p:txBody>
          <a:bodyPr wrap="square" rtlCol="0">
            <a:spAutoFit/>
          </a:bodyPr>
          <a:lstStyle/>
          <a:p>
            <a:pPr algn="ctr"/>
            <a:r>
              <a:rPr lang="es-MX" sz="2600" b="1" dirty="0"/>
              <a:t>Transferencias de elegibilidad en todo el estado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1" y="0"/>
            <a:ext cx="6096001" cy="1602213"/>
          </a:xfrm>
          <a:solidFill>
            <a:srgbClr val="FFFFFF"/>
          </a:solidFill>
        </p:spPr>
        <p:txBody>
          <a:bodyPr>
            <a:normAutofit/>
          </a:bodyPr>
          <a:lstStyle/>
          <a:p>
            <a:pPr algn="ctr" eaLnBrk="1" hangingPunct="1"/>
            <a:r>
              <a:rPr lang="es-MX" sz="3700" b="1" dirty="0">
                <a:latin typeface="+mn-lt"/>
              </a:rPr>
              <a:t>Un poquito de historia…
La Ley Lanterman</a:t>
            </a:r>
          </a:p>
        </p:txBody>
      </p:sp>
      <p:cxnSp>
        <p:nvCxnSpPr>
          <p:cNvPr id="72" name="Straight Arrow Connector 7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195" name="Rectangle 7"/>
          <p:cNvSpPr>
            <a:spLocks noGrp="1" noChangeArrowheads="1"/>
          </p:cNvSpPr>
          <p:nvPr>
            <p:ph idx="1"/>
          </p:nvPr>
        </p:nvSpPr>
        <p:spPr>
          <a:xfrm>
            <a:off x="263236" y="1967345"/>
            <a:ext cx="6313149" cy="4525519"/>
          </a:xfrm>
          <a:solidFill>
            <a:srgbClr val="FFFFFF"/>
          </a:solidFill>
        </p:spPr>
        <p:txBody>
          <a:bodyPr>
            <a:normAutofit lnSpcReduction="10000"/>
          </a:bodyPr>
          <a:lstStyle/>
          <a:p>
            <a:pPr eaLnBrk="1" hangingPunct="1"/>
            <a:r>
              <a:rPr lang="es-MX" sz="2400" dirty="0"/>
              <a:t> </a:t>
            </a:r>
            <a:r>
              <a:rPr lang="es-MX" sz="2400" b="1" dirty="0"/>
              <a:t>Un niño nació con una discapacidad...</a:t>
            </a:r>
          </a:p>
          <a:p>
            <a:pPr lvl="1" eaLnBrk="1" hangingPunct="1"/>
            <a:r>
              <a:rPr lang="es-MX" dirty="0"/>
              <a:t>Mantener a los niños en casa sin apoyo</a:t>
            </a:r>
          </a:p>
          <a:p>
            <a:pPr lvl="1" eaLnBrk="1" hangingPunct="1"/>
            <a:r>
              <a:rPr lang="es-MX" dirty="0"/>
              <a:t>Enviarlos a hospitales estatales</a:t>
            </a:r>
          </a:p>
          <a:p>
            <a:pPr marL="457200" lvl="1" indent="0" eaLnBrk="1" hangingPunct="1">
              <a:buNone/>
            </a:pPr>
            <a:endParaRPr lang="en-US" altLang="en-US" dirty="0"/>
          </a:p>
          <a:p>
            <a:pPr eaLnBrk="1" hangingPunct="1"/>
            <a:r>
              <a:rPr lang="es-MX" sz="2400" b="1" dirty="0"/>
              <a:t>Legislación aprobada en 1965 para trasladar recursos públicos de las instituciones a las Comunidades</a:t>
            </a:r>
          </a:p>
          <a:p>
            <a:pPr eaLnBrk="1" hangingPunct="1"/>
            <a:endParaRPr lang="en-US" altLang="en-US" sz="2400" dirty="0"/>
          </a:p>
          <a:p>
            <a:pPr eaLnBrk="1" hangingPunct="1"/>
            <a:r>
              <a:rPr lang="es-MX" sz="2400" b="1" dirty="0"/>
              <a:t>Los 21 centros regionales sin fines de lucro sirven como recursos locales para brindar:</a:t>
            </a:r>
          </a:p>
          <a:p>
            <a:pPr lvl="1" eaLnBrk="1" hangingPunct="1"/>
            <a:r>
              <a:rPr lang="es-MX" dirty="0"/>
              <a:t>Evaluación de Elegibilidad y Diagnóstico  </a:t>
            </a:r>
          </a:p>
          <a:p>
            <a:pPr lvl="1" eaLnBrk="1" hangingPunct="1"/>
            <a:r>
              <a:rPr lang="es-MX" dirty="0"/>
              <a:t>Coordinación de Servicios</a:t>
            </a:r>
          </a:p>
          <a:p>
            <a:pPr eaLnBrk="1" hangingPunct="1">
              <a:buFont typeface="Wingdings" panose="05000000000000000000" pitchFamily="2" charset="2"/>
              <a:buNone/>
            </a:pPr>
            <a:endParaRPr lang="en-US" altLang="en-US" sz="1700" dirty="0">
              <a:latin typeface="Arial" panose="020B0604020202020204" pitchFamily="34" charset="0"/>
            </a:endParaRPr>
          </a:p>
          <a:p>
            <a:pPr eaLnBrk="1" hangingPunct="1"/>
            <a:endParaRPr lang="en-US" altLang="en-US" sz="1700" dirty="0">
              <a:latin typeface="Arial" panose="020B0604020202020204" pitchFamily="34" charset="0"/>
            </a:endParaRPr>
          </a:p>
          <a:p>
            <a:pPr eaLnBrk="1" hangingPunct="1"/>
            <a:endParaRPr lang="en-US" altLang="en-US" sz="1700" dirty="0"/>
          </a:p>
        </p:txBody>
      </p:sp>
      <p:pic>
        <p:nvPicPr>
          <p:cNvPr id="2" name="Picture 1" descr="Frank D Lanterman aparece en el Capitolio. Sin duda luciendo su famoso traje marrón. Lanterman jugó un papel decisivo en la aprobación de la Ley Short-Doyle de 1957, que creó un sistema de servicios de salud mental basados ​​en la comunidad y proporcionó la financiación y la estructura para mejorar la atención y fomentar la desinstitucionalización. En el momento de la jubilación de Lanterman en 1978, el número de pacientes en hospitales psiquiátricos estatales era de solo 6.000, una sexta parte del total de 1957. La Ley Lanterman-Petris-Short de 1969, escrita por Frank Lanterman, Nicholas Petris y Alan Short, otorgó a las personas con discapacidades del desarrollo el derecho a obtener los servicios y el apoyo que necesitaban para vivir como personas sin discapacidades. Estableció centros regionales para que los californianos discapacitados pudieran obtener la ayuda que necesitaban mientras vivían en casa o por su cuenta. En 1972, la Ley se amplió para incluir a personas con parálisis cerebral, epilepsia, autismo y otras discapacidades neurológicas. Uno de los centros regionales en el sur de California fue renombrado en la década de 1970 como Centro Regional Frank D. Lanterman en honor a sus esfuerzos.">
            <a:extLst>
              <a:ext uri="{FF2B5EF4-FFF2-40B4-BE49-F238E27FC236}">
                <a16:creationId xmlns:a16="http://schemas.microsoft.com/office/drawing/2014/main" id="{23D2F345-ACC0-4408-84C2-4BE2FC63A41D}"/>
              </a:ext>
            </a:extLst>
          </p:cNvPr>
          <p:cNvPicPr>
            <a:picLocks noChangeAspect="1"/>
          </p:cNvPicPr>
          <p:nvPr/>
        </p:nvPicPr>
        <p:blipFill rotWithShape="1">
          <a:blip r:embed="rId3"/>
          <a:srcRect r="-2" b="413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96290"/>
          </a:xfrm>
          <a:solidFill>
            <a:srgbClr val="FFFFFF"/>
          </a:solidFill>
        </p:spPr>
        <p:txBody>
          <a:bodyPr>
            <a:normAutofit/>
          </a:bodyPr>
          <a:lstStyle/>
          <a:p>
            <a:pPr algn="ctr"/>
            <a:r>
              <a:rPr lang="es-MX" sz="3600" b="1" dirty="0">
                <a:latin typeface="+mn-lt"/>
                <a:hlinkClick r:id="rId3">
                  <a:extLst>
                    <a:ext uri="{A12FA001-AC4F-418D-AE19-62706E023703}">
                      <ahyp:hlinkClr xmlns:ahyp="http://schemas.microsoft.com/office/drawing/2018/hyperlinkcolor" val="tx"/>
                    </a:ext>
                  </a:extLst>
                </a:hlinkClick>
              </a:rPr>
              <a:t>La Ley de Servicios de Lanterman para Discapacidades del Desarrollo</a:t>
            </a:r>
          </a:p>
        </p:txBody>
      </p:sp>
      <p:sp>
        <p:nvSpPr>
          <p:cNvPr id="3" name="Content Placeholder 2"/>
          <p:cNvSpPr>
            <a:spLocks noGrp="1"/>
          </p:cNvSpPr>
          <p:nvPr>
            <p:ph idx="1"/>
          </p:nvPr>
        </p:nvSpPr>
        <p:spPr>
          <a:solidFill>
            <a:srgbClr val="FFFFFF"/>
          </a:solidFill>
        </p:spPr>
        <p:txBody>
          <a:bodyPr/>
          <a:lstStyle/>
          <a:p>
            <a:pPr marL="0" indent="0">
              <a:buNone/>
            </a:pPr>
            <a:endParaRPr lang="en-US" dirty="0"/>
          </a:p>
          <a:p>
            <a:pPr marL="0" indent="0">
              <a:buNone/>
            </a:pPr>
            <a:r>
              <a:rPr lang="es-MX" dirty="0"/>
              <a:t>La Ley Lanterman brinda coordinación y provisión de servicios y apoyos para permitir que las personas con discapacidades intelectuales y del desarrollo lleven vidas más independientes, productivas e integradas. Además, el Programa de Inicio Temprano brinda servicios a bebés y niños pequeños con riesgo de tener una discapacidad del desarrollo. El Departamento ejecuta sus responsabilidades a través de contratos con 21 corporaciones comunitarias sin fines de lucro conocidas como centros regionales, y a través de hogares e instalaciones operados por el estado.</a:t>
            </a:r>
          </a:p>
        </p:txBody>
      </p:sp>
    </p:spTree>
    <p:extLst>
      <p:ext uri="{BB962C8B-B14F-4D97-AF65-F5344CB8AC3E}">
        <p14:creationId xmlns:p14="http://schemas.microsoft.com/office/powerpoint/2010/main" val="312692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
            <a:ext cx="12192000" cy="1690688"/>
          </a:xfrm>
          <a:solidFill>
            <a:srgbClr val="FFFFFF"/>
          </a:solidFill>
        </p:spPr>
        <p:txBody>
          <a:bodyPr/>
          <a:lstStyle/>
          <a:p>
            <a:pPr algn="ctr" eaLnBrk="1" hangingPunct="1"/>
            <a:r>
              <a:rPr lang="es-MX" b="1" dirty="0">
                <a:latin typeface="+mn-lt"/>
              </a:rPr>
              <a:t>El Sistema de Centros Regionales: </a:t>
            </a:r>
            <a:br>
              <a:rPr lang="es-MX" sz="3200" b="1" dirty="0">
                <a:latin typeface="+mn-lt"/>
              </a:rPr>
            </a:br>
            <a:r>
              <a:rPr lang="es-MX" sz="3200" i="1" dirty="0">
                <a:latin typeface="+mn-lt"/>
              </a:rPr>
              <a:t>Sirve a unas 400,000 personas en el estado</a:t>
            </a:r>
          </a:p>
        </p:txBody>
      </p:sp>
      <p:sp>
        <p:nvSpPr>
          <p:cNvPr id="9219" name="Rectangle 3"/>
          <p:cNvSpPr>
            <a:spLocks noGrp="1" noChangeArrowheads="1"/>
          </p:cNvSpPr>
          <p:nvPr>
            <p:ph idx="1"/>
          </p:nvPr>
        </p:nvSpPr>
        <p:spPr>
          <a:xfrm>
            <a:off x="838200" y="2008909"/>
            <a:ext cx="10515600" cy="4308764"/>
          </a:xfrm>
          <a:solidFill>
            <a:srgbClr val="FFFFFF"/>
          </a:solidFill>
        </p:spPr>
        <p:txBody>
          <a:bodyPr>
            <a:normAutofit fontScale="92500"/>
          </a:bodyPr>
          <a:lstStyle/>
          <a:p>
            <a:pPr marL="0" indent="0" eaLnBrk="1" hangingPunct="1">
              <a:lnSpc>
                <a:spcPct val="90000"/>
              </a:lnSpc>
              <a:buNone/>
            </a:pPr>
            <a:endParaRPr lang="en-US" altLang="en-US" b="1" dirty="0">
              <a:latin typeface="Arial" panose="020B0604020202020204" pitchFamily="34" charset="0"/>
            </a:endParaRPr>
          </a:p>
          <a:p>
            <a:pPr eaLnBrk="1" hangingPunct="1">
              <a:lnSpc>
                <a:spcPct val="90000"/>
              </a:lnSpc>
            </a:pPr>
            <a:r>
              <a:rPr lang="es-MX" b="1" dirty="0"/>
              <a:t>Es único en California</a:t>
            </a:r>
          </a:p>
          <a:p>
            <a:pPr eaLnBrk="1" hangingPunct="1">
              <a:lnSpc>
                <a:spcPct val="90000"/>
              </a:lnSpc>
            </a:pPr>
            <a:endParaRPr lang="en-US" altLang="en-US" sz="1050" b="1" dirty="0"/>
          </a:p>
          <a:p>
            <a:pPr eaLnBrk="1" hangingPunct="1">
              <a:lnSpc>
                <a:spcPct val="90000"/>
              </a:lnSpc>
            </a:pPr>
            <a:r>
              <a:rPr lang="es-MX" b="1" dirty="0"/>
              <a:t>Son agencias “Voluntarias”</a:t>
            </a:r>
          </a:p>
          <a:p>
            <a:pPr eaLnBrk="1" hangingPunct="1">
              <a:lnSpc>
                <a:spcPct val="90000"/>
              </a:lnSpc>
              <a:buFont typeface="Wingdings" panose="05000000000000000000" pitchFamily="2" charset="2"/>
              <a:buNone/>
            </a:pPr>
            <a:endParaRPr lang="en-US" altLang="en-US" sz="1050" b="1" dirty="0"/>
          </a:p>
          <a:p>
            <a:pPr eaLnBrk="1" hangingPunct="1">
              <a:lnSpc>
                <a:spcPct val="90000"/>
              </a:lnSpc>
            </a:pPr>
            <a:r>
              <a:rPr lang="es-MX" b="1" dirty="0"/>
              <a:t>Administran Dos Programas:</a:t>
            </a:r>
          </a:p>
          <a:p>
            <a:pPr lvl="1" eaLnBrk="1" hangingPunct="1">
              <a:lnSpc>
                <a:spcPct val="90000"/>
              </a:lnSpc>
            </a:pPr>
            <a:r>
              <a:rPr lang="es-MX" sz="2600" b="1" dirty="0"/>
              <a:t>Programa de Inicio Temprano-</a:t>
            </a:r>
            <a:r>
              <a:rPr lang="es-MX" sz="2600" i="1" dirty="0"/>
              <a:t> brinda servicios de intervención temprana a bebés y niños pequeños, desde el nacimiento hasta los 3 años</a:t>
            </a:r>
          </a:p>
          <a:p>
            <a:pPr lvl="1" eaLnBrk="1" hangingPunct="1">
              <a:lnSpc>
                <a:spcPct val="90000"/>
              </a:lnSpc>
            </a:pPr>
            <a:endParaRPr lang="en-US" altLang="en-US" i="1" dirty="0"/>
          </a:p>
          <a:p>
            <a:pPr lvl="1" eaLnBrk="1" hangingPunct="1">
              <a:lnSpc>
                <a:spcPct val="90000"/>
              </a:lnSpc>
            </a:pPr>
            <a:r>
              <a:rPr lang="es-MX" sz="2600" b="1" dirty="0"/>
              <a:t>Centro Regional-</a:t>
            </a:r>
            <a:r>
              <a:rPr lang="es-MX" sz="2600" dirty="0"/>
              <a:t> </a:t>
            </a:r>
            <a:r>
              <a:rPr lang="es-MX" sz="2600" i="1" dirty="0"/>
              <a:t>brinda servicios a personas de 3 años o más a lo largo de su vida</a:t>
            </a:r>
          </a:p>
          <a:p>
            <a:pPr lvl="1" eaLnBrk="1" hangingPunct="1">
              <a:lnSpc>
                <a:spcPct val="90000"/>
              </a:lnSpc>
            </a:pPr>
            <a:endParaRPr lang="en-US" altLang="en-US" sz="1000" i="1" dirty="0">
              <a:latin typeface="Arial" panose="020B0604020202020204" pitchFamily="34" charset="0"/>
            </a:endParaRPr>
          </a:p>
          <a:p>
            <a:pPr eaLnBrk="1" hangingPunct="1">
              <a:lnSpc>
                <a:spcPct val="90000"/>
              </a:lnSpc>
            </a:pPr>
            <a:endParaRPr lang="en-US" altLang="en-US" sz="2400" i="1" dirty="0">
              <a:latin typeface="Arial" panose="020B0604020202020204" pitchFamily="34" charset="0"/>
            </a:endParaRPr>
          </a:p>
          <a:p>
            <a:pPr eaLnBrk="1" hangingPunct="1">
              <a:lnSpc>
                <a:spcPct val="90000"/>
              </a:lnSpc>
            </a:pPr>
            <a:endParaRPr lang="en-US" altLang="en-US" sz="2500" dirty="0">
              <a:latin typeface="Arial" panose="020B0604020202020204" pitchFamily="34" charset="0"/>
            </a:endParaRPr>
          </a:p>
          <a:p>
            <a:pPr eaLnBrk="1" hangingPunct="1">
              <a:lnSpc>
                <a:spcPct val="90000"/>
              </a:lnSpc>
              <a:buFont typeface="Wingdings" panose="05000000000000000000" pitchFamily="2" charset="2"/>
              <a:buNone/>
            </a:pPr>
            <a:endParaRPr lang="en-US" altLang="en-US" sz="2500" i="1" dirty="0">
              <a:latin typeface="Arial" panose="020B0604020202020204" pitchFamily="34" charset="0"/>
            </a:endParaRPr>
          </a:p>
          <a:p>
            <a:pPr eaLnBrk="1" hangingPunct="1">
              <a:lnSpc>
                <a:spcPct val="90000"/>
              </a:lnSpc>
            </a:pPr>
            <a:endParaRPr lang="en-US" altLang="en-US" sz="2500" i="1" dirty="0">
              <a:latin typeface="Arial" panose="020B0604020202020204" pitchFamily="34" charset="0"/>
            </a:endParaRPr>
          </a:p>
          <a:p>
            <a:pPr lvl="1" eaLnBrk="1" hangingPunct="1">
              <a:lnSpc>
                <a:spcPct val="90000"/>
              </a:lnSpc>
            </a:pPr>
            <a:endParaRPr lang="en-US" altLang="en-US" sz="2100" b="1"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2011416"/>
          </a:xfrm>
          <a:solidFill>
            <a:srgbClr val="FFFFFF"/>
          </a:solidFill>
        </p:spPr>
        <p:txBody>
          <a:bodyPr>
            <a:noAutofit/>
          </a:bodyPr>
          <a:lstStyle/>
          <a:p>
            <a:pPr algn="ctr"/>
            <a:r>
              <a:rPr lang="es-MX" sz="4000" b="1" dirty="0">
                <a:latin typeface="+mn-lt"/>
              </a:rPr>
              <a:t>Los Centros Regionales son contratados y financiados por el Departamento de Servicios de Desarrollo del Estado (DDS)</a:t>
            </a:r>
          </a:p>
        </p:txBody>
      </p:sp>
      <p:sp>
        <p:nvSpPr>
          <p:cNvPr id="3" name="TextBox 2"/>
          <p:cNvSpPr txBox="1"/>
          <p:nvPr/>
        </p:nvSpPr>
        <p:spPr>
          <a:xfrm>
            <a:off x="6629400" y="3048000"/>
            <a:ext cx="609600" cy="369332"/>
          </a:xfrm>
          <a:prstGeom prst="rect">
            <a:avLst/>
          </a:prstGeom>
          <a:noFill/>
        </p:spPr>
        <p:txBody>
          <a:bodyPr wrap="square" rtlCol="0">
            <a:spAutoFit/>
          </a:bodyPr>
          <a:lstStyle/>
          <a:p>
            <a:endParaRPr lang="en-US" dirty="0"/>
          </a:p>
        </p:txBody>
      </p:sp>
      <p:sp>
        <p:nvSpPr>
          <p:cNvPr id="34" name="TextBox 33"/>
          <p:cNvSpPr txBox="1"/>
          <p:nvPr/>
        </p:nvSpPr>
        <p:spPr>
          <a:xfrm>
            <a:off x="6751771" y="2895600"/>
            <a:ext cx="518073" cy="369332"/>
          </a:xfrm>
          <a:prstGeom prst="rect">
            <a:avLst/>
          </a:prstGeom>
          <a:solidFill>
            <a:schemeClr val="bg1"/>
          </a:solidFill>
        </p:spPr>
        <p:txBody>
          <a:bodyPr wrap="square" rtlCol="0">
            <a:spAutoFit/>
          </a:bodyPr>
          <a:lstStyle/>
          <a:p>
            <a:endParaRPr lang="en-US" dirty="0"/>
          </a:p>
        </p:txBody>
      </p:sp>
      <p:pic>
        <p:nvPicPr>
          <p:cNvPr id="11" name="Content Placeholder 10" descr="Ilustración de una olla de oro"/>
          <p:cNvPicPr>
            <a:picLocks noGrp="1" noChangeAspect="1"/>
          </p:cNvPicPr>
          <p:nvPr>
            <p:ph idx="1"/>
          </p:nvPr>
        </p:nvPicPr>
        <p:blipFill>
          <a:blip r:embed="rId3"/>
          <a:stretch>
            <a:fillRect/>
          </a:stretch>
        </p:blipFill>
        <p:spPr>
          <a:xfrm>
            <a:off x="1205345" y="3313014"/>
            <a:ext cx="2365453" cy="1682642"/>
          </a:xfrm>
          <a:prstGeom prst="rect">
            <a:avLst/>
          </a:prstGeom>
        </p:spPr>
      </p:pic>
      <p:pic>
        <p:nvPicPr>
          <p:cNvPr id="13" name="Picture 12" descr="Ilustración de una olla de oro"/>
          <p:cNvPicPr>
            <a:picLocks noChangeAspect="1"/>
          </p:cNvPicPr>
          <p:nvPr/>
        </p:nvPicPr>
        <p:blipFill>
          <a:blip r:embed="rId4"/>
          <a:stretch>
            <a:fillRect/>
          </a:stretch>
        </p:blipFill>
        <p:spPr>
          <a:xfrm>
            <a:off x="8448956" y="3355690"/>
            <a:ext cx="2304488" cy="1639966"/>
          </a:xfrm>
          <a:prstGeom prst="rect">
            <a:avLst/>
          </a:prstGeom>
        </p:spPr>
      </p:pic>
      <p:sp>
        <p:nvSpPr>
          <p:cNvPr id="18" name="TextBox 17"/>
          <p:cNvSpPr txBox="1"/>
          <p:nvPr/>
        </p:nvSpPr>
        <p:spPr>
          <a:xfrm>
            <a:off x="3490707" y="3790675"/>
            <a:ext cx="2092408" cy="830997"/>
          </a:xfrm>
          <a:prstGeom prst="rect">
            <a:avLst/>
          </a:prstGeom>
          <a:solidFill>
            <a:srgbClr val="FFFFFF"/>
          </a:solidFill>
        </p:spPr>
        <p:txBody>
          <a:bodyPr wrap="square" rtlCol="0">
            <a:spAutoFit/>
          </a:bodyPr>
          <a:lstStyle/>
          <a:p>
            <a:pPr algn="ctr"/>
            <a:r>
              <a:rPr lang="es-MX" sz="2400" b="1" dirty="0"/>
              <a:t>Operaciones</a:t>
            </a:r>
          </a:p>
          <a:p>
            <a:pPr algn="ctr"/>
            <a:r>
              <a:rPr lang="es-MX" sz="2400" b="1" dirty="0"/>
              <a:t>Cerca del 11%</a:t>
            </a:r>
          </a:p>
        </p:txBody>
      </p:sp>
      <p:sp>
        <p:nvSpPr>
          <p:cNvPr id="19" name="TextBox 18"/>
          <p:cNvSpPr txBox="1"/>
          <p:nvPr/>
        </p:nvSpPr>
        <p:spPr>
          <a:xfrm>
            <a:off x="6629400" y="3786837"/>
            <a:ext cx="2021120" cy="830997"/>
          </a:xfrm>
          <a:prstGeom prst="rect">
            <a:avLst/>
          </a:prstGeom>
          <a:solidFill>
            <a:srgbClr val="FFFFFF"/>
          </a:solidFill>
        </p:spPr>
        <p:txBody>
          <a:bodyPr wrap="square" rtlCol="0">
            <a:spAutoFit/>
          </a:bodyPr>
          <a:lstStyle/>
          <a:p>
            <a:pPr algn="ctr"/>
            <a:r>
              <a:rPr lang="es-MX" sz="2400" b="1" dirty="0"/>
              <a:t>POS</a:t>
            </a:r>
          </a:p>
          <a:p>
            <a:pPr algn="ctr"/>
            <a:r>
              <a:rPr lang="es-MX" sz="2400" b="1" dirty="0"/>
              <a:t>Cerca del 89%</a:t>
            </a:r>
          </a:p>
        </p:txBody>
      </p:sp>
      <p:sp>
        <p:nvSpPr>
          <p:cNvPr id="20" name="TextBox 19"/>
          <p:cNvSpPr txBox="1"/>
          <p:nvPr/>
        </p:nvSpPr>
        <p:spPr>
          <a:xfrm>
            <a:off x="4492159" y="2215701"/>
            <a:ext cx="3246571" cy="523220"/>
          </a:xfrm>
          <a:prstGeom prst="rect">
            <a:avLst/>
          </a:prstGeom>
          <a:solidFill>
            <a:srgbClr val="FFFFFF"/>
          </a:solidFill>
        </p:spPr>
        <p:txBody>
          <a:bodyPr wrap="square" rtlCol="0">
            <a:spAutoFit/>
          </a:bodyPr>
          <a:lstStyle/>
          <a:p>
            <a:pPr algn="ctr"/>
            <a:r>
              <a:rPr lang="es-MX" sz="2800" dirty="0">
                <a:solidFill>
                  <a:srgbClr val="002060"/>
                </a:solidFill>
                <a:hlinkClick r:id="rId5">
                  <a:extLst>
                    <a:ext uri="{A12FA001-AC4F-418D-AE19-62706E023703}">
                      <ahyp:hlinkClr xmlns:ahyp="http://schemas.microsoft.com/office/drawing/2018/hyperlinkcolor" val="tx"/>
                    </a:ext>
                  </a:extLst>
                </a:hlinkClick>
              </a:rPr>
              <a:t>Presupuesto</a:t>
            </a:r>
          </a:p>
        </p:txBody>
      </p:sp>
      <p:sp>
        <p:nvSpPr>
          <p:cNvPr id="21" name="TextBox 20"/>
          <p:cNvSpPr txBox="1"/>
          <p:nvPr/>
        </p:nvSpPr>
        <p:spPr>
          <a:xfrm>
            <a:off x="3318163" y="5534867"/>
            <a:ext cx="5555673" cy="523220"/>
          </a:xfrm>
          <a:prstGeom prst="rect">
            <a:avLst/>
          </a:prstGeom>
          <a:solidFill>
            <a:srgbClr val="FFFFFF"/>
          </a:solidFill>
        </p:spPr>
        <p:txBody>
          <a:bodyPr wrap="square" rtlCol="0">
            <a:spAutoFit/>
          </a:bodyPr>
          <a:lstStyle/>
          <a:p>
            <a:pPr algn="ctr"/>
            <a:r>
              <a:rPr lang="es-MX" sz="2800" b="1" dirty="0"/>
              <a:t>No es Agencia Estatal</a:t>
            </a:r>
          </a:p>
        </p:txBody>
      </p:sp>
      <p:cxnSp>
        <p:nvCxnSpPr>
          <p:cNvPr id="23" name="Straight Arrow Connector 22"/>
          <p:cNvCxnSpPr/>
          <p:nvPr/>
        </p:nvCxnSpPr>
        <p:spPr bwMode="auto">
          <a:xfrm>
            <a:off x="6476594" y="2889766"/>
            <a:ext cx="781456" cy="685800"/>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flipH="1">
            <a:off x="4962446" y="2895600"/>
            <a:ext cx="828755" cy="679966"/>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81603070"/>
      </p:ext>
    </p:extLst>
  </p:cSld>
  <p:clrMapOvr>
    <a:masterClrMapping/>
  </p:clrMapOvr>
</p:sld>
</file>

<file path=ppt/theme/theme1.xml><?xml version="1.0" encoding="utf-8"?>
<a:theme xmlns:a="http://schemas.openxmlformats.org/drawingml/2006/main" name="Office Theme">
  <a:themeElements>
    <a:clrScheme name="ACRC Logo Colors">
      <a:dk1>
        <a:srgbClr val="000000"/>
      </a:dk1>
      <a:lt1>
        <a:srgbClr val="A0DAEF"/>
      </a:lt1>
      <a:dk2>
        <a:srgbClr val="0086AE"/>
      </a:dk2>
      <a:lt2>
        <a:srgbClr val="FFC000"/>
      </a:lt2>
      <a:accent1>
        <a:srgbClr val="0C8C99"/>
      </a:accent1>
      <a:accent2>
        <a:srgbClr val="FFC000"/>
      </a:accent2>
      <a:accent3>
        <a:srgbClr val="A0DAEF"/>
      </a:accent3>
      <a:accent4>
        <a:srgbClr val="000000"/>
      </a:accent4>
      <a:accent5>
        <a:srgbClr val="77DFFF"/>
      </a:accent5>
      <a:accent6>
        <a:srgbClr val="0070C0"/>
      </a:accent6>
      <a:hlink>
        <a:srgbClr val="2998E3"/>
      </a:hlink>
      <a:folHlink>
        <a:srgbClr val="E8A72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419</TotalTime>
  <Words>2656</Words>
  <Application>Microsoft Office PowerPoint</Application>
  <PresentationFormat>Widescreen</PresentationFormat>
  <Paragraphs>256</Paragraphs>
  <Slides>41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Verdana</vt:lpstr>
      <vt:lpstr>Wingdings</vt:lpstr>
      <vt:lpstr>Office Theme</vt:lpstr>
      <vt:lpstr>BIENVENIDOS,   Herman Kothe Gerente de Capacitación del Centro Regional de Alta California  Cindy Le anteriormente Especialista de Empleo del Centro Regional de Alta California actualmente Especialista en Servicios Basados en el Hogar y la Comunidad del Centro Regional de Alta California </vt:lpstr>
      <vt:lpstr>        El Sistema de Centros Regionales y la historia de la primera legislación, políticas y servicios de empleo  </vt:lpstr>
      <vt:lpstr>Objetivos de Aprendizaje</vt:lpstr>
      <vt:lpstr>Centros Regionales  </vt:lpstr>
      <vt:lpstr>PowerPoint Presentation</vt:lpstr>
      <vt:lpstr>Un poquito de historia…
La Ley Lanterman</vt:lpstr>
      <vt:lpstr>La Ley de Servicios de Lanterman para Discapacidades del Desarrollo</vt:lpstr>
      <vt:lpstr>El Sistema de Centros Regionales:  Sirve a unas 400,000 personas en el estado</vt:lpstr>
      <vt:lpstr>Los Centros Regionales son contratados y financiados por el Departamento de Servicios de Desarrollo del Estado (DDS)</vt:lpstr>
      <vt:lpstr> Asociación de Agencias de Centros Regionales (arcanet.org) </vt:lpstr>
      <vt:lpstr>Coordinadores de Servicios</vt:lpstr>
      <vt:lpstr>Planes de Apoyo</vt:lpstr>
      <vt:lpstr>Planes de Apoyo</vt:lpstr>
      <vt:lpstr>Asociación de Agencias de Centros Regionales (arcanet.org) </vt:lpstr>
      <vt:lpstr>Revisar/Supervisar Planes de Apoyo</vt:lpstr>
      <vt:lpstr>¿Cuánto cuestan los Servicios del Centro Regional? </vt:lpstr>
      <vt:lpstr>Centro Regional
(Elegibilidad de la Ley Lanterman)
  3 años y Mayores </vt:lpstr>
      <vt:lpstr>Condiciones de Elegibilidad Ley de Lanterman DD (AB 846)</vt:lpstr>
      <vt:lpstr>Condiciones of Elegibilidad</vt:lpstr>
      <vt:lpstr>Discapacidad Sustancial</vt:lpstr>
      <vt:lpstr>La Discapacidad del Desarrollo no debe incluir...</vt:lpstr>
      <vt:lpstr>¿Quién Es Recomendado?</vt:lpstr>
      <vt:lpstr>El Proceso de Admisión
 Cómo Funciona</vt:lpstr>
      <vt:lpstr>Si es Encontrado Elegible...</vt:lpstr>
      <vt:lpstr>¡ACRC DEBE agotar los Apoyos Genéricos y Naturales primero!</vt:lpstr>
      <vt:lpstr>Ley de Empleo Primero </vt:lpstr>
      <vt:lpstr>Ley Federal</vt:lpstr>
      <vt:lpstr>Políticas de Empleo Primero del Centro Regional</vt:lpstr>
      <vt:lpstr>Proyecto de Ley 639 del Senado promulgado ley</vt:lpstr>
      <vt:lpstr>¿Qué Hace el Proyecto de Ley?</vt:lpstr>
      <vt:lpstr>Aceptando la Filosofía del Empleo Primero</vt:lpstr>
      <vt:lpstr>Recursos de Empleo: Empleo con Apoyo</vt:lpstr>
      <vt:lpstr>Recursos de Empleo: Empleo con Apoyo Continuación</vt:lpstr>
      <vt:lpstr>Departamento de Rehabilitación (DOR)</vt:lpstr>
      <vt:lpstr>El Empleo Primero</vt:lpstr>
      <vt:lpstr>Nuevos Recursos de Empleo</vt:lpstr>
      <vt:lpstr>Pagos de Incentivos de Empleo Integrado Competitivo (CIE)</vt:lpstr>
      <vt:lpstr>Programa de Prácticas Pagadas (PIP)</vt:lpstr>
      <vt:lpstr>El Empleo Primero</vt:lpstr>
      <vt:lpstr>¡Gracias por su tiempo el día de hoy!</vt:lpstr>
      <vt:lpstr>Presentadores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LocalIT</dc:creator>
  <cp:lastModifiedBy>LocalIT</cp:lastModifiedBy>
  <cp:revision>56</cp:revision>
  <dcterms:created xsi:type="dcterms:W3CDTF">2022-01-12T16:48:43Z</dcterms:created>
  <dcterms:modified xsi:type="dcterms:W3CDTF">2022-04-05T20:29:26Z</dcterms:modified>
</cp:coreProperties>
</file>