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7" r:id="rId4"/>
    <p:sldId id="276" r:id="rId5"/>
    <p:sldId id="258" r:id="rId6"/>
    <p:sldId id="259" r:id="rId7"/>
    <p:sldId id="280" r:id="rId8"/>
    <p:sldId id="285" r:id="rId9"/>
    <p:sldId id="279" r:id="rId10"/>
    <p:sldId id="282" r:id="rId11"/>
    <p:sldId id="281" r:id="rId12"/>
    <p:sldId id="265" r:id="rId13"/>
    <p:sldId id="283" r:id="rId14"/>
    <p:sldId id="266" r:id="rId15"/>
    <p:sldId id="284" r:id="rId16"/>
    <p:sldId id="278" r:id="rId17"/>
    <p:sldId id="288" r:id="rId18"/>
    <p:sldId id="264" r:id="rId19"/>
    <p:sldId id="286" r:id="rId20"/>
    <p:sldId id="289" r:id="rId21"/>
    <p:sldId id="287" r:id="rId22"/>
    <p:sldId id="290" r:id="rId23"/>
    <p:sldId id="260" r:id="rId24"/>
    <p:sldId id="261" r:id="rId25"/>
    <p:sldId id="291" r:id="rId26"/>
    <p:sldId id="262" r:id="rId27"/>
    <p:sldId id="267" r:id="rId28"/>
    <p:sldId id="268" r:id="rId29"/>
    <p:sldId id="270" r:id="rId30"/>
    <p:sldId id="271" r:id="rId31"/>
    <p:sldId id="292" r:id="rId32"/>
    <p:sldId id="272" r:id="rId33"/>
    <p:sldId id="273" r:id="rId34"/>
    <p:sldId id="274" r:id="rId35"/>
    <p:sldId id="29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FCAB7F9-83F1-4DB9-A68D-88F1EF5618FD}" type="datetimeFigureOut">
              <a:rPr lang="en-US" smtClean="0"/>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95D208-1D90-44DA-8663-F04958A887E5}" type="slidenum">
              <a:rPr lang="en-US" smtClean="0"/>
              <a:t>‹#›</a:t>
            </a:fld>
            <a:endParaRPr lang="en-US"/>
          </a:p>
        </p:txBody>
      </p:sp>
    </p:spTree>
    <p:extLst>
      <p:ext uri="{BB962C8B-B14F-4D97-AF65-F5344CB8AC3E}">
        <p14:creationId xmlns:p14="http://schemas.microsoft.com/office/powerpoint/2010/main" val="3191778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CAB7F9-83F1-4DB9-A68D-88F1EF5618FD}" type="datetimeFigureOut">
              <a:rPr lang="en-US" smtClean="0"/>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95D208-1D90-44DA-8663-F04958A887E5}" type="slidenum">
              <a:rPr lang="en-US" smtClean="0"/>
              <a:t>‹#›</a:t>
            </a:fld>
            <a:endParaRPr lang="en-US"/>
          </a:p>
        </p:txBody>
      </p:sp>
    </p:spTree>
    <p:extLst>
      <p:ext uri="{BB962C8B-B14F-4D97-AF65-F5344CB8AC3E}">
        <p14:creationId xmlns:p14="http://schemas.microsoft.com/office/powerpoint/2010/main" val="999885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CAB7F9-83F1-4DB9-A68D-88F1EF5618FD}" type="datetimeFigureOut">
              <a:rPr lang="en-US" smtClean="0"/>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95D208-1D90-44DA-8663-F04958A887E5}"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70433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CAB7F9-83F1-4DB9-A68D-88F1EF5618FD}" type="datetimeFigureOut">
              <a:rPr lang="en-US" smtClean="0"/>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95D208-1D90-44DA-8663-F04958A887E5}" type="slidenum">
              <a:rPr lang="en-US" smtClean="0"/>
              <a:t>‹#›</a:t>
            </a:fld>
            <a:endParaRPr lang="en-US"/>
          </a:p>
        </p:txBody>
      </p:sp>
    </p:spTree>
    <p:extLst>
      <p:ext uri="{BB962C8B-B14F-4D97-AF65-F5344CB8AC3E}">
        <p14:creationId xmlns:p14="http://schemas.microsoft.com/office/powerpoint/2010/main" val="4001230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CAB7F9-83F1-4DB9-A68D-88F1EF5618FD}" type="datetimeFigureOut">
              <a:rPr lang="en-US" smtClean="0"/>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95D208-1D90-44DA-8663-F04958A887E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68441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CAB7F9-83F1-4DB9-A68D-88F1EF5618FD}" type="datetimeFigureOut">
              <a:rPr lang="en-US" smtClean="0"/>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95D208-1D90-44DA-8663-F04958A887E5}" type="slidenum">
              <a:rPr lang="en-US" smtClean="0"/>
              <a:t>‹#›</a:t>
            </a:fld>
            <a:endParaRPr lang="en-US"/>
          </a:p>
        </p:txBody>
      </p:sp>
    </p:spTree>
    <p:extLst>
      <p:ext uri="{BB962C8B-B14F-4D97-AF65-F5344CB8AC3E}">
        <p14:creationId xmlns:p14="http://schemas.microsoft.com/office/powerpoint/2010/main" val="1821298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CAB7F9-83F1-4DB9-A68D-88F1EF5618FD}" type="datetimeFigureOut">
              <a:rPr lang="en-US" smtClean="0"/>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95D208-1D90-44DA-8663-F04958A887E5}" type="slidenum">
              <a:rPr lang="en-US" smtClean="0"/>
              <a:t>‹#›</a:t>
            </a:fld>
            <a:endParaRPr lang="en-US"/>
          </a:p>
        </p:txBody>
      </p:sp>
    </p:spTree>
    <p:extLst>
      <p:ext uri="{BB962C8B-B14F-4D97-AF65-F5344CB8AC3E}">
        <p14:creationId xmlns:p14="http://schemas.microsoft.com/office/powerpoint/2010/main" val="1083721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CAB7F9-83F1-4DB9-A68D-88F1EF5618FD}" type="datetimeFigureOut">
              <a:rPr lang="en-US" smtClean="0"/>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95D208-1D90-44DA-8663-F04958A887E5}" type="slidenum">
              <a:rPr lang="en-US" smtClean="0"/>
              <a:t>‹#›</a:t>
            </a:fld>
            <a:endParaRPr lang="en-US"/>
          </a:p>
        </p:txBody>
      </p:sp>
    </p:spTree>
    <p:extLst>
      <p:ext uri="{BB962C8B-B14F-4D97-AF65-F5344CB8AC3E}">
        <p14:creationId xmlns:p14="http://schemas.microsoft.com/office/powerpoint/2010/main" val="1311712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CAB7F9-83F1-4DB9-A68D-88F1EF5618FD}" type="datetimeFigureOut">
              <a:rPr lang="en-US" smtClean="0"/>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95D208-1D90-44DA-8663-F04958A887E5}" type="slidenum">
              <a:rPr lang="en-US" smtClean="0"/>
              <a:t>‹#›</a:t>
            </a:fld>
            <a:endParaRPr lang="en-US"/>
          </a:p>
        </p:txBody>
      </p:sp>
    </p:spTree>
    <p:extLst>
      <p:ext uri="{BB962C8B-B14F-4D97-AF65-F5344CB8AC3E}">
        <p14:creationId xmlns:p14="http://schemas.microsoft.com/office/powerpoint/2010/main" val="3347444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CAB7F9-83F1-4DB9-A68D-88F1EF5618FD}" type="datetimeFigureOut">
              <a:rPr lang="en-US" smtClean="0"/>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95D208-1D90-44DA-8663-F04958A887E5}" type="slidenum">
              <a:rPr lang="en-US" smtClean="0"/>
              <a:t>‹#›</a:t>
            </a:fld>
            <a:endParaRPr lang="en-US"/>
          </a:p>
        </p:txBody>
      </p:sp>
    </p:spTree>
    <p:extLst>
      <p:ext uri="{BB962C8B-B14F-4D97-AF65-F5344CB8AC3E}">
        <p14:creationId xmlns:p14="http://schemas.microsoft.com/office/powerpoint/2010/main" val="2102651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FCAB7F9-83F1-4DB9-A68D-88F1EF5618FD}" type="datetimeFigureOut">
              <a:rPr lang="en-US" smtClean="0"/>
              <a:t>8/5/2020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95D208-1D90-44DA-8663-F04958A887E5}" type="slidenum">
              <a:rPr lang="en-US" smtClean="0"/>
              <a:t>‹#›</a:t>
            </a:fld>
            <a:endParaRPr lang="en-US"/>
          </a:p>
        </p:txBody>
      </p:sp>
    </p:spTree>
    <p:extLst>
      <p:ext uri="{BB962C8B-B14F-4D97-AF65-F5344CB8AC3E}">
        <p14:creationId xmlns:p14="http://schemas.microsoft.com/office/powerpoint/2010/main" val="3482666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CAB7F9-83F1-4DB9-A68D-88F1EF5618FD}" type="datetimeFigureOut">
              <a:rPr lang="en-US" smtClean="0"/>
              <a:t>8/5/2020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95D208-1D90-44DA-8663-F04958A887E5}" type="slidenum">
              <a:rPr lang="en-US" smtClean="0"/>
              <a:t>‹#›</a:t>
            </a:fld>
            <a:endParaRPr lang="en-US"/>
          </a:p>
        </p:txBody>
      </p:sp>
    </p:spTree>
    <p:extLst>
      <p:ext uri="{BB962C8B-B14F-4D97-AF65-F5344CB8AC3E}">
        <p14:creationId xmlns:p14="http://schemas.microsoft.com/office/powerpoint/2010/main" val="2757043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CAB7F9-83F1-4DB9-A68D-88F1EF5618FD}" type="datetimeFigureOut">
              <a:rPr lang="en-US" smtClean="0"/>
              <a:t>8/5/2020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95D208-1D90-44DA-8663-F04958A887E5}" type="slidenum">
              <a:rPr lang="en-US" smtClean="0"/>
              <a:t>‹#›</a:t>
            </a:fld>
            <a:endParaRPr lang="en-US"/>
          </a:p>
        </p:txBody>
      </p:sp>
    </p:spTree>
    <p:extLst>
      <p:ext uri="{BB962C8B-B14F-4D97-AF65-F5344CB8AC3E}">
        <p14:creationId xmlns:p14="http://schemas.microsoft.com/office/powerpoint/2010/main" val="4203024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CAB7F9-83F1-4DB9-A68D-88F1EF5618FD}" type="datetimeFigureOut">
              <a:rPr lang="en-US" smtClean="0"/>
              <a:t>8/5/2020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95D208-1D90-44DA-8663-F04958A887E5}" type="slidenum">
              <a:rPr lang="en-US" smtClean="0"/>
              <a:t>‹#›</a:t>
            </a:fld>
            <a:endParaRPr lang="en-US"/>
          </a:p>
        </p:txBody>
      </p:sp>
    </p:spTree>
    <p:extLst>
      <p:ext uri="{BB962C8B-B14F-4D97-AF65-F5344CB8AC3E}">
        <p14:creationId xmlns:p14="http://schemas.microsoft.com/office/powerpoint/2010/main" val="407102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CAB7F9-83F1-4DB9-A68D-88F1EF5618FD}" type="datetimeFigureOut">
              <a:rPr lang="en-US" smtClean="0"/>
              <a:t>8/5/2020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95D208-1D90-44DA-8663-F04958A887E5}" type="slidenum">
              <a:rPr lang="en-US" smtClean="0"/>
              <a:t>‹#›</a:t>
            </a:fld>
            <a:endParaRPr lang="en-US"/>
          </a:p>
        </p:txBody>
      </p:sp>
    </p:spTree>
    <p:extLst>
      <p:ext uri="{BB962C8B-B14F-4D97-AF65-F5344CB8AC3E}">
        <p14:creationId xmlns:p14="http://schemas.microsoft.com/office/powerpoint/2010/main" val="1125740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CAB7F9-83F1-4DB9-A68D-88F1EF5618FD}" type="datetimeFigureOut">
              <a:rPr lang="en-US" smtClean="0"/>
              <a:t>8/5/2020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95D208-1D90-44DA-8663-F04958A887E5}" type="slidenum">
              <a:rPr lang="en-US" smtClean="0"/>
              <a:t>‹#›</a:t>
            </a:fld>
            <a:endParaRPr lang="en-US"/>
          </a:p>
        </p:txBody>
      </p:sp>
    </p:spTree>
    <p:extLst>
      <p:ext uri="{BB962C8B-B14F-4D97-AF65-F5344CB8AC3E}">
        <p14:creationId xmlns:p14="http://schemas.microsoft.com/office/powerpoint/2010/main" val="3261436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FCAB7F9-83F1-4DB9-A68D-88F1EF5618FD}" type="datetimeFigureOut">
              <a:rPr lang="en-US" smtClean="0"/>
              <a:t>8/5/2020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C95D208-1D90-44DA-8663-F04958A887E5}" type="slidenum">
              <a:rPr lang="en-US" smtClean="0"/>
              <a:t>‹#›</a:t>
            </a:fld>
            <a:endParaRPr lang="en-US"/>
          </a:p>
        </p:txBody>
      </p:sp>
    </p:spTree>
    <p:extLst>
      <p:ext uri="{BB962C8B-B14F-4D97-AF65-F5344CB8AC3E}">
        <p14:creationId xmlns:p14="http://schemas.microsoft.com/office/powerpoint/2010/main" val="220395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courts.ca.gov/selfhelp-conservatorship.htm" TargetMode="External"/><Relationship Id="rId7" Type="http://schemas.openxmlformats.org/officeDocument/2006/relationships/hyperlink" Target="https://thearcca.org/info-resources/supported-decision-making/" TargetMode="External"/><Relationship Id="rId2" Type="http://schemas.openxmlformats.org/officeDocument/2006/relationships/hyperlink" Target="https://www.courts.ca.gov/documents/BTB23_FRI_Expanding_4.pdf" TargetMode="External"/><Relationship Id="rId1" Type="http://schemas.openxmlformats.org/officeDocument/2006/relationships/slideLayout" Target="../slideLayouts/slideLayout2.xml"/><Relationship Id="rId6" Type="http://schemas.openxmlformats.org/officeDocument/2006/relationships/hyperlink" Target="http://www.supporteddecisionmaking.org/sites/default/files/supported-decision-making-frequently-asked-questions.pdf" TargetMode="External"/><Relationship Id="rId5" Type="http://schemas.openxmlformats.org/officeDocument/2006/relationships/hyperlink" Target="https://www.courts.ca.gov/documents/handbook.pdf" TargetMode="External"/><Relationship Id="rId4" Type="http://schemas.openxmlformats.org/officeDocument/2006/relationships/hyperlink" Target="https://www.disabilityrightsca.org/publications/conservatorship-right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Legal Options for Adult Regional Center Clients</a:t>
            </a:r>
            <a:endParaRPr lang="en-US" dirty="0"/>
          </a:p>
        </p:txBody>
      </p:sp>
      <p:sp>
        <p:nvSpPr>
          <p:cNvPr id="3" name="Subtitle 2"/>
          <p:cNvSpPr>
            <a:spLocks noGrp="1"/>
          </p:cNvSpPr>
          <p:nvPr>
            <p:ph type="subTitle" idx="1"/>
          </p:nvPr>
        </p:nvSpPr>
        <p:spPr>
          <a:xfrm>
            <a:off x="1507067" y="4050833"/>
            <a:ext cx="7766936" cy="1975213"/>
          </a:xfrm>
        </p:spPr>
        <p:txBody>
          <a:bodyPr>
            <a:normAutofit/>
          </a:bodyPr>
          <a:lstStyle/>
          <a:p>
            <a:pPr algn="ctr"/>
            <a:r>
              <a:rPr lang="en-US" dirty="0" smtClean="0"/>
              <a:t>June 2019</a:t>
            </a:r>
          </a:p>
          <a:p>
            <a:pPr algn="ctr"/>
            <a:endParaRPr lang="en-US" b="1" dirty="0"/>
          </a:p>
          <a:p>
            <a:pPr algn="ctr"/>
            <a:r>
              <a:rPr lang="en-US" b="1" dirty="0" smtClean="0"/>
              <a:t>Robin Black, Legal Services Manager</a:t>
            </a:r>
          </a:p>
          <a:p>
            <a:pPr algn="ctr"/>
            <a:r>
              <a:rPr lang="en-US" b="1" dirty="0" smtClean="0"/>
              <a:t>Sami </a:t>
            </a:r>
            <a:r>
              <a:rPr lang="en-US" b="1" dirty="0"/>
              <a:t>Elamad, Legal Services Specialist</a:t>
            </a:r>
          </a:p>
          <a:p>
            <a:pPr algn="ctr"/>
            <a:endParaRPr lang="en-US" dirty="0"/>
          </a:p>
        </p:txBody>
      </p:sp>
      <p:sp>
        <p:nvSpPr>
          <p:cNvPr id="4" name="TextBox 3"/>
          <p:cNvSpPr txBox="1"/>
          <p:nvPr/>
        </p:nvSpPr>
        <p:spPr>
          <a:xfrm>
            <a:off x="3132944" y="1049311"/>
            <a:ext cx="4961745" cy="369332"/>
          </a:xfrm>
          <a:prstGeom prst="rect">
            <a:avLst/>
          </a:prstGeom>
          <a:noFill/>
        </p:spPr>
        <p:txBody>
          <a:bodyPr wrap="square" rtlCol="0">
            <a:spAutoFit/>
          </a:bodyPr>
          <a:lstStyle/>
          <a:p>
            <a:pPr algn="ctr"/>
            <a:r>
              <a:rPr lang="en-US" dirty="0" smtClean="0"/>
              <a:t>Alta California Regional Center</a:t>
            </a:r>
            <a:endParaRPr lang="en-US" dirty="0"/>
          </a:p>
        </p:txBody>
      </p:sp>
    </p:spTree>
    <p:extLst>
      <p:ext uri="{BB962C8B-B14F-4D97-AF65-F5344CB8AC3E}">
        <p14:creationId xmlns:p14="http://schemas.microsoft.com/office/powerpoint/2010/main" val="2588231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Services/Supports</a:t>
            </a:r>
            <a:endParaRPr lang="en-US" dirty="0"/>
          </a:p>
        </p:txBody>
      </p:sp>
      <p:sp>
        <p:nvSpPr>
          <p:cNvPr id="3" name="Content Placeholder 2"/>
          <p:cNvSpPr>
            <a:spLocks noGrp="1"/>
          </p:cNvSpPr>
          <p:nvPr>
            <p:ph idx="1"/>
          </p:nvPr>
        </p:nvSpPr>
        <p:spPr>
          <a:xfrm>
            <a:off x="677334" y="1785835"/>
            <a:ext cx="8596668" cy="3880773"/>
          </a:xfrm>
        </p:spPr>
        <p:txBody>
          <a:bodyPr>
            <a:noAutofit/>
          </a:bodyPr>
          <a:lstStyle/>
          <a:p>
            <a:r>
              <a:rPr lang="en-US" sz="2800" dirty="0" smtClean="0"/>
              <a:t>Multiple resources exist to provide training and support regarding making purchases and budgeting, including but not limited to:</a:t>
            </a:r>
          </a:p>
          <a:p>
            <a:pPr lvl="1"/>
            <a:r>
              <a:rPr lang="en-US" sz="2400" dirty="0" smtClean="0"/>
              <a:t>School transition programs (18-22)</a:t>
            </a:r>
          </a:p>
          <a:p>
            <a:pPr lvl="1"/>
            <a:r>
              <a:rPr lang="en-US" sz="2400" dirty="0" smtClean="0"/>
              <a:t>RC day programs (22+)</a:t>
            </a:r>
          </a:p>
          <a:p>
            <a:pPr lvl="1"/>
            <a:r>
              <a:rPr lang="en-US" sz="2400" dirty="0" smtClean="0"/>
              <a:t>RC Independent Living Skills (ILS) training; and</a:t>
            </a:r>
          </a:p>
          <a:p>
            <a:pPr lvl="1"/>
            <a:r>
              <a:rPr lang="en-US" sz="2400" dirty="0" smtClean="0"/>
              <a:t>RC Supported Living Skills training</a:t>
            </a:r>
          </a:p>
          <a:p>
            <a:pPr lvl="1"/>
            <a:r>
              <a:rPr lang="en-US" sz="2400" dirty="0" smtClean="0"/>
              <a:t>Trust management agency/representative payee</a:t>
            </a:r>
          </a:p>
        </p:txBody>
      </p:sp>
    </p:spTree>
    <p:extLst>
      <p:ext uri="{BB962C8B-B14F-4D97-AF65-F5344CB8AC3E}">
        <p14:creationId xmlns:p14="http://schemas.microsoft.com/office/powerpoint/2010/main" val="23508217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Representative </a:t>
            </a:r>
            <a:r>
              <a:rPr lang="en-US" dirty="0" err="1" smtClean="0"/>
              <a:t>Payeeship</a:t>
            </a:r>
            <a:endParaRPr lang="en-US" dirty="0"/>
          </a:p>
        </p:txBody>
      </p:sp>
      <p:sp>
        <p:nvSpPr>
          <p:cNvPr id="3" name="Content Placeholder 2"/>
          <p:cNvSpPr>
            <a:spLocks noGrp="1"/>
          </p:cNvSpPr>
          <p:nvPr>
            <p:ph idx="1"/>
          </p:nvPr>
        </p:nvSpPr>
        <p:spPr>
          <a:xfrm>
            <a:off x="527432" y="1755855"/>
            <a:ext cx="8596668" cy="3880773"/>
          </a:xfrm>
        </p:spPr>
        <p:txBody>
          <a:bodyPr>
            <a:noAutofit/>
          </a:bodyPr>
          <a:lstStyle/>
          <a:p>
            <a:r>
              <a:rPr lang="en-US" sz="2400" dirty="0" smtClean="0"/>
              <a:t>A person or organization appointed to receive an individual’s Social Security or SSI benefits, or other income</a:t>
            </a:r>
          </a:p>
          <a:p>
            <a:r>
              <a:rPr lang="en-US" sz="2400" dirty="0" smtClean="0"/>
              <a:t>For individuals who can’t direct or manage their own benefits</a:t>
            </a:r>
          </a:p>
          <a:p>
            <a:r>
              <a:rPr lang="en-US" sz="2400" dirty="0" smtClean="0"/>
              <a:t>Payee uses benefits to pay for current and future needs and properly save remainder</a:t>
            </a:r>
          </a:p>
          <a:p>
            <a:r>
              <a:rPr lang="en-US" sz="2400" dirty="0" smtClean="0"/>
              <a:t>Keeps records of expenses and provides accounting to Social Security</a:t>
            </a:r>
          </a:p>
          <a:p>
            <a:pPr marL="0" indent="0">
              <a:buNone/>
            </a:pPr>
            <a:r>
              <a:rPr lang="en-US" sz="2400" dirty="0" smtClean="0"/>
              <a:t>ACRC can pay for an agency to serve as </a:t>
            </a:r>
            <a:r>
              <a:rPr lang="en-US" sz="2400" dirty="0" err="1" smtClean="0"/>
              <a:t>represenative</a:t>
            </a:r>
            <a:r>
              <a:rPr lang="en-US" sz="2400" dirty="0" smtClean="0"/>
              <a:t> payee for a client!  </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3904" y="219465"/>
            <a:ext cx="2457450" cy="2371725"/>
          </a:xfrm>
          <a:prstGeom prst="rect">
            <a:avLst/>
          </a:prstGeom>
        </p:spPr>
      </p:pic>
    </p:spTree>
    <p:extLst>
      <p:ext uri="{BB962C8B-B14F-4D97-AF65-F5344CB8AC3E}">
        <p14:creationId xmlns:p14="http://schemas.microsoft.com/office/powerpoint/2010/main" val="1125327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373" y="579620"/>
            <a:ext cx="8596668" cy="1320800"/>
          </a:xfrm>
        </p:spPr>
        <p:txBody>
          <a:bodyPr/>
          <a:lstStyle/>
          <a:p>
            <a:r>
              <a:rPr lang="en-US" dirty="0" smtClean="0"/>
              <a:t>Cal-ABLE Accounts</a:t>
            </a:r>
            <a:endParaRPr lang="en-US" dirty="0"/>
          </a:p>
        </p:txBody>
      </p:sp>
      <p:sp>
        <p:nvSpPr>
          <p:cNvPr id="3" name="Content Placeholder 2"/>
          <p:cNvSpPr>
            <a:spLocks noGrp="1"/>
          </p:cNvSpPr>
          <p:nvPr>
            <p:ph idx="1"/>
          </p:nvPr>
        </p:nvSpPr>
        <p:spPr>
          <a:xfrm>
            <a:off x="940343" y="2208154"/>
            <a:ext cx="8596668" cy="4810991"/>
          </a:xfrm>
        </p:spPr>
        <p:txBody>
          <a:bodyPr>
            <a:normAutofit/>
          </a:bodyPr>
          <a:lstStyle/>
          <a:p>
            <a:r>
              <a:rPr lang="en-US" sz="2200" dirty="0" smtClean="0"/>
              <a:t>Client can save money without affecting eligibility for public benefits such as SSI, IHSS, and </a:t>
            </a:r>
            <a:r>
              <a:rPr lang="en-US" sz="2200" dirty="0" err="1" smtClean="0"/>
              <a:t>Medi</a:t>
            </a:r>
            <a:r>
              <a:rPr lang="en-US" sz="2200" dirty="0" smtClean="0"/>
              <a:t>-Cal.</a:t>
            </a:r>
          </a:p>
          <a:p>
            <a:r>
              <a:rPr lang="en-US" sz="2200" dirty="0" smtClean="0"/>
              <a:t>Can contribute up to $15,000 per year</a:t>
            </a:r>
          </a:p>
          <a:p>
            <a:r>
              <a:rPr lang="en-US" sz="2200" dirty="0" smtClean="0"/>
              <a:t>Contributions and withdrawals for “qualified expenses” tax-free</a:t>
            </a:r>
          </a:p>
          <a:p>
            <a:pPr lvl="1"/>
            <a:r>
              <a:rPr lang="en-US" sz="2200" dirty="0" smtClean="0"/>
              <a:t>Expenses which help maintain or improve client health, independence, or qualify of life. </a:t>
            </a:r>
            <a:endParaRPr lang="en-US" sz="2200" dirty="0"/>
          </a:p>
          <a:p>
            <a:pPr lvl="1"/>
            <a:r>
              <a:rPr lang="en-US" sz="2200" dirty="0" smtClean="0"/>
              <a:t>Account can be opened/managed by an authorized legal representative, so long as the client agrees</a:t>
            </a:r>
          </a:p>
          <a:p>
            <a:r>
              <a:rPr lang="en-US" sz="2200" dirty="0" smtClean="0"/>
              <a:t>Opened/managed by client’s authorized legal representative</a:t>
            </a:r>
          </a:p>
          <a:p>
            <a:r>
              <a:rPr lang="en-US" sz="2200" dirty="0" smtClean="0"/>
              <a:t>Can serve as both savings and checking account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7326" y="133956"/>
            <a:ext cx="3019685" cy="1920331"/>
          </a:xfrm>
          <a:prstGeom prst="rect">
            <a:avLst/>
          </a:prstGeom>
        </p:spPr>
      </p:pic>
    </p:spTree>
    <p:extLst>
      <p:ext uri="{BB962C8B-B14F-4D97-AF65-F5344CB8AC3E}">
        <p14:creationId xmlns:p14="http://schemas.microsoft.com/office/powerpoint/2010/main" val="461673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Power of Attorney</a:t>
            </a:r>
            <a:endParaRPr lang="en-US" dirty="0"/>
          </a:p>
        </p:txBody>
      </p:sp>
      <p:sp>
        <p:nvSpPr>
          <p:cNvPr id="3" name="Content Placeholder 2"/>
          <p:cNvSpPr>
            <a:spLocks noGrp="1"/>
          </p:cNvSpPr>
          <p:nvPr>
            <p:ph idx="1"/>
          </p:nvPr>
        </p:nvSpPr>
        <p:spPr>
          <a:xfrm>
            <a:off x="677334" y="1800825"/>
            <a:ext cx="8596668" cy="4450073"/>
          </a:xfrm>
        </p:spPr>
        <p:txBody>
          <a:bodyPr>
            <a:normAutofit fontScale="70000" lnSpcReduction="20000"/>
          </a:bodyPr>
          <a:lstStyle/>
          <a:p>
            <a:r>
              <a:rPr lang="en-US" sz="3800" dirty="0"/>
              <a:t>Client appoints an individual to handle </a:t>
            </a:r>
            <a:r>
              <a:rPr lang="en-US" sz="3800" dirty="0" smtClean="0"/>
              <a:t>financial matters</a:t>
            </a:r>
          </a:p>
          <a:p>
            <a:pPr lvl="1"/>
            <a:r>
              <a:rPr lang="en-US" sz="3800" dirty="0" smtClean="0"/>
              <a:t>Bank accounts</a:t>
            </a:r>
          </a:p>
          <a:p>
            <a:pPr lvl="1"/>
            <a:r>
              <a:rPr lang="en-US" sz="3800" dirty="0" smtClean="0"/>
              <a:t>Real property</a:t>
            </a:r>
          </a:p>
          <a:p>
            <a:pPr lvl="1"/>
            <a:r>
              <a:rPr lang="en-US" sz="3800" dirty="0" smtClean="0"/>
              <a:t>Right to file legal actions</a:t>
            </a:r>
            <a:endParaRPr lang="en-US" sz="3800" dirty="0"/>
          </a:p>
          <a:p>
            <a:r>
              <a:rPr lang="en-US" sz="3800" dirty="0"/>
              <a:t>Standard forms online and </a:t>
            </a:r>
            <a:r>
              <a:rPr lang="en-US" sz="3800" dirty="0" smtClean="0"/>
              <a:t>free</a:t>
            </a:r>
          </a:p>
          <a:p>
            <a:r>
              <a:rPr lang="en-US" sz="3800" dirty="0" smtClean="0"/>
              <a:t>Client must understand and consent</a:t>
            </a:r>
          </a:p>
          <a:p>
            <a:endParaRPr lang="en-US" sz="3800" dirty="0"/>
          </a:p>
          <a:p>
            <a:pPr marL="0" indent="0">
              <a:buNone/>
            </a:pPr>
            <a:endParaRPr lang="en-US" sz="3800" dirty="0"/>
          </a:p>
          <a:p>
            <a:pPr marL="0" indent="0">
              <a:buNone/>
            </a:pPr>
            <a:r>
              <a:rPr lang="en-US" sz="3800" dirty="0" smtClean="0"/>
              <a:t>CAVEAT:  </a:t>
            </a:r>
            <a:r>
              <a:rPr lang="en-US" sz="3800" dirty="0"/>
              <a:t>risk of financial abuse?</a:t>
            </a:r>
          </a:p>
          <a:p>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5338" y="4345898"/>
            <a:ext cx="3048000" cy="1905000"/>
          </a:xfrm>
          <a:prstGeom prst="rect">
            <a:avLst/>
          </a:prstGeom>
        </p:spPr>
      </p:pic>
    </p:spTree>
    <p:extLst>
      <p:ext uri="{BB962C8B-B14F-4D97-AF65-F5344CB8AC3E}">
        <p14:creationId xmlns:p14="http://schemas.microsoft.com/office/powerpoint/2010/main" val="1158233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Needs Trust (SNT)</a:t>
            </a:r>
            <a:endParaRPr lang="en-US" dirty="0"/>
          </a:p>
        </p:txBody>
      </p:sp>
      <p:sp>
        <p:nvSpPr>
          <p:cNvPr id="3" name="Content Placeholder 2"/>
          <p:cNvSpPr>
            <a:spLocks noGrp="1"/>
          </p:cNvSpPr>
          <p:nvPr>
            <p:ph idx="1"/>
          </p:nvPr>
        </p:nvSpPr>
        <p:spPr>
          <a:xfrm>
            <a:off x="677334" y="1653176"/>
            <a:ext cx="8596668" cy="4966855"/>
          </a:xfrm>
        </p:spPr>
        <p:txBody>
          <a:bodyPr>
            <a:normAutofit/>
          </a:bodyPr>
          <a:lstStyle/>
          <a:p>
            <a:r>
              <a:rPr lang="en-US" sz="2400" dirty="0" smtClean="0"/>
              <a:t>Permits disabled person to maintain eligibility for public assistance benefits like SSI, IHSS, and </a:t>
            </a:r>
            <a:r>
              <a:rPr lang="en-US" sz="2400" dirty="0" err="1" smtClean="0"/>
              <a:t>Medi</a:t>
            </a:r>
            <a:r>
              <a:rPr lang="en-US" sz="2400" dirty="0" smtClean="0"/>
              <a:t>-Cal</a:t>
            </a:r>
          </a:p>
          <a:p>
            <a:r>
              <a:rPr lang="en-US" sz="2400" dirty="0" smtClean="0"/>
              <a:t>Client assets  (cash, real or personal property) are placed in trust to protect them from being considered as “resources” by public benefit systems</a:t>
            </a:r>
          </a:p>
          <a:p>
            <a:r>
              <a:rPr lang="en-US" sz="2400" dirty="0" smtClean="0"/>
              <a:t>Funds in trusts can pay for any item not available through public benefits, e.g., clothing, Internet, furniture, vacations, or supplemental care, medical expenses not covered by insurance). </a:t>
            </a:r>
          </a:p>
          <a:p>
            <a:r>
              <a:rPr lang="en-US" sz="2400" dirty="0" smtClean="0"/>
              <a:t>Usually require attorney assistance to set up</a:t>
            </a:r>
            <a:endParaRPr lang="en-US" dirty="0"/>
          </a:p>
        </p:txBody>
      </p:sp>
    </p:spTree>
    <p:extLst>
      <p:ext uri="{BB962C8B-B14F-4D97-AF65-F5344CB8AC3E}">
        <p14:creationId xmlns:p14="http://schemas.microsoft.com/office/powerpoint/2010/main" val="514335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Conservatorship of Estate</a:t>
            </a:r>
            <a:endParaRPr lang="en-US" dirty="0"/>
          </a:p>
        </p:txBody>
      </p:sp>
      <p:sp>
        <p:nvSpPr>
          <p:cNvPr id="3" name="Content Placeholder 2"/>
          <p:cNvSpPr>
            <a:spLocks noGrp="1"/>
          </p:cNvSpPr>
          <p:nvPr>
            <p:ph idx="1"/>
          </p:nvPr>
        </p:nvSpPr>
        <p:spPr>
          <a:xfrm>
            <a:off x="677334" y="1644116"/>
            <a:ext cx="8596668" cy="3880773"/>
          </a:xfrm>
        </p:spPr>
        <p:txBody>
          <a:bodyPr>
            <a:normAutofit lnSpcReduction="10000"/>
          </a:bodyPr>
          <a:lstStyle/>
          <a:p>
            <a:r>
              <a:rPr lang="en-US" sz="2400" dirty="0" smtClean="0"/>
              <a:t>When individual is unable to manage their financial assets, conservator may be appointed to do so</a:t>
            </a:r>
          </a:p>
          <a:p>
            <a:r>
              <a:rPr lang="en-US" sz="2400" dirty="0" smtClean="0"/>
              <a:t>Only for those with financial </a:t>
            </a:r>
            <a:r>
              <a:rPr lang="en-US" sz="2400" b="1" u="sng" dirty="0" smtClean="0">
                <a:solidFill>
                  <a:srgbClr val="92D050"/>
                </a:solidFill>
              </a:rPr>
              <a:t>assets</a:t>
            </a:r>
            <a:r>
              <a:rPr lang="en-US" sz="2400" dirty="0" smtClean="0"/>
              <a:t>:  e.g., real property, bank accounts, business, financial investments</a:t>
            </a:r>
          </a:p>
          <a:p>
            <a:r>
              <a:rPr lang="en-US" sz="2400" dirty="0" smtClean="0"/>
              <a:t>Conservator may locate, take control of and manage assets, make investments, collect rental or interest income, protect assets.</a:t>
            </a:r>
          </a:p>
          <a:p>
            <a:endParaRPr lang="en-US" dirty="0"/>
          </a:p>
          <a:p>
            <a:pPr marL="0" indent="0">
              <a:buNone/>
            </a:pPr>
            <a:r>
              <a:rPr lang="en-US" b="1" dirty="0" smtClean="0"/>
              <a:t>NOT REQUIRED FOR MANAGEMENT OF CLIENT WAGES</a:t>
            </a:r>
          </a:p>
          <a:p>
            <a:pPr marL="0" indent="0">
              <a:buNone/>
            </a:pPr>
            <a:r>
              <a:rPr lang="en-US" b="1" dirty="0" smtClean="0"/>
              <a:t>OR BENEFITS INCOME!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7723" y="3584503"/>
            <a:ext cx="2624919" cy="2952457"/>
          </a:xfrm>
          <a:prstGeom prst="rect">
            <a:avLst/>
          </a:prstGeom>
        </p:spPr>
      </p:pic>
    </p:spTree>
    <p:extLst>
      <p:ext uri="{BB962C8B-B14F-4D97-AF65-F5344CB8AC3E}">
        <p14:creationId xmlns:p14="http://schemas.microsoft.com/office/powerpoint/2010/main" val="854452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Options to Assist Adult Clients</a:t>
            </a:r>
            <a:br>
              <a:rPr lang="en-US" dirty="0" smtClean="0"/>
            </a:br>
            <a:r>
              <a:rPr lang="en-US" dirty="0" smtClean="0"/>
              <a:t>With </a:t>
            </a:r>
            <a:r>
              <a:rPr lang="en-US" u="sng" dirty="0" smtClean="0"/>
              <a:t>Personal</a:t>
            </a:r>
            <a:r>
              <a:rPr lang="en-US" dirty="0" smtClean="0"/>
              <a:t> Decision-Making</a:t>
            </a:r>
            <a:endParaRPr lang="en-US" dirty="0"/>
          </a:p>
        </p:txBody>
      </p:sp>
      <p:sp>
        <p:nvSpPr>
          <p:cNvPr id="3" name="Content Placeholder 2"/>
          <p:cNvSpPr>
            <a:spLocks noGrp="1"/>
          </p:cNvSpPr>
          <p:nvPr>
            <p:ph idx="1"/>
          </p:nvPr>
        </p:nvSpPr>
        <p:spPr>
          <a:xfrm>
            <a:off x="677334" y="2160589"/>
            <a:ext cx="8596668" cy="4285181"/>
          </a:xfrm>
        </p:spPr>
        <p:txBody>
          <a:bodyPr>
            <a:normAutofit/>
          </a:bodyPr>
          <a:lstStyle/>
          <a:p>
            <a:r>
              <a:rPr lang="en-US" sz="2400" dirty="0" smtClean="0"/>
              <a:t>RC Planning Team &amp; Services/Supports</a:t>
            </a:r>
          </a:p>
          <a:p>
            <a:r>
              <a:rPr lang="en-US" sz="2400" dirty="0" smtClean="0"/>
              <a:t>Assignment of Educational Decision Making Rights</a:t>
            </a:r>
          </a:p>
          <a:p>
            <a:r>
              <a:rPr lang="en-US" sz="2400" dirty="0" smtClean="0"/>
              <a:t>Power of Attorney for Health Care/Advance Directive</a:t>
            </a:r>
          </a:p>
          <a:p>
            <a:r>
              <a:rPr lang="en-US" sz="2400" dirty="0" smtClean="0"/>
              <a:t>Regional Center Medical Consent</a:t>
            </a:r>
          </a:p>
          <a:p>
            <a:r>
              <a:rPr lang="en-US" sz="2400" dirty="0" smtClean="0"/>
              <a:t>Written Consent to Access Confidential Records</a:t>
            </a:r>
          </a:p>
          <a:p>
            <a:r>
              <a:rPr lang="en-US" sz="2400" dirty="0" smtClean="0"/>
              <a:t>Supported Decision-Making Agreements</a:t>
            </a:r>
          </a:p>
          <a:p>
            <a:r>
              <a:rPr lang="en-US" sz="2400" dirty="0" smtClean="0"/>
              <a:t>Conservatorship of the Person</a:t>
            </a:r>
          </a:p>
          <a:p>
            <a:endParaRPr lang="en-US" dirty="0" smtClean="0"/>
          </a:p>
          <a:p>
            <a:endParaRPr lang="en-US" dirty="0" smtClean="0"/>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3059" y="5003122"/>
            <a:ext cx="2783590" cy="2216828"/>
          </a:xfrm>
          <a:prstGeom prst="rect">
            <a:avLst/>
          </a:prstGeom>
        </p:spPr>
      </p:pic>
    </p:spTree>
    <p:extLst>
      <p:ext uri="{BB962C8B-B14F-4D97-AF65-F5344CB8AC3E}">
        <p14:creationId xmlns:p14="http://schemas.microsoft.com/office/powerpoint/2010/main" val="2636750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RC Planning Team Process</a:t>
            </a:r>
            <a:endParaRPr lang="en-US" dirty="0"/>
          </a:p>
        </p:txBody>
      </p:sp>
      <p:sp>
        <p:nvSpPr>
          <p:cNvPr id="3" name="Content Placeholder 2"/>
          <p:cNvSpPr>
            <a:spLocks noGrp="1"/>
          </p:cNvSpPr>
          <p:nvPr>
            <p:ph idx="1"/>
          </p:nvPr>
        </p:nvSpPr>
        <p:spPr>
          <a:xfrm>
            <a:off x="677334" y="1755855"/>
            <a:ext cx="8596668" cy="3880773"/>
          </a:xfrm>
        </p:spPr>
        <p:txBody>
          <a:bodyPr>
            <a:normAutofit/>
          </a:bodyPr>
          <a:lstStyle/>
          <a:p>
            <a:r>
              <a:rPr lang="en-US" sz="2400" dirty="0" smtClean="0"/>
              <a:t>SC &amp; </a:t>
            </a:r>
            <a:r>
              <a:rPr lang="en-US" sz="2400" dirty="0"/>
              <a:t>Supervisor</a:t>
            </a:r>
          </a:p>
          <a:p>
            <a:r>
              <a:rPr lang="en-US" sz="2400" dirty="0"/>
              <a:t>ACRC specialty staff:  </a:t>
            </a:r>
            <a:r>
              <a:rPr lang="en-US" sz="2400" dirty="0" smtClean="0"/>
              <a:t>psychologists, physicians, transportation</a:t>
            </a:r>
            <a:r>
              <a:rPr lang="en-US" sz="2400" dirty="0"/>
              <a:t>, </a:t>
            </a:r>
            <a:r>
              <a:rPr lang="en-US" sz="2400" dirty="0" smtClean="0"/>
              <a:t>resource development, legal</a:t>
            </a:r>
            <a:endParaRPr lang="en-US" sz="2400" dirty="0"/>
          </a:p>
          <a:p>
            <a:r>
              <a:rPr lang="en-US" sz="2400" dirty="0"/>
              <a:t>Service </a:t>
            </a:r>
            <a:r>
              <a:rPr lang="en-US" sz="2400" dirty="0" smtClean="0"/>
              <a:t>providers</a:t>
            </a:r>
          </a:p>
          <a:p>
            <a:r>
              <a:rPr lang="en-US" sz="2400" dirty="0" smtClean="0"/>
              <a:t>Service and support options</a:t>
            </a:r>
          </a:p>
          <a:p>
            <a:pPr marL="0" indent="0">
              <a:buNone/>
            </a:pPr>
            <a:endParaRPr lang="en-US" sz="2400" dirty="0" smtClean="0"/>
          </a:p>
          <a:p>
            <a:pPr marL="0" indent="0">
              <a:buNone/>
            </a:pPr>
            <a:r>
              <a:rPr lang="en-US" sz="2400" dirty="0" smtClean="0"/>
              <a:t>Members problem </a:t>
            </a:r>
            <a:r>
              <a:rPr lang="en-US" sz="2400" dirty="0"/>
              <a:t>solve </a:t>
            </a:r>
            <a:r>
              <a:rPr lang="en-US" sz="2400" dirty="0" smtClean="0"/>
              <a:t>options </a:t>
            </a:r>
          </a:p>
          <a:p>
            <a:pPr marL="0" indent="0">
              <a:buNone/>
            </a:pPr>
            <a:r>
              <a:rPr lang="en-US" sz="2400" dirty="0" smtClean="0"/>
              <a:t>to meet client needs!</a:t>
            </a:r>
          </a:p>
          <a:p>
            <a:pPr marL="0" indent="0">
              <a:buNone/>
            </a:pPr>
            <a:endParaRPr lang="en-US" sz="2400"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6033" y="3841230"/>
            <a:ext cx="3457731" cy="2593298"/>
          </a:xfrm>
          <a:prstGeom prst="rect">
            <a:avLst/>
          </a:prstGeom>
        </p:spPr>
      </p:pic>
    </p:spTree>
    <p:extLst>
      <p:ext uri="{BB962C8B-B14F-4D97-AF65-F5344CB8AC3E}">
        <p14:creationId xmlns:p14="http://schemas.microsoft.com/office/powerpoint/2010/main" val="1961735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Assignment of Educational </a:t>
            </a:r>
            <a:br>
              <a:rPr lang="en-US" dirty="0" smtClean="0"/>
            </a:br>
            <a:r>
              <a:rPr lang="en-US" dirty="0" smtClean="0"/>
              <a:t>Decision-Making Rights</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Adult 18-21 </a:t>
            </a:r>
            <a:r>
              <a:rPr lang="en-US" sz="2800" dirty="0"/>
              <a:t>still in </a:t>
            </a:r>
            <a:r>
              <a:rPr lang="en-US" sz="2800" dirty="0" err="1"/>
              <a:t>ed</a:t>
            </a:r>
            <a:r>
              <a:rPr lang="en-US" sz="2800" dirty="0"/>
              <a:t> system</a:t>
            </a:r>
          </a:p>
          <a:p>
            <a:r>
              <a:rPr lang="en-US" sz="2800" dirty="0"/>
              <a:t>Authorizes parents to make </a:t>
            </a:r>
            <a:r>
              <a:rPr lang="en-US" sz="2800" dirty="0" smtClean="0"/>
              <a:t>educational </a:t>
            </a:r>
            <a:r>
              <a:rPr lang="en-US" sz="2800" dirty="0"/>
              <a:t>decisions </a:t>
            </a:r>
            <a:r>
              <a:rPr lang="en-US" sz="2800" dirty="0" smtClean="0"/>
              <a:t>only</a:t>
            </a:r>
          </a:p>
          <a:p>
            <a:r>
              <a:rPr lang="en-US" sz="2800" dirty="0" smtClean="0"/>
              <a:t>Client must understand and consent</a:t>
            </a:r>
            <a:endParaRPr lang="en-US" sz="2800" dirty="0"/>
          </a:p>
          <a:p>
            <a:r>
              <a:rPr lang="en-US" sz="2800" dirty="0"/>
              <a:t>Standard form:  “Assignment of Educational Decision-Making Authority” – free!</a:t>
            </a:r>
          </a:p>
          <a:p>
            <a:endParaRPr lang="en-US" sz="2800" dirty="0"/>
          </a:p>
          <a:p>
            <a:pPr marL="0" indent="0">
              <a:buNone/>
            </a:pPr>
            <a:r>
              <a:rPr lang="en-US" sz="2800" dirty="0"/>
              <a:t>(Cal. Edu. Code section 56014.5)</a:t>
            </a:r>
          </a:p>
          <a:p>
            <a:endParaRPr lang="en-US" sz="2400"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713" y="311670"/>
            <a:ext cx="1437494" cy="1916659"/>
          </a:xfrm>
          <a:prstGeom prst="rect">
            <a:avLst/>
          </a:prstGeom>
        </p:spPr>
      </p:pic>
    </p:spTree>
    <p:extLst>
      <p:ext uri="{BB962C8B-B14F-4D97-AF65-F5344CB8AC3E}">
        <p14:creationId xmlns:p14="http://schemas.microsoft.com/office/powerpoint/2010/main" val="4230597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Care Power of Attorney/</a:t>
            </a:r>
            <a:br>
              <a:rPr lang="en-US" dirty="0" smtClean="0"/>
            </a:br>
            <a:r>
              <a:rPr lang="en-US" dirty="0" smtClean="0"/>
              <a:t>Advance Directive</a:t>
            </a:r>
            <a:endParaRPr lang="en-US" dirty="0"/>
          </a:p>
        </p:txBody>
      </p:sp>
      <p:sp>
        <p:nvSpPr>
          <p:cNvPr id="3" name="Content Placeholder 2"/>
          <p:cNvSpPr>
            <a:spLocks noGrp="1"/>
          </p:cNvSpPr>
          <p:nvPr>
            <p:ph idx="1"/>
          </p:nvPr>
        </p:nvSpPr>
        <p:spPr/>
        <p:txBody>
          <a:bodyPr>
            <a:normAutofit/>
          </a:bodyPr>
          <a:lstStyle/>
          <a:p>
            <a:r>
              <a:rPr lang="en-US" sz="2800" dirty="0"/>
              <a:t>Client appoints medical decision maker</a:t>
            </a:r>
          </a:p>
          <a:p>
            <a:r>
              <a:rPr lang="en-US" sz="2800" dirty="0"/>
              <a:t>Cannot force treatment on </a:t>
            </a:r>
            <a:r>
              <a:rPr lang="en-US" sz="2800" dirty="0" smtClean="0"/>
              <a:t>client against will</a:t>
            </a:r>
            <a:endParaRPr lang="en-US" sz="2800" dirty="0"/>
          </a:p>
          <a:p>
            <a:r>
              <a:rPr lang="en-US" sz="2800" dirty="0" smtClean="0"/>
              <a:t>Free/low cost--forms </a:t>
            </a:r>
            <a:r>
              <a:rPr lang="en-US" sz="2800" dirty="0"/>
              <a:t>are free online</a:t>
            </a:r>
          </a:p>
          <a:p>
            <a:r>
              <a:rPr lang="en-US" sz="2800" dirty="0"/>
              <a:t>Revocable</a:t>
            </a:r>
          </a:p>
          <a:p>
            <a:endParaRPr lang="en-US" sz="2800" dirty="0"/>
          </a:p>
          <a:p>
            <a:endParaRPr lang="en-US" sz="2800" dirty="0"/>
          </a:p>
          <a:p>
            <a:r>
              <a:rPr lang="en-US" sz="2800" dirty="0"/>
              <a:t>CAVEAT:  Not all MDs will accept</a:t>
            </a:r>
          </a:p>
          <a:p>
            <a:pPr marL="0" indent="0">
              <a:buNone/>
            </a:pPr>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7705" y="3370677"/>
            <a:ext cx="3310106" cy="2670686"/>
          </a:xfrm>
          <a:prstGeom prst="rect">
            <a:avLst/>
          </a:prstGeom>
        </p:spPr>
      </p:pic>
    </p:spTree>
    <p:extLst>
      <p:ext uri="{BB962C8B-B14F-4D97-AF65-F5344CB8AC3E}">
        <p14:creationId xmlns:p14="http://schemas.microsoft.com/office/powerpoint/2010/main" val="2984605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this Workshop</a:t>
            </a:r>
            <a:endParaRPr lang="en-US" dirty="0"/>
          </a:p>
        </p:txBody>
      </p:sp>
      <p:sp>
        <p:nvSpPr>
          <p:cNvPr id="3" name="Content Placeholder 2"/>
          <p:cNvSpPr>
            <a:spLocks noGrp="1"/>
          </p:cNvSpPr>
          <p:nvPr>
            <p:ph idx="1"/>
          </p:nvPr>
        </p:nvSpPr>
        <p:spPr>
          <a:xfrm>
            <a:off x="869430" y="1531004"/>
            <a:ext cx="8404572" cy="4828232"/>
          </a:xfrm>
        </p:spPr>
        <p:txBody>
          <a:bodyPr>
            <a:normAutofit/>
          </a:bodyPr>
          <a:lstStyle/>
          <a:p>
            <a:r>
              <a:rPr lang="en-US" sz="2900" dirty="0" smtClean="0"/>
              <a:t>Clarify legal rights of adult regional center clients</a:t>
            </a:r>
          </a:p>
          <a:p>
            <a:r>
              <a:rPr lang="en-US" sz="2900" dirty="0" smtClean="0"/>
              <a:t>Review </a:t>
            </a:r>
            <a:r>
              <a:rPr lang="en-US" sz="2900" dirty="0"/>
              <a:t>available supports and arrangements to help meet client’s legal decision-making needs, including alternatives to </a:t>
            </a:r>
            <a:r>
              <a:rPr lang="en-US" sz="2900" dirty="0" smtClean="0"/>
              <a:t>conservatorship:</a:t>
            </a:r>
          </a:p>
          <a:p>
            <a:r>
              <a:rPr lang="en-US" sz="2900" dirty="0" smtClean="0"/>
              <a:t>Provide </a:t>
            </a:r>
            <a:r>
              <a:rPr lang="en-US" sz="2900" dirty="0"/>
              <a:t>an overview of the conservatorship process for regional center </a:t>
            </a:r>
            <a:r>
              <a:rPr lang="en-US" sz="2900" dirty="0" smtClean="0"/>
              <a:t>clients</a:t>
            </a:r>
          </a:p>
          <a:p>
            <a:r>
              <a:rPr lang="en-US" sz="2900" dirty="0" smtClean="0"/>
              <a:t>Answer questions regarding legal options for adult clients</a:t>
            </a:r>
          </a:p>
        </p:txBody>
      </p:sp>
    </p:spTree>
    <p:extLst>
      <p:ext uri="{BB962C8B-B14F-4D97-AF65-F5344CB8AC3E}">
        <p14:creationId xmlns:p14="http://schemas.microsoft.com/office/powerpoint/2010/main" val="24731724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Center Medical Consent</a:t>
            </a:r>
            <a:endParaRPr lang="en-US" dirty="0"/>
          </a:p>
        </p:txBody>
      </p:sp>
      <p:sp>
        <p:nvSpPr>
          <p:cNvPr id="3" name="Content Placeholder 2"/>
          <p:cNvSpPr>
            <a:spLocks noGrp="1"/>
          </p:cNvSpPr>
          <p:nvPr>
            <p:ph idx="1"/>
          </p:nvPr>
        </p:nvSpPr>
        <p:spPr>
          <a:xfrm>
            <a:off x="677334" y="1680904"/>
            <a:ext cx="8596668" cy="3880773"/>
          </a:xfrm>
        </p:spPr>
        <p:txBody>
          <a:bodyPr>
            <a:normAutofit fontScale="92500" lnSpcReduction="20000"/>
          </a:bodyPr>
          <a:lstStyle/>
          <a:p>
            <a:r>
              <a:rPr lang="en-US" sz="3000" dirty="0"/>
              <a:t>RCs are authorized to consent to surgical, medical &amp; dental </a:t>
            </a:r>
            <a:r>
              <a:rPr lang="en-US" sz="3000" dirty="0" smtClean="0"/>
              <a:t>treatment</a:t>
            </a:r>
          </a:p>
          <a:p>
            <a:r>
              <a:rPr lang="en-US" sz="3000" dirty="0" smtClean="0"/>
              <a:t>Adult clients without capacity to give consent, or when RC cannot reach conservator</a:t>
            </a:r>
          </a:p>
          <a:p>
            <a:r>
              <a:rPr lang="en-US" sz="3000" dirty="0" smtClean="0"/>
              <a:t>No blanket consent; only for specific treatments as needed</a:t>
            </a:r>
            <a:endParaRPr lang="en-US" sz="3000" dirty="0"/>
          </a:p>
          <a:p>
            <a:endParaRPr lang="en-US" sz="3000" dirty="0"/>
          </a:p>
          <a:p>
            <a:endParaRPr lang="en-US" sz="3000" dirty="0"/>
          </a:p>
          <a:p>
            <a:pPr marL="0" indent="0">
              <a:buNone/>
            </a:pPr>
            <a:r>
              <a:rPr lang="en-US" sz="2600" dirty="0"/>
              <a:t>(</a:t>
            </a:r>
            <a:r>
              <a:rPr lang="en-US" sz="2600" dirty="0" err="1"/>
              <a:t>Welf</a:t>
            </a:r>
            <a:r>
              <a:rPr lang="en-US" sz="2600" dirty="0"/>
              <a:t>. &amp; Inst. Code section 4655.)</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6216" y="4449532"/>
            <a:ext cx="3962244" cy="2056354"/>
          </a:xfrm>
          <a:prstGeom prst="rect">
            <a:avLst/>
          </a:prstGeom>
        </p:spPr>
      </p:pic>
    </p:spTree>
    <p:extLst>
      <p:ext uri="{BB962C8B-B14F-4D97-AF65-F5344CB8AC3E}">
        <p14:creationId xmlns:p14="http://schemas.microsoft.com/office/powerpoint/2010/main" val="3302480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Written Consent to Access </a:t>
            </a:r>
            <a:br>
              <a:rPr lang="en-US" dirty="0" smtClean="0"/>
            </a:br>
            <a:r>
              <a:rPr lang="en-US" dirty="0" smtClean="0"/>
              <a:t>Confidential Records</a:t>
            </a:r>
            <a:endParaRPr lang="en-US" dirty="0"/>
          </a:p>
        </p:txBody>
      </p:sp>
      <p:sp>
        <p:nvSpPr>
          <p:cNvPr id="3" name="Content Placeholder 2"/>
          <p:cNvSpPr>
            <a:spLocks noGrp="1"/>
          </p:cNvSpPr>
          <p:nvPr>
            <p:ph idx="1"/>
          </p:nvPr>
        </p:nvSpPr>
        <p:spPr/>
        <p:txBody>
          <a:bodyPr>
            <a:normAutofit fontScale="62500" lnSpcReduction="20000"/>
          </a:bodyPr>
          <a:lstStyle/>
          <a:p>
            <a:r>
              <a:rPr lang="en-US" sz="4000" dirty="0"/>
              <a:t>HIPAA-compliant release forms signed by client</a:t>
            </a:r>
          </a:p>
          <a:p>
            <a:r>
              <a:rPr lang="en-US" sz="4000" dirty="0"/>
              <a:t>Allow presence of others at medical </a:t>
            </a:r>
            <a:r>
              <a:rPr lang="en-US" sz="4000" dirty="0" smtClean="0"/>
              <a:t>appointments, review of medical </a:t>
            </a:r>
            <a:r>
              <a:rPr lang="en-US" sz="4000" dirty="0"/>
              <a:t>records, regional center records, </a:t>
            </a:r>
            <a:r>
              <a:rPr lang="en-US" sz="4000" dirty="0" smtClean="0"/>
              <a:t>educational or other  </a:t>
            </a:r>
            <a:r>
              <a:rPr lang="en-US" sz="4000" dirty="0"/>
              <a:t>records, etc</a:t>
            </a:r>
            <a:r>
              <a:rPr lang="en-US" sz="4000" dirty="0" smtClean="0"/>
              <a:t>.</a:t>
            </a:r>
          </a:p>
          <a:p>
            <a:r>
              <a:rPr lang="en-US" sz="4000" dirty="0" smtClean="0"/>
              <a:t>Allows informed assistance of client regarding decision-making</a:t>
            </a:r>
            <a:endParaRPr lang="en-US" sz="3300" dirty="0"/>
          </a:p>
          <a:p>
            <a:endParaRPr lang="en-US" sz="3300" dirty="0" smtClean="0"/>
          </a:p>
          <a:p>
            <a:pPr marL="0" indent="0">
              <a:buNone/>
            </a:pPr>
            <a:endParaRPr lang="en-US" sz="3300" dirty="0"/>
          </a:p>
          <a:p>
            <a:pPr marL="0" indent="0">
              <a:buNone/>
            </a:pPr>
            <a:r>
              <a:rPr lang="en-US" sz="4000" dirty="0"/>
              <a:t>Client’s SC can provide a blank </a:t>
            </a:r>
            <a:r>
              <a:rPr lang="en-US" sz="4000" dirty="0" smtClean="0"/>
              <a:t>consent form!</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9954" y="4488809"/>
            <a:ext cx="3307230" cy="2198956"/>
          </a:xfrm>
          <a:prstGeom prst="rect">
            <a:avLst/>
          </a:prstGeom>
        </p:spPr>
      </p:pic>
    </p:spTree>
    <p:extLst>
      <p:ext uri="{BB962C8B-B14F-4D97-AF65-F5344CB8AC3E}">
        <p14:creationId xmlns:p14="http://schemas.microsoft.com/office/powerpoint/2010/main" val="3897376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Supported Decision-Making  (SDM)</a:t>
            </a:r>
            <a:endParaRPr lang="en-US" dirty="0"/>
          </a:p>
        </p:txBody>
      </p:sp>
      <p:sp>
        <p:nvSpPr>
          <p:cNvPr id="3" name="Content Placeholder 2"/>
          <p:cNvSpPr>
            <a:spLocks noGrp="1"/>
          </p:cNvSpPr>
          <p:nvPr>
            <p:ph idx="1"/>
          </p:nvPr>
        </p:nvSpPr>
        <p:spPr>
          <a:xfrm>
            <a:off x="677334" y="1501022"/>
            <a:ext cx="8596668" cy="4315162"/>
          </a:xfrm>
        </p:spPr>
        <p:txBody>
          <a:bodyPr>
            <a:noAutofit/>
          </a:bodyPr>
          <a:lstStyle/>
          <a:p>
            <a:r>
              <a:rPr lang="en-US" sz="2400" dirty="0" smtClean="0"/>
              <a:t>Allows individuals with disabilities to retain decision-making ability by </a:t>
            </a:r>
            <a:r>
              <a:rPr lang="en-US" sz="2400" b="1" dirty="0" smtClean="0">
                <a:solidFill>
                  <a:srgbClr val="92D050"/>
                </a:solidFill>
              </a:rPr>
              <a:t>choosing individuals to help them make choices</a:t>
            </a:r>
          </a:p>
          <a:p>
            <a:r>
              <a:rPr lang="en-US" sz="2400" dirty="0" smtClean="0"/>
              <a:t>Friends, family members, professionals, trusted advisors may be selected</a:t>
            </a:r>
          </a:p>
          <a:p>
            <a:r>
              <a:rPr lang="en-US" sz="2400" dirty="0" smtClean="0"/>
              <a:t>Supporters agree to help person with disability consider and communicate decisions, and give person tools to make their own informed decisions (supporters do NOT make the decisions in place of the individual)</a:t>
            </a:r>
          </a:p>
          <a:p>
            <a:pPr marL="0" indent="0">
              <a:buNone/>
            </a:pPr>
            <a:endParaRPr lang="en-US" sz="2400" dirty="0" smtClean="0"/>
          </a:p>
          <a:p>
            <a:pPr marL="0" indent="0">
              <a:buNone/>
            </a:pPr>
            <a:r>
              <a:rPr lang="en-US" sz="2400" dirty="0"/>
              <a:t>Many individuals and families already practice SDM!  </a:t>
            </a:r>
            <a:r>
              <a:rPr lang="en-US" sz="2400" dirty="0" smtClean="0"/>
              <a:t>  </a:t>
            </a:r>
          </a:p>
          <a:p>
            <a:pPr marL="0" indent="0">
              <a:buNone/>
            </a:pPr>
            <a:r>
              <a:rPr lang="en-US" sz="2400" dirty="0" smtClean="0"/>
              <a:t>Do you?</a:t>
            </a:r>
            <a:endParaRPr lang="en-US" sz="2400" dirty="0"/>
          </a:p>
          <a:p>
            <a:endParaRPr lang="en-US" sz="2400" dirty="0"/>
          </a:p>
        </p:txBody>
      </p:sp>
    </p:spTree>
    <p:extLst>
      <p:ext uri="{BB962C8B-B14F-4D97-AF65-F5344CB8AC3E}">
        <p14:creationId xmlns:p14="http://schemas.microsoft.com/office/powerpoint/2010/main" val="3948071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Conservatorship</a:t>
            </a:r>
            <a:endParaRPr lang="en-US" dirty="0"/>
          </a:p>
        </p:txBody>
      </p:sp>
      <p:sp>
        <p:nvSpPr>
          <p:cNvPr id="3" name="Content Placeholder 2"/>
          <p:cNvSpPr>
            <a:spLocks noGrp="1"/>
          </p:cNvSpPr>
          <p:nvPr>
            <p:ph idx="1"/>
          </p:nvPr>
        </p:nvSpPr>
        <p:spPr>
          <a:xfrm>
            <a:off x="677334" y="1650923"/>
            <a:ext cx="8596668" cy="3880773"/>
          </a:xfrm>
        </p:spPr>
        <p:txBody>
          <a:bodyPr>
            <a:normAutofit fontScale="92500"/>
          </a:bodyPr>
          <a:lstStyle/>
          <a:p>
            <a:r>
              <a:rPr lang="en-US" altLang="en-US" sz="3600" dirty="0" smtClean="0">
                <a:solidFill>
                  <a:srgbClr val="99CC00"/>
                </a:solidFill>
              </a:rPr>
              <a:t>Legal process </a:t>
            </a:r>
            <a:r>
              <a:rPr lang="en-US" altLang="en-US" sz="3600" dirty="0" smtClean="0">
                <a:solidFill>
                  <a:schemeClr val="tx1"/>
                </a:solidFill>
              </a:rPr>
              <a:t>where court </a:t>
            </a:r>
            <a:r>
              <a:rPr lang="en-US" altLang="en-US" sz="3600" dirty="0" smtClean="0"/>
              <a:t>removes and/or limits a person’s civil rights, and </a:t>
            </a:r>
            <a:r>
              <a:rPr lang="en-US" altLang="en-US" sz="3600" dirty="0" smtClean="0">
                <a:solidFill>
                  <a:srgbClr val="99CC00"/>
                </a:solidFill>
              </a:rPr>
              <a:t>gives the rights </a:t>
            </a:r>
            <a:r>
              <a:rPr lang="en-US" altLang="en-US" sz="3600" dirty="0" smtClean="0"/>
              <a:t>to another person/s</a:t>
            </a:r>
          </a:p>
          <a:p>
            <a:r>
              <a:rPr lang="en-US" altLang="en-US" sz="3600" dirty="0" smtClean="0"/>
              <a:t>Goal of </a:t>
            </a:r>
            <a:r>
              <a:rPr lang="en-US" altLang="en-US" sz="3600" dirty="0" smtClean="0">
                <a:solidFill>
                  <a:schemeClr val="hlink"/>
                </a:solidFill>
              </a:rPr>
              <a:t>ensuring individuals’ </a:t>
            </a:r>
            <a:r>
              <a:rPr lang="en-US" altLang="en-US" sz="3600" dirty="0" smtClean="0"/>
              <a:t>basic needs are met and protecting income or assets from fraud and mismanagement</a:t>
            </a:r>
            <a:endParaRPr lang="en-US" altLang="en-US" sz="36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5023" y="4460682"/>
            <a:ext cx="2478318" cy="2142027"/>
          </a:xfrm>
          <a:prstGeom prst="rect">
            <a:avLst/>
          </a:prstGeom>
        </p:spPr>
      </p:pic>
    </p:spTree>
    <p:extLst>
      <p:ext uri="{BB962C8B-B14F-4D97-AF65-F5344CB8AC3E}">
        <p14:creationId xmlns:p14="http://schemas.microsoft.com/office/powerpoint/2010/main" val="1647678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Types of Conservatorship</a:t>
            </a:r>
            <a:endParaRPr lang="en-US" dirty="0"/>
          </a:p>
        </p:txBody>
      </p:sp>
      <p:sp>
        <p:nvSpPr>
          <p:cNvPr id="3" name="Content Placeholder 2"/>
          <p:cNvSpPr>
            <a:spLocks noGrp="1"/>
          </p:cNvSpPr>
          <p:nvPr>
            <p:ph idx="1"/>
          </p:nvPr>
        </p:nvSpPr>
        <p:spPr>
          <a:xfrm>
            <a:off x="677334" y="2090295"/>
            <a:ext cx="8596668" cy="3880773"/>
          </a:xfrm>
        </p:spPr>
        <p:txBody>
          <a:bodyPr>
            <a:normAutofit fontScale="92500" lnSpcReduction="10000"/>
          </a:bodyPr>
          <a:lstStyle/>
          <a:p>
            <a:r>
              <a:rPr lang="en-US" altLang="en-US" sz="3000" b="1" dirty="0">
                <a:solidFill>
                  <a:schemeClr val="hlink"/>
                </a:solidFill>
              </a:rPr>
              <a:t>Limited</a:t>
            </a:r>
            <a:r>
              <a:rPr lang="en-US" altLang="en-US" sz="3000" dirty="0"/>
              <a:t> - In </a:t>
            </a:r>
            <a:r>
              <a:rPr lang="en-US" altLang="en-US" sz="3000" dirty="0" smtClean="0"/>
              <a:t>California, </a:t>
            </a:r>
            <a:r>
              <a:rPr lang="en-US" altLang="en-US" sz="3000" dirty="0"/>
              <a:t>this applies ONLY to Persons with Developmental Disabilities*</a:t>
            </a:r>
          </a:p>
          <a:p>
            <a:r>
              <a:rPr lang="en-US" altLang="en-US" sz="3000" b="1" dirty="0">
                <a:solidFill>
                  <a:schemeClr val="hlink"/>
                </a:solidFill>
              </a:rPr>
              <a:t>General</a:t>
            </a:r>
            <a:r>
              <a:rPr lang="en-US" altLang="en-US" sz="3000" dirty="0"/>
              <a:t> – Originally designated for protection of the elderly with dementia/Alzheimer’s</a:t>
            </a:r>
          </a:p>
          <a:p>
            <a:r>
              <a:rPr lang="en-US" altLang="en-US" sz="3000" b="1" dirty="0">
                <a:solidFill>
                  <a:schemeClr val="hlink"/>
                </a:solidFill>
              </a:rPr>
              <a:t>Lanterman-</a:t>
            </a:r>
            <a:r>
              <a:rPr lang="en-US" altLang="en-US" sz="3000" b="1" dirty="0" err="1">
                <a:solidFill>
                  <a:schemeClr val="hlink"/>
                </a:solidFill>
              </a:rPr>
              <a:t>Petris</a:t>
            </a:r>
            <a:r>
              <a:rPr lang="en-US" altLang="en-US" sz="3000" b="1" dirty="0">
                <a:solidFill>
                  <a:schemeClr val="hlink"/>
                </a:solidFill>
              </a:rPr>
              <a:t>-Short (LPS)</a:t>
            </a:r>
            <a:r>
              <a:rPr lang="en-US" altLang="en-US" sz="3000" dirty="0">
                <a:solidFill>
                  <a:schemeClr val="hlink"/>
                </a:solidFill>
              </a:rPr>
              <a:t> </a:t>
            </a:r>
            <a:r>
              <a:rPr lang="en-US" altLang="en-US" sz="3000" dirty="0"/>
              <a:t>–</a:t>
            </a:r>
            <a:r>
              <a:rPr lang="en-US" altLang="en-US" sz="3000" dirty="0">
                <a:solidFill>
                  <a:schemeClr val="hlink"/>
                </a:solidFill>
              </a:rPr>
              <a:t> </a:t>
            </a:r>
            <a:r>
              <a:rPr lang="en-US" altLang="en-US" sz="3000" dirty="0"/>
              <a:t>Grave or Serious Mental Disability or Substance Abuse problem; </a:t>
            </a:r>
            <a:r>
              <a:rPr lang="en-US" altLang="en-US" sz="3000" u="sng" dirty="0"/>
              <a:t>not</a:t>
            </a:r>
            <a:r>
              <a:rPr lang="en-US" altLang="en-US" sz="3000" dirty="0"/>
              <a:t> a Developmental Disability </a:t>
            </a:r>
          </a:p>
          <a:p>
            <a:pPr>
              <a:buNone/>
            </a:pPr>
            <a:endParaRPr lang="en-US" altLang="en-US" sz="2800" dirty="0"/>
          </a:p>
          <a:p>
            <a:pPr>
              <a:buNone/>
            </a:pPr>
            <a:r>
              <a:rPr lang="en-US" altLang="en-US" sz="1600" dirty="0"/>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695" y="449705"/>
            <a:ext cx="1698892" cy="1019335"/>
          </a:xfrm>
          <a:prstGeom prst="rect">
            <a:avLst/>
          </a:prstGeom>
        </p:spPr>
      </p:pic>
    </p:spTree>
    <p:extLst>
      <p:ext uri="{BB962C8B-B14F-4D97-AF65-F5344CB8AC3E}">
        <p14:creationId xmlns:p14="http://schemas.microsoft.com/office/powerpoint/2010/main" val="765339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Conservatorship Can Do:</a:t>
            </a:r>
            <a:endParaRPr lang="en-US" dirty="0"/>
          </a:p>
        </p:txBody>
      </p:sp>
      <p:sp>
        <p:nvSpPr>
          <p:cNvPr id="3" name="Content Placeholder 2"/>
          <p:cNvSpPr>
            <a:spLocks noGrp="1"/>
          </p:cNvSpPr>
          <p:nvPr>
            <p:ph idx="1"/>
          </p:nvPr>
        </p:nvSpPr>
        <p:spPr>
          <a:xfrm>
            <a:off x="542423" y="1930400"/>
            <a:ext cx="8596668" cy="4884789"/>
          </a:xfrm>
        </p:spPr>
        <p:txBody>
          <a:bodyPr>
            <a:normAutofit fontScale="92500"/>
          </a:bodyPr>
          <a:lstStyle/>
          <a:p>
            <a:r>
              <a:rPr lang="en-US" sz="2800" dirty="0" smtClean="0">
                <a:solidFill>
                  <a:schemeClr val="tx1"/>
                </a:solidFill>
              </a:rPr>
              <a:t>Allow someone to </a:t>
            </a:r>
            <a:r>
              <a:rPr lang="en-US" sz="2800" b="1" dirty="0" smtClean="0">
                <a:solidFill>
                  <a:srgbClr val="92D050"/>
                </a:solidFill>
              </a:rPr>
              <a:t>secure a </a:t>
            </a:r>
            <a:r>
              <a:rPr lang="en-US" sz="2800" b="1" dirty="0" err="1" smtClean="0">
                <a:solidFill>
                  <a:srgbClr val="92D050"/>
                </a:solidFill>
              </a:rPr>
              <a:t>conservatee’s</a:t>
            </a:r>
            <a:r>
              <a:rPr lang="en-US" sz="2800" b="1" dirty="0" smtClean="0">
                <a:solidFill>
                  <a:srgbClr val="92D050"/>
                </a:solidFill>
              </a:rPr>
              <a:t> living situation, health care, meals, clothing, personal, care, housekeeping, transportation, recreation, and needed services  </a:t>
            </a:r>
            <a:r>
              <a:rPr lang="en-US" sz="2800" dirty="0" smtClean="0"/>
              <a:t>when client is unable to do so.</a:t>
            </a:r>
          </a:p>
          <a:p>
            <a:r>
              <a:rPr lang="en-US" sz="2800" dirty="0"/>
              <a:t>Potentially </a:t>
            </a:r>
            <a:r>
              <a:rPr lang="en-US" sz="2800" b="1" dirty="0">
                <a:solidFill>
                  <a:srgbClr val="92D050"/>
                </a:solidFill>
              </a:rPr>
              <a:t>protect client from </a:t>
            </a:r>
            <a:r>
              <a:rPr lang="en-US" sz="2800" b="1" dirty="0" smtClean="0">
                <a:solidFill>
                  <a:srgbClr val="92D050"/>
                </a:solidFill>
              </a:rPr>
              <a:t>legal </a:t>
            </a:r>
            <a:r>
              <a:rPr lang="en-US" sz="2800" b="1" dirty="0">
                <a:solidFill>
                  <a:srgbClr val="92D050"/>
                </a:solidFill>
              </a:rPr>
              <a:t>consequences of some </a:t>
            </a:r>
            <a:r>
              <a:rPr lang="en-US" sz="2800" b="1" dirty="0" smtClean="0">
                <a:solidFill>
                  <a:srgbClr val="92D050"/>
                </a:solidFill>
              </a:rPr>
              <a:t>actions  </a:t>
            </a:r>
            <a:r>
              <a:rPr lang="en-US" sz="2800" dirty="0" smtClean="0"/>
              <a:t>(e.g., inadvisable </a:t>
            </a:r>
            <a:r>
              <a:rPr lang="en-US" sz="2800" dirty="0"/>
              <a:t>contracts, marriages)   </a:t>
            </a:r>
            <a:endParaRPr lang="en-US" sz="2800" dirty="0" smtClean="0"/>
          </a:p>
          <a:p>
            <a:r>
              <a:rPr lang="en-US" sz="2800" dirty="0" smtClean="0">
                <a:solidFill>
                  <a:schemeClr val="tx1"/>
                </a:solidFill>
              </a:rPr>
              <a:t>Potentially</a:t>
            </a:r>
            <a:r>
              <a:rPr lang="en-US" sz="2800" b="1" dirty="0" smtClean="0">
                <a:solidFill>
                  <a:srgbClr val="92D050"/>
                </a:solidFill>
              </a:rPr>
              <a:t> prevent fraud, abuse and neglect </a:t>
            </a:r>
            <a:r>
              <a:rPr lang="en-US" sz="2800" dirty="0" smtClean="0">
                <a:solidFill>
                  <a:schemeClr val="tx1"/>
                </a:solidFill>
              </a:rPr>
              <a:t>by controlling client contacts with identified individuals who have used undue influence to cause harm.</a:t>
            </a:r>
          </a:p>
        </p:txBody>
      </p:sp>
    </p:spTree>
    <p:extLst>
      <p:ext uri="{BB962C8B-B14F-4D97-AF65-F5344CB8AC3E}">
        <p14:creationId xmlns:p14="http://schemas.microsoft.com/office/powerpoint/2010/main" val="2460459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t>
            </a:r>
            <a:r>
              <a:rPr lang="en-US" dirty="0"/>
              <a:t>C</a:t>
            </a:r>
            <a:r>
              <a:rPr lang="en-US" dirty="0" smtClean="0"/>
              <a:t>onservatorship cannot do… </a:t>
            </a:r>
            <a:endParaRPr lang="en-US" dirty="0"/>
          </a:p>
        </p:txBody>
      </p:sp>
      <p:sp>
        <p:nvSpPr>
          <p:cNvPr id="3" name="Content Placeholder 2"/>
          <p:cNvSpPr>
            <a:spLocks noGrp="1"/>
          </p:cNvSpPr>
          <p:nvPr>
            <p:ph idx="1"/>
          </p:nvPr>
        </p:nvSpPr>
        <p:spPr>
          <a:xfrm>
            <a:off x="511079" y="1537134"/>
            <a:ext cx="8596668" cy="4520766"/>
          </a:xfrm>
        </p:spPr>
        <p:txBody>
          <a:bodyPr>
            <a:normAutofit/>
          </a:bodyPr>
          <a:lstStyle/>
          <a:p>
            <a:pPr lvl="1">
              <a:defRPr/>
            </a:pPr>
            <a:r>
              <a:rPr lang="en-US" altLang="en-US" sz="2800" dirty="0">
                <a:solidFill>
                  <a:srgbClr val="92D050"/>
                </a:solidFill>
              </a:rPr>
              <a:t>C</a:t>
            </a:r>
            <a:r>
              <a:rPr lang="en-US" altLang="en-US" sz="2800" dirty="0" smtClean="0">
                <a:solidFill>
                  <a:srgbClr val="92D050"/>
                </a:solidFill>
              </a:rPr>
              <a:t>ontrol</a:t>
            </a:r>
            <a:r>
              <a:rPr lang="en-US" altLang="en-US" sz="2800" dirty="0" smtClean="0"/>
              <a:t> behavior (client’s or others’)</a:t>
            </a:r>
          </a:p>
          <a:p>
            <a:pPr lvl="1">
              <a:defRPr/>
            </a:pPr>
            <a:r>
              <a:rPr lang="en-US" altLang="en-US" sz="2800" dirty="0" smtClean="0">
                <a:solidFill>
                  <a:srgbClr val="92D050"/>
                </a:solidFill>
              </a:rPr>
              <a:t>Restrict</a:t>
            </a:r>
            <a:r>
              <a:rPr lang="en-US" altLang="en-US" sz="2800" dirty="0" smtClean="0"/>
              <a:t> freedom of movement</a:t>
            </a:r>
            <a:endParaRPr lang="en-US" altLang="en-US" sz="2800" dirty="0"/>
          </a:p>
          <a:p>
            <a:pPr lvl="1">
              <a:defRPr/>
            </a:pPr>
            <a:r>
              <a:rPr lang="en-US" altLang="en-US" sz="2800" dirty="0" smtClean="0">
                <a:solidFill>
                  <a:srgbClr val="92D050"/>
                </a:solidFill>
              </a:rPr>
              <a:t>Force </a:t>
            </a:r>
            <a:r>
              <a:rPr lang="en-US" altLang="en-US" sz="2800" dirty="0" smtClean="0">
                <a:solidFill>
                  <a:schemeClr val="tx1"/>
                </a:solidFill>
              </a:rPr>
              <a:t>participation in </a:t>
            </a:r>
            <a:r>
              <a:rPr lang="en-US" altLang="en-US" sz="2800" dirty="0">
                <a:solidFill>
                  <a:schemeClr val="tx1"/>
                </a:solidFill>
              </a:rPr>
              <a:t>activities</a:t>
            </a:r>
            <a:r>
              <a:rPr lang="en-US" altLang="en-US" sz="2800" b="1" dirty="0">
                <a:solidFill>
                  <a:srgbClr val="92D050"/>
                </a:solidFill>
              </a:rPr>
              <a:t> </a:t>
            </a:r>
            <a:r>
              <a:rPr lang="en-US" altLang="en-US" sz="2800" dirty="0" smtClean="0">
                <a:solidFill>
                  <a:schemeClr val="tx1"/>
                </a:solidFill>
              </a:rPr>
              <a:t>or socialization with specific individuals </a:t>
            </a:r>
            <a:r>
              <a:rPr lang="en-US" altLang="en-US" sz="2800" dirty="0" smtClean="0"/>
              <a:t>against one’s </a:t>
            </a:r>
            <a:r>
              <a:rPr lang="en-US" altLang="en-US" sz="2800" dirty="0"/>
              <a:t>will</a:t>
            </a:r>
          </a:p>
          <a:p>
            <a:pPr lvl="1">
              <a:defRPr/>
            </a:pPr>
            <a:r>
              <a:rPr lang="en-US" altLang="en-US" sz="2800" dirty="0">
                <a:solidFill>
                  <a:srgbClr val="92D050"/>
                </a:solidFill>
              </a:rPr>
              <a:t>Deny</a:t>
            </a:r>
            <a:r>
              <a:rPr lang="en-US" altLang="en-US" sz="2800" dirty="0"/>
              <a:t> </a:t>
            </a:r>
            <a:r>
              <a:rPr lang="en-US" altLang="en-US" sz="2800" dirty="0" smtClean="0"/>
              <a:t>access </a:t>
            </a:r>
            <a:r>
              <a:rPr lang="en-US" altLang="en-US" sz="2800" dirty="0"/>
              <a:t>to services and opportunities</a:t>
            </a:r>
          </a:p>
          <a:p>
            <a:pPr lvl="1">
              <a:defRPr/>
            </a:pPr>
            <a:r>
              <a:rPr lang="en-US" altLang="en-US" sz="2800" dirty="0">
                <a:solidFill>
                  <a:srgbClr val="99CC00"/>
                </a:solidFill>
              </a:rPr>
              <a:t>Isolate </a:t>
            </a:r>
            <a:r>
              <a:rPr lang="en-US" altLang="en-US" sz="2800" dirty="0" smtClean="0">
                <a:solidFill>
                  <a:schemeClr val="tx1"/>
                </a:solidFill>
              </a:rPr>
              <a:t>someone</a:t>
            </a:r>
            <a:r>
              <a:rPr lang="en-US" altLang="en-US" sz="2800" dirty="0" smtClean="0">
                <a:solidFill>
                  <a:srgbClr val="99CC00"/>
                </a:solidFill>
              </a:rPr>
              <a:t> </a:t>
            </a:r>
            <a:r>
              <a:rPr lang="en-US" altLang="en-US" sz="2800" dirty="0" smtClean="0"/>
              <a:t>from </a:t>
            </a:r>
            <a:r>
              <a:rPr lang="en-US" altLang="en-US" sz="2800" dirty="0"/>
              <a:t>others </a:t>
            </a:r>
          </a:p>
          <a:p>
            <a:pPr lvl="1">
              <a:defRPr/>
            </a:pPr>
            <a:r>
              <a:rPr lang="en-US" altLang="en-US" sz="2800" dirty="0" smtClean="0">
                <a:solidFill>
                  <a:srgbClr val="99CC00"/>
                </a:solidFill>
              </a:rPr>
              <a:t>Medicate</a:t>
            </a:r>
            <a:r>
              <a:rPr lang="en-US" altLang="en-US" sz="2800" dirty="0" smtClean="0"/>
              <a:t> </a:t>
            </a:r>
            <a:r>
              <a:rPr lang="en-US" altLang="en-US" sz="2800" dirty="0"/>
              <a:t>someone against their will</a:t>
            </a:r>
          </a:p>
          <a:p>
            <a:pPr lvl="1">
              <a:defRPr/>
            </a:pPr>
            <a:r>
              <a:rPr lang="en-US" altLang="en-US" sz="2800" dirty="0">
                <a:solidFill>
                  <a:srgbClr val="99CC00"/>
                </a:solidFill>
              </a:rPr>
              <a:t>Place</a:t>
            </a:r>
            <a:r>
              <a:rPr lang="en-US" altLang="en-US" sz="2800" dirty="0"/>
              <a:t> someone in a locked </a:t>
            </a:r>
            <a:r>
              <a:rPr lang="en-US" altLang="en-US" sz="2800" dirty="0" smtClean="0"/>
              <a:t>facility</a:t>
            </a:r>
            <a:endParaRPr lang="en-US" altLang="en-US" sz="2800" dirty="0"/>
          </a:p>
        </p:txBody>
      </p:sp>
    </p:spTree>
    <p:extLst>
      <p:ext uri="{BB962C8B-B14F-4D97-AF65-F5344CB8AC3E}">
        <p14:creationId xmlns:p14="http://schemas.microsoft.com/office/powerpoint/2010/main" val="3160094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Limited Conservatorship</a:t>
            </a:r>
            <a:endParaRPr lang="en-US" dirty="0"/>
          </a:p>
        </p:txBody>
      </p:sp>
      <p:sp>
        <p:nvSpPr>
          <p:cNvPr id="3" name="Content Placeholder 2"/>
          <p:cNvSpPr>
            <a:spLocks noGrp="1"/>
          </p:cNvSpPr>
          <p:nvPr>
            <p:ph idx="1"/>
          </p:nvPr>
        </p:nvSpPr>
        <p:spPr>
          <a:xfrm>
            <a:off x="677334" y="1724891"/>
            <a:ext cx="8596668" cy="5133109"/>
          </a:xfrm>
        </p:spPr>
        <p:txBody>
          <a:bodyPr>
            <a:normAutofit/>
          </a:bodyPr>
          <a:lstStyle/>
          <a:p>
            <a:pPr lvl="1">
              <a:lnSpc>
                <a:spcPct val="80000"/>
              </a:lnSpc>
              <a:defRPr/>
            </a:pPr>
            <a:r>
              <a:rPr lang="en-US" altLang="en-US" sz="2800" dirty="0"/>
              <a:t>Less </a:t>
            </a:r>
            <a:r>
              <a:rPr lang="en-US" altLang="en-US" sz="2800" dirty="0" smtClean="0"/>
              <a:t>restrictive</a:t>
            </a:r>
          </a:p>
          <a:p>
            <a:pPr lvl="1">
              <a:lnSpc>
                <a:spcPct val="80000"/>
              </a:lnSpc>
              <a:defRPr/>
            </a:pPr>
            <a:r>
              <a:rPr lang="en-US" altLang="en-US" sz="2800" dirty="0">
                <a:solidFill>
                  <a:srgbClr val="99CC00"/>
                </a:solidFill>
              </a:rPr>
              <a:t>Seven specific powers </a:t>
            </a:r>
            <a:r>
              <a:rPr lang="en-US" altLang="en-US" sz="2800" dirty="0"/>
              <a:t>may be </a:t>
            </a:r>
            <a:r>
              <a:rPr lang="en-US" altLang="en-US" sz="2800" dirty="0" smtClean="0"/>
              <a:t>granted by court:</a:t>
            </a:r>
            <a:endParaRPr lang="en-US" altLang="en-US" sz="2800" dirty="0"/>
          </a:p>
          <a:p>
            <a:pPr lvl="2">
              <a:lnSpc>
                <a:spcPct val="80000"/>
              </a:lnSpc>
              <a:defRPr/>
            </a:pPr>
            <a:r>
              <a:rPr lang="en-US" altLang="en-US" sz="2000" dirty="0"/>
              <a:t>Power to fix </a:t>
            </a:r>
            <a:r>
              <a:rPr lang="en-US" altLang="en-US" sz="2000" b="1" dirty="0"/>
              <a:t>residence</a:t>
            </a:r>
          </a:p>
          <a:p>
            <a:pPr lvl="2">
              <a:lnSpc>
                <a:spcPct val="80000"/>
              </a:lnSpc>
              <a:defRPr/>
            </a:pPr>
            <a:r>
              <a:rPr lang="en-US" altLang="en-US" sz="2000" dirty="0"/>
              <a:t>Power to make </a:t>
            </a:r>
            <a:r>
              <a:rPr lang="en-US" altLang="en-US" sz="2000" b="1" dirty="0"/>
              <a:t>educational decisions</a:t>
            </a:r>
          </a:p>
          <a:p>
            <a:pPr lvl="2">
              <a:lnSpc>
                <a:spcPct val="80000"/>
              </a:lnSpc>
              <a:defRPr/>
            </a:pPr>
            <a:r>
              <a:rPr lang="en-US" altLang="en-US" sz="2000" dirty="0"/>
              <a:t>Power to determine </a:t>
            </a:r>
            <a:r>
              <a:rPr lang="en-US" altLang="en-US" sz="2000" b="1" dirty="0"/>
              <a:t>social/sexual contacts</a:t>
            </a:r>
          </a:p>
          <a:p>
            <a:pPr lvl="2">
              <a:lnSpc>
                <a:spcPct val="80000"/>
              </a:lnSpc>
              <a:defRPr/>
            </a:pPr>
            <a:r>
              <a:rPr lang="en-US" altLang="en-US" sz="2000" dirty="0"/>
              <a:t>Power to decide whom/if to </a:t>
            </a:r>
            <a:r>
              <a:rPr lang="en-US" altLang="en-US" sz="2000" b="1" dirty="0"/>
              <a:t>marry</a:t>
            </a:r>
          </a:p>
          <a:p>
            <a:pPr lvl="2">
              <a:lnSpc>
                <a:spcPct val="80000"/>
              </a:lnSpc>
              <a:defRPr/>
            </a:pPr>
            <a:r>
              <a:rPr lang="en-US" altLang="en-US" sz="2000" dirty="0"/>
              <a:t>Power to consent to </a:t>
            </a:r>
            <a:r>
              <a:rPr lang="en-US" altLang="en-US" sz="2000" b="1" dirty="0"/>
              <a:t>medical treatment</a:t>
            </a:r>
            <a:endParaRPr lang="en-US" altLang="en-US" sz="2000" dirty="0"/>
          </a:p>
          <a:p>
            <a:pPr lvl="2">
              <a:lnSpc>
                <a:spcPct val="80000"/>
              </a:lnSpc>
              <a:defRPr/>
            </a:pPr>
            <a:r>
              <a:rPr lang="en-US" altLang="en-US" sz="2000" dirty="0"/>
              <a:t>Power to enter into </a:t>
            </a:r>
            <a:r>
              <a:rPr lang="en-US" altLang="en-US" sz="2000" b="1" dirty="0"/>
              <a:t>contracts</a:t>
            </a:r>
          </a:p>
          <a:p>
            <a:pPr lvl="2">
              <a:lnSpc>
                <a:spcPct val="80000"/>
              </a:lnSpc>
              <a:defRPr/>
            </a:pPr>
            <a:r>
              <a:rPr lang="en-US" altLang="en-US" sz="2000" dirty="0"/>
              <a:t>Power to </a:t>
            </a:r>
            <a:r>
              <a:rPr lang="en-US" altLang="en-US" sz="2000" b="1" dirty="0"/>
              <a:t>access confidential records</a:t>
            </a:r>
          </a:p>
          <a:p>
            <a:pPr lvl="1">
              <a:lnSpc>
                <a:spcPct val="80000"/>
              </a:lnSpc>
              <a:defRPr/>
            </a:pPr>
            <a:r>
              <a:rPr lang="en-US" altLang="en-US" sz="2800" dirty="0" smtClean="0"/>
              <a:t>Court decides:  may grant any, all, or none</a:t>
            </a:r>
          </a:p>
          <a:p>
            <a:pPr lvl="1">
              <a:lnSpc>
                <a:spcPct val="80000"/>
              </a:lnSpc>
              <a:defRPr/>
            </a:pPr>
            <a:r>
              <a:rPr lang="en-US" altLang="en-US" sz="2800" dirty="0" smtClean="0"/>
              <a:t>All other rights retained</a:t>
            </a:r>
          </a:p>
          <a:p>
            <a:pPr lvl="1">
              <a:lnSpc>
                <a:spcPct val="80000"/>
              </a:lnSpc>
              <a:defRPr/>
            </a:pPr>
            <a:endParaRPr lang="en-US" altLang="en-US" sz="2800" dirty="0" smtClean="0">
              <a:solidFill>
                <a:srgbClr val="99CC00"/>
              </a:solidFill>
            </a:endParaRPr>
          </a:p>
          <a:p>
            <a:endParaRPr lang="en-US" sz="2000" dirty="0"/>
          </a:p>
        </p:txBody>
      </p:sp>
    </p:spTree>
    <p:extLst>
      <p:ext uri="{BB962C8B-B14F-4D97-AF65-F5344CB8AC3E}">
        <p14:creationId xmlns:p14="http://schemas.microsoft.com/office/powerpoint/2010/main" val="2015059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Limited Conservatorship</a:t>
            </a:r>
            <a:endParaRPr lang="en-US" dirty="0"/>
          </a:p>
        </p:txBody>
      </p:sp>
      <p:sp>
        <p:nvSpPr>
          <p:cNvPr id="3" name="Content Placeholder 2"/>
          <p:cNvSpPr>
            <a:spLocks noGrp="1"/>
          </p:cNvSpPr>
          <p:nvPr>
            <p:ph idx="1"/>
          </p:nvPr>
        </p:nvSpPr>
        <p:spPr>
          <a:xfrm>
            <a:off x="527432" y="1531002"/>
            <a:ext cx="8596668" cy="4899778"/>
          </a:xfrm>
        </p:spPr>
        <p:txBody>
          <a:bodyPr>
            <a:normAutofit lnSpcReduction="10000"/>
          </a:bodyPr>
          <a:lstStyle/>
          <a:p>
            <a:r>
              <a:rPr lang="en-US" sz="2400" dirty="0" smtClean="0"/>
              <a:t>Court finds </a:t>
            </a:r>
            <a:r>
              <a:rPr lang="en-US" sz="2400" dirty="0" smtClean="0">
                <a:solidFill>
                  <a:srgbClr val="92D050"/>
                </a:solidFill>
              </a:rPr>
              <a:t>individual lacks </a:t>
            </a:r>
            <a:r>
              <a:rPr lang="en-US" sz="2400" dirty="0">
                <a:solidFill>
                  <a:srgbClr val="92D050"/>
                </a:solidFill>
              </a:rPr>
              <a:t>the capacity to perform </a:t>
            </a:r>
            <a:r>
              <a:rPr lang="en-US" sz="2400" i="1" dirty="0">
                <a:solidFill>
                  <a:srgbClr val="92D050"/>
                </a:solidFill>
              </a:rPr>
              <a:t>some, but not all, </a:t>
            </a:r>
            <a:r>
              <a:rPr lang="en-US" sz="2400" dirty="0" smtClean="0">
                <a:solidFill>
                  <a:srgbClr val="92D050"/>
                </a:solidFill>
              </a:rPr>
              <a:t>tasks</a:t>
            </a:r>
            <a:r>
              <a:rPr lang="en-US" sz="2400" dirty="0" smtClean="0"/>
              <a:t> needed </a:t>
            </a:r>
            <a:r>
              <a:rPr lang="en-US" sz="2400" dirty="0"/>
              <a:t>to provide properly for his or her own personal </a:t>
            </a:r>
            <a:r>
              <a:rPr lang="en-US" sz="2400" dirty="0" smtClean="0"/>
              <a:t>need for physical </a:t>
            </a:r>
            <a:r>
              <a:rPr lang="en-US" sz="2400" dirty="0"/>
              <a:t>health, food, clothing, or </a:t>
            </a:r>
            <a:r>
              <a:rPr lang="en-US" sz="2400" dirty="0" smtClean="0"/>
              <a:t>shelter. (Prob. </a:t>
            </a:r>
            <a:r>
              <a:rPr lang="en-US" altLang="en-US" sz="2400" dirty="0">
                <a:cs typeface="Tahoma" panose="020B0604030504040204" pitchFamily="34" charset="0"/>
              </a:rPr>
              <a:t>§ </a:t>
            </a:r>
            <a:r>
              <a:rPr lang="en-US" altLang="en-US" sz="2400" dirty="0" smtClean="0">
                <a:cs typeface="Tahoma" panose="020B0604030504040204" pitchFamily="34" charset="0"/>
              </a:rPr>
              <a:t>1828.5(c).)</a:t>
            </a:r>
            <a:endParaRPr lang="en-US" sz="2400" dirty="0" smtClean="0"/>
          </a:p>
          <a:p>
            <a:r>
              <a:rPr lang="en-US" sz="2400" dirty="0" smtClean="0">
                <a:solidFill>
                  <a:srgbClr val="92D050"/>
                </a:solidFill>
              </a:rPr>
              <a:t>Client’s </a:t>
            </a:r>
            <a:r>
              <a:rPr lang="en-US" sz="2400" dirty="0">
                <a:solidFill>
                  <a:srgbClr val="92D050"/>
                </a:solidFill>
              </a:rPr>
              <a:t>wishes should be respected </a:t>
            </a:r>
            <a:r>
              <a:rPr lang="en-US" sz="2400" dirty="0"/>
              <a:t>to greatest extent possible</a:t>
            </a:r>
          </a:p>
          <a:p>
            <a:r>
              <a:rPr lang="en-US" sz="2400" dirty="0">
                <a:solidFill>
                  <a:srgbClr val="92D050"/>
                </a:solidFill>
              </a:rPr>
              <a:t>Only used as necessary </a:t>
            </a:r>
            <a:r>
              <a:rPr lang="en-US" sz="2400" dirty="0"/>
              <a:t>and in areas </a:t>
            </a:r>
            <a:r>
              <a:rPr lang="en-US" sz="2400" dirty="0">
                <a:solidFill>
                  <a:srgbClr val="92D050"/>
                </a:solidFill>
              </a:rPr>
              <a:t>where there is demonstrated </a:t>
            </a:r>
            <a:r>
              <a:rPr lang="en-US" sz="2400" dirty="0" smtClean="0">
                <a:solidFill>
                  <a:srgbClr val="92D050"/>
                </a:solidFill>
              </a:rPr>
              <a:t>need</a:t>
            </a:r>
          </a:p>
          <a:p>
            <a:pPr marL="0" indent="0">
              <a:buNone/>
            </a:pPr>
            <a:endParaRPr lang="en-US" sz="2400" dirty="0" smtClean="0"/>
          </a:p>
          <a:p>
            <a:pPr marL="0" indent="0">
              <a:buNone/>
            </a:pPr>
            <a:r>
              <a:rPr lang="en-US" sz="2400" b="1" dirty="0" smtClean="0"/>
              <a:t>NOTE:  By law, must be used </a:t>
            </a:r>
            <a:r>
              <a:rPr lang="en-US" sz="2400" b="1" dirty="0"/>
              <a:t>to help encourage to have the most typical, independent, and productive life </a:t>
            </a:r>
            <a:r>
              <a:rPr lang="en-US" sz="2400" b="1" dirty="0" smtClean="0"/>
              <a:t>possible</a:t>
            </a:r>
            <a:endParaRPr lang="en-US" sz="2400" b="1" dirty="0"/>
          </a:p>
        </p:txBody>
      </p:sp>
    </p:spTree>
    <p:extLst>
      <p:ext uri="{BB962C8B-B14F-4D97-AF65-F5344CB8AC3E}">
        <p14:creationId xmlns:p14="http://schemas.microsoft.com/office/powerpoint/2010/main" val="1842316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General Conservatorship</a:t>
            </a:r>
            <a:endParaRPr lang="en-US" dirty="0"/>
          </a:p>
        </p:txBody>
      </p:sp>
      <p:sp>
        <p:nvSpPr>
          <p:cNvPr id="3" name="Content Placeholder 2"/>
          <p:cNvSpPr>
            <a:spLocks noGrp="1"/>
          </p:cNvSpPr>
          <p:nvPr>
            <p:ph idx="1"/>
          </p:nvPr>
        </p:nvSpPr>
        <p:spPr>
          <a:xfrm>
            <a:off x="677334" y="1560983"/>
            <a:ext cx="8596668" cy="3880773"/>
          </a:xfrm>
        </p:spPr>
        <p:txBody>
          <a:bodyPr>
            <a:noAutofit/>
          </a:bodyPr>
          <a:lstStyle/>
          <a:p>
            <a:pPr lvl="1">
              <a:defRPr/>
            </a:pPr>
            <a:r>
              <a:rPr lang="en-US" altLang="en-US" sz="2800" dirty="0"/>
              <a:t>Who:  </a:t>
            </a:r>
            <a:r>
              <a:rPr lang="en-US" altLang="en-US" sz="2800" dirty="0" smtClean="0"/>
              <a:t>Generally, those with </a:t>
            </a:r>
            <a:r>
              <a:rPr lang="en-US" altLang="en-US" sz="2800" dirty="0" smtClean="0">
                <a:solidFill>
                  <a:srgbClr val="99CC00"/>
                </a:solidFill>
              </a:rPr>
              <a:t>dementia </a:t>
            </a:r>
            <a:r>
              <a:rPr lang="en-US" altLang="en-US" sz="2800" dirty="0">
                <a:solidFill>
                  <a:schemeClr val="tx1"/>
                </a:solidFill>
              </a:rPr>
              <a:t>OR </a:t>
            </a:r>
            <a:r>
              <a:rPr lang="en-US" altLang="en-US" sz="2800" dirty="0" smtClean="0">
                <a:solidFill>
                  <a:srgbClr val="99CC00"/>
                </a:solidFill>
              </a:rPr>
              <a:t>severe/profound intellectual disability </a:t>
            </a:r>
            <a:r>
              <a:rPr lang="en-US" altLang="en-US" sz="2800" dirty="0" smtClean="0">
                <a:solidFill>
                  <a:schemeClr val="tx1"/>
                </a:solidFill>
              </a:rPr>
              <a:t>AND/OR</a:t>
            </a:r>
            <a:r>
              <a:rPr lang="en-US" altLang="en-US" sz="2800" dirty="0" smtClean="0">
                <a:solidFill>
                  <a:srgbClr val="99CC00"/>
                </a:solidFill>
              </a:rPr>
              <a:t> severe mental health disorder)</a:t>
            </a:r>
          </a:p>
          <a:p>
            <a:pPr lvl="2">
              <a:defRPr/>
            </a:pPr>
            <a:r>
              <a:rPr lang="en-US" altLang="en-US" sz="2800" dirty="0" smtClean="0"/>
              <a:t>unable </a:t>
            </a:r>
            <a:r>
              <a:rPr lang="en-US" altLang="en-US" sz="2800" dirty="0"/>
              <a:t>to express </a:t>
            </a:r>
            <a:r>
              <a:rPr lang="en-US" altLang="en-US" sz="2800" dirty="0" smtClean="0"/>
              <a:t>desires or make choices</a:t>
            </a:r>
          </a:p>
          <a:p>
            <a:pPr lvl="2">
              <a:defRPr/>
            </a:pPr>
            <a:r>
              <a:rPr lang="en-US" altLang="en-US" sz="2800" dirty="0" smtClean="0"/>
              <a:t>considered </a:t>
            </a:r>
            <a:r>
              <a:rPr lang="en-US" altLang="en-US" sz="2800" dirty="0" smtClean="0">
                <a:solidFill>
                  <a:srgbClr val="99CC00"/>
                </a:solidFill>
              </a:rPr>
              <a:t>incompetent </a:t>
            </a:r>
            <a:r>
              <a:rPr lang="en-US" altLang="en-US" sz="2800" dirty="0" smtClean="0">
                <a:solidFill>
                  <a:schemeClr val="tx1"/>
                </a:solidFill>
              </a:rPr>
              <a:t>in a criminal proceeding</a:t>
            </a:r>
            <a:endParaRPr lang="en-US" altLang="en-US" sz="2800" dirty="0">
              <a:solidFill>
                <a:schemeClr val="tx1"/>
              </a:solidFill>
            </a:endParaRPr>
          </a:p>
          <a:p>
            <a:pPr lvl="1">
              <a:defRPr/>
            </a:pPr>
            <a:r>
              <a:rPr lang="en-US" altLang="en-US" sz="2800" dirty="0"/>
              <a:t>Conservatee</a:t>
            </a:r>
            <a:r>
              <a:rPr lang="en-US" altLang="en-US" sz="2800" dirty="0">
                <a:solidFill>
                  <a:srgbClr val="99CC00"/>
                </a:solidFill>
              </a:rPr>
              <a:t> loses </a:t>
            </a:r>
            <a:r>
              <a:rPr lang="en-US" altLang="en-US" sz="2800" dirty="0" smtClean="0">
                <a:solidFill>
                  <a:srgbClr val="99CC00"/>
                </a:solidFill>
              </a:rPr>
              <a:t>most civil rights </a:t>
            </a:r>
            <a:r>
              <a:rPr lang="en-US" altLang="en-US" sz="2800" dirty="0" smtClean="0">
                <a:solidFill>
                  <a:schemeClr val="tx1"/>
                </a:solidFill>
              </a:rPr>
              <a:t>to give consent – more restrictive</a:t>
            </a:r>
          </a:p>
        </p:txBody>
      </p:sp>
    </p:spTree>
    <p:extLst>
      <p:ext uri="{BB962C8B-B14F-4D97-AF65-F5344CB8AC3E}">
        <p14:creationId xmlns:p14="http://schemas.microsoft.com/office/powerpoint/2010/main" val="3670165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Children’s Rights -- under age 18</a:t>
            </a:r>
            <a:endParaRPr lang="en-US" dirty="0"/>
          </a:p>
        </p:txBody>
      </p:sp>
      <p:sp>
        <p:nvSpPr>
          <p:cNvPr id="3" name="Content Placeholder 2"/>
          <p:cNvSpPr>
            <a:spLocks noGrp="1"/>
          </p:cNvSpPr>
          <p:nvPr>
            <p:ph idx="1"/>
          </p:nvPr>
        </p:nvSpPr>
        <p:spPr>
          <a:xfrm>
            <a:off x="677334" y="1672565"/>
            <a:ext cx="8596668" cy="3880773"/>
          </a:xfrm>
        </p:spPr>
        <p:txBody>
          <a:bodyPr>
            <a:normAutofit/>
          </a:bodyPr>
          <a:lstStyle/>
          <a:p>
            <a:pPr marL="0" indent="0">
              <a:buNone/>
            </a:pPr>
            <a:r>
              <a:rPr lang="en-US" sz="2000" dirty="0" smtClean="0"/>
              <a:t>Food, clothing, shelter					Health care and needed services</a:t>
            </a:r>
          </a:p>
          <a:p>
            <a:pPr marL="0" indent="0">
              <a:buNone/>
            </a:pPr>
            <a:r>
              <a:rPr lang="en-US" sz="2000" dirty="0" smtClean="0"/>
              <a:t>Education &amp; Special Education			Participate in programs</a:t>
            </a:r>
          </a:p>
          <a:p>
            <a:pPr marL="0" indent="0">
              <a:buNone/>
            </a:pPr>
            <a:r>
              <a:rPr lang="en-US" sz="2000" dirty="0" smtClean="0"/>
              <a:t>Play and Recreation						Safety and special protection</a:t>
            </a:r>
          </a:p>
          <a:p>
            <a:pPr marL="0" indent="0">
              <a:buNone/>
            </a:pPr>
            <a:r>
              <a:rPr lang="en-US" sz="2000" dirty="0" smtClean="0"/>
              <a:t>Opportunity for growth/development	Right to juvenile justice system</a:t>
            </a:r>
          </a:p>
          <a:p>
            <a:pPr marL="0" indent="0">
              <a:buNone/>
            </a:pPr>
            <a:r>
              <a:rPr lang="en-US" sz="2000" dirty="0" smtClean="0"/>
              <a:t>Have his/her wishes considered			Due process</a:t>
            </a:r>
            <a:endParaRPr lang="en-US" sz="2000" dirty="0"/>
          </a:p>
          <a:p>
            <a:pPr marL="0" indent="0">
              <a:buNone/>
            </a:pPr>
            <a:r>
              <a:rPr lang="en-US" sz="2000" dirty="0" smtClean="0"/>
              <a:t>Right to work – limited					Emancipation</a:t>
            </a:r>
          </a:p>
          <a:p>
            <a:pPr marL="0" indent="0">
              <a:buNone/>
            </a:pPr>
            <a:r>
              <a:rPr lang="en-US" sz="2000" dirty="0" smtClean="0"/>
              <a:t>Right to refuse some medical </a:t>
            </a:r>
            <a:r>
              <a:rPr lang="en-US" sz="2000" dirty="0" err="1" smtClean="0"/>
              <a:t>trmt</a:t>
            </a:r>
            <a:r>
              <a:rPr lang="en-US" sz="2000" dirty="0" smtClean="0"/>
              <a:t>.		Routine medical care (age 15+)</a:t>
            </a:r>
            <a:endParaRPr lang="en-US" sz="2000" dirty="0"/>
          </a:p>
        </p:txBody>
      </p:sp>
      <p:pic>
        <p:nvPicPr>
          <p:cNvPr id="1026" name="Picture 2" descr="Image result for children's rights medical treatment 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1220" y="5295503"/>
            <a:ext cx="2837007" cy="1491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3488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Conservatorship-- </a:t>
            </a:r>
            <a:br>
              <a:rPr lang="en-US" dirty="0" smtClean="0"/>
            </a:br>
            <a:r>
              <a:rPr lang="en-US" dirty="0" smtClean="0"/>
              <a:t>Rights Retained</a:t>
            </a:r>
            <a:endParaRPr lang="en-US" dirty="0"/>
          </a:p>
        </p:txBody>
      </p:sp>
      <p:sp>
        <p:nvSpPr>
          <p:cNvPr id="3" name="Content Placeholder 2"/>
          <p:cNvSpPr>
            <a:spLocks noGrp="1"/>
          </p:cNvSpPr>
          <p:nvPr>
            <p:ph idx="1"/>
          </p:nvPr>
        </p:nvSpPr>
        <p:spPr/>
        <p:txBody>
          <a:bodyPr>
            <a:normAutofit/>
          </a:bodyPr>
          <a:lstStyle/>
          <a:p>
            <a:r>
              <a:rPr lang="en-US" sz="2800" dirty="0" smtClean="0"/>
              <a:t>The </a:t>
            </a:r>
            <a:r>
              <a:rPr lang="en-US" sz="2800" dirty="0"/>
              <a:t>right to receive visitors, telephone calls, and personal mail, unless specifically limited by court order</a:t>
            </a:r>
            <a:r>
              <a:rPr lang="en-US" sz="2800" dirty="0" smtClean="0"/>
              <a:t>. (Prob</a:t>
            </a:r>
            <a:r>
              <a:rPr lang="en-US" sz="2800" dirty="0"/>
              <a:t>. </a:t>
            </a:r>
            <a:r>
              <a:rPr lang="en-US" sz="2800" dirty="0" smtClean="0"/>
              <a:t>§2351(a).) </a:t>
            </a:r>
          </a:p>
          <a:p>
            <a:r>
              <a:rPr lang="en-US" sz="2800" dirty="0" smtClean="0"/>
              <a:t>Right to vote, marry, unless specifically limited or removed by court order  (this is very common)</a:t>
            </a:r>
          </a:p>
          <a:p>
            <a:endParaRPr lang="en-US" sz="2800" dirty="0"/>
          </a:p>
          <a:p>
            <a:endParaRPr lang="en-US" sz="2800" dirty="0"/>
          </a:p>
          <a:p>
            <a:endParaRPr lang="en-US" dirty="0"/>
          </a:p>
        </p:txBody>
      </p:sp>
    </p:spTree>
    <p:extLst>
      <p:ext uri="{BB962C8B-B14F-4D97-AF65-F5344CB8AC3E}">
        <p14:creationId xmlns:p14="http://schemas.microsoft.com/office/powerpoint/2010/main" val="2799727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Limited AND General Conservatorship </a:t>
            </a:r>
            <a:br>
              <a:rPr lang="en-US" dirty="0" smtClean="0"/>
            </a:br>
            <a:r>
              <a:rPr lang="en-US" dirty="0" smtClean="0"/>
              <a:t>– Rights Retained</a:t>
            </a:r>
            <a:endParaRPr lang="en-US" dirty="0"/>
          </a:p>
        </p:txBody>
      </p:sp>
      <p:sp>
        <p:nvSpPr>
          <p:cNvPr id="3" name="Content Placeholder 2"/>
          <p:cNvSpPr>
            <a:spLocks noGrp="1"/>
          </p:cNvSpPr>
          <p:nvPr>
            <p:ph idx="1"/>
          </p:nvPr>
        </p:nvSpPr>
        <p:spPr/>
        <p:txBody>
          <a:bodyPr>
            <a:normAutofit lnSpcReduction="10000"/>
          </a:bodyPr>
          <a:lstStyle/>
          <a:p>
            <a:r>
              <a:rPr lang="en-US" dirty="0" smtClean="0"/>
              <a:t>To be treated with understanding and respect</a:t>
            </a:r>
          </a:p>
          <a:p>
            <a:r>
              <a:rPr lang="en-US" dirty="0" smtClean="0"/>
              <a:t>To participate in decisions regarding his/her life and have his/her wishes considered</a:t>
            </a:r>
          </a:p>
          <a:p>
            <a:r>
              <a:rPr lang="en-US" dirty="0" smtClean="0"/>
              <a:t>Ask questions and express concerns and complaints re conservator/ship</a:t>
            </a:r>
            <a:endParaRPr lang="en-US" dirty="0"/>
          </a:p>
          <a:p>
            <a:r>
              <a:rPr lang="en-US" dirty="0" smtClean="0"/>
              <a:t>Representation by a lawyer</a:t>
            </a:r>
          </a:p>
          <a:p>
            <a:r>
              <a:rPr lang="en-US" dirty="0" smtClean="0"/>
              <a:t>Request court replace conservator or end conservatorship</a:t>
            </a:r>
          </a:p>
          <a:p>
            <a:r>
              <a:rPr lang="en-US" dirty="0" smtClean="0"/>
              <a:t>Make or change his/her will</a:t>
            </a:r>
          </a:p>
          <a:p>
            <a:r>
              <a:rPr lang="en-US" dirty="0" smtClean="0"/>
              <a:t>Directly receive and control his/her own salary/wages</a:t>
            </a:r>
          </a:p>
          <a:p>
            <a:r>
              <a:rPr lang="en-US" dirty="0" smtClean="0"/>
              <a:t>Control an allowance (spending money court authorizes)</a:t>
            </a:r>
          </a:p>
          <a:p>
            <a:r>
              <a:rPr lang="en-US" dirty="0" smtClean="0"/>
              <a:t>Enter into transactions to provide for the necessities of life and for minor children and spouse/domestic partner</a:t>
            </a:r>
          </a:p>
          <a:p>
            <a:endParaRPr lang="en-US" dirty="0"/>
          </a:p>
          <a:p>
            <a:endParaRPr lang="en-US" dirty="0"/>
          </a:p>
        </p:txBody>
      </p:sp>
    </p:spTree>
    <p:extLst>
      <p:ext uri="{BB962C8B-B14F-4D97-AF65-F5344CB8AC3E}">
        <p14:creationId xmlns:p14="http://schemas.microsoft.com/office/powerpoint/2010/main" val="1485647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99CC00"/>
                </a:solidFill>
              </a:rPr>
              <a:t>3.  LPS Conservatorship  </a:t>
            </a:r>
            <a:endParaRPr lang="en-US" dirty="0">
              <a:solidFill>
                <a:srgbClr val="99CC00"/>
              </a:solidFill>
            </a:endParaRPr>
          </a:p>
        </p:txBody>
      </p:sp>
      <p:sp>
        <p:nvSpPr>
          <p:cNvPr id="3" name="Content Placeholder 2"/>
          <p:cNvSpPr>
            <a:spLocks noGrp="1"/>
          </p:cNvSpPr>
          <p:nvPr>
            <p:ph idx="1"/>
          </p:nvPr>
        </p:nvSpPr>
        <p:spPr>
          <a:xfrm>
            <a:off x="677334" y="1784783"/>
            <a:ext cx="8540750" cy="4498975"/>
          </a:xfrm>
        </p:spPr>
        <p:txBody>
          <a:bodyPr>
            <a:noAutofit/>
          </a:bodyPr>
          <a:lstStyle/>
          <a:p>
            <a:pPr>
              <a:defRPr/>
            </a:pPr>
            <a:r>
              <a:rPr lang="en-US" sz="2600" dirty="0" smtClean="0"/>
              <a:t>Lanterman-</a:t>
            </a:r>
            <a:r>
              <a:rPr lang="en-US" sz="2600" dirty="0" err="1" smtClean="0"/>
              <a:t>Petris</a:t>
            </a:r>
            <a:r>
              <a:rPr lang="en-US" sz="2600" dirty="0" smtClean="0"/>
              <a:t>-Short – “mental health” conservatorship – Most restrictive</a:t>
            </a:r>
          </a:p>
          <a:p>
            <a:pPr>
              <a:defRPr/>
            </a:pPr>
            <a:r>
              <a:rPr lang="en-US" sz="2600" dirty="0" smtClean="0"/>
              <a:t>Person </a:t>
            </a:r>
            <a:r>
              <a:rPr lang="en-US" sz="2600" dirty="0"/>
              <a:t>who is gravely disabled as a result of mental disorder or impairment by chronic alcoholism" when that person is unwilling or unable to accept treatment </a:t>
            </a:r>
            <a:r>
              <a:rPr lang="en-US" sz="2600" dirty="0" smtClean="0"/>
              <a:t>voluntarily (WIC </a:t>
            </a:r>
            <a:r>
              <a:rPr lang="en-US" altLang="en-US" sz="2600" dirty="0" smtClean="0">
                <a:cs typeface="Tahoma" panose="020B0604030504040204" pitchFamily="34" charset="0"/>
              </a:rPr>
              <a:t>§§ 5350, 5352.) </a:t>
            </a:r>
            <a:endParaRPr lang="en-US" sz="2600" dirty="0" smtClean="0"/>
          </a:p>
          <a:p>
            <a:pPr>
              <a:defRPr/>
            </a:pPr>
            <a:r>
              <a:rPr lang="en-US" sz="2600" dirty="0" smtClean="0"/>
              <a:t>Permit placement in residential facility, forced psychotropic medications and treatment treatment</a:t>
            </a:r>
          </a:p>
          <a:p>
            <a:pPr>
              <a:defRPr/>
            </a:pPr>
            <a:r>
              <a:rPr lang="en-US" sz="2600" dirty="0" smtClean="0"/>
              <a:t>Temporary:  1 year or less – can be renewed annually</a:t>
            </a:r>
          </a:p>
          <a:p>
            <a:pPr>
              <a:defRPr/>
            </a:pPr>
            <a:r>
              <a:rPr lang="en-US" sz="2600" dirty="0" smtClean="0"/>
              <a:t>Usually through county Public Guardian’s office</a:t>
            </a:r>
            <a:endParaRPr lang="en-US" sz="2600" dirty="0"/>
          </a:p>
        </p:txBody>
      </p:sp>
    </p:spTree>
    <p:extLst>
      <p:ext uri="{BB962C8B-B14F-4D97-AF65-F5344CB8AC3E}">
        <p14:creationId xmlns:p14="http://schemas.microsoft.com/office/powerpoint/2010/main" val="4203366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Obtain Conservatorship</a:t>
            </a:r>
            <a:br>
              <a:rPr lang="en-US" dirty="0" smtClean="0"/>
            </a:br>
            <a:r>
              <a:rPr lang="en-US" sz="3200" dirty="0" smtClean="0"/>
              <a:t>(General or Limited)</a:t>
            </a:r>
            <a:endParaRPr lang="en-US" sz="3200" dirty="0"/>
          </a:p>
        </p:txBody>
      </p:sp>
      <p:sp>
        <p:nvSpPr>
          <p:cNvPr id="3" name="Content Placeholder 2"/>
          <p:cNvSpPr>
            <a:spLocks noGrp="1"/>
          </p:cNvSpPr>
          <p:nvPr>
            <p:ph idx="1"/>
          </p:nvPr>
        </p:nvSpPr>
        <p:spPr>
          <a:xfrm>
            <a:off x="677334" y="2460392"/>
            <a:ext cx="8596668" cy="3880773"/>
          </a:xfrm>
        </p:spPr>
        <p:txBody>
          <a:bodyPr>
            <a:normAutofit/>
          </a:bodyPr>
          <a:lstStyle/>
          <a:p>
            <a:r>
              <a:rPr lang="en-US" sz="2400" dirty="0" smtClean="0"/>
              <a:t>Person seeking to be conservator files documents with  </a:t>
            </a:r>
            <a:r>
              <a:rPr lang="en-US" sz="2400" dirty="0"/>
              <a:t>court, </a:t>
            </a:r>
            <a:r>
              <a:rPr lang="en-US" sz="2400" dirty="0" smtClean="0"/>
              <a:t>sends copies </a:t>
            </a:r>
            <a:r>
              <a:rPr lang="en-US" sz="2400" dirty="0"/>
              <a:t>to family members, </a:t>
            </a:r>
            <a:r>
              <a:rPr lang="en-US" sz="2400" dirty="0" smtClean="0"/>
              <a:t>Regional Center</a:t>
            </a:r>
            <a:endParaRPr lang="en-US" sz="2400" dirty="0"/>
          </a:p>
          <a:p>
            <a:r>
              <a:rPr lang="en-US" sz="2400" dirty="0" smtClean="0"/>
              <a:t>Court investigator does interviews </a:t>
            </a:r>
            <a:r>
              <a:rPr lang="en-US" sz="2400" dirty="0"/>
              <a:t>== </a:t>
            </a:r>
            <a:r>
              <a:rPr lang="en-US" sz="2400" dirty="0" smtClean="0"/>
              <a:t>files report</a:t>
            </a:r>
            <a:endParaRPr lang="en-US" sz="2400" dirty="0"/>
          </a:p>
          <a:p>
            <a:r>
              <a:rPr lang="en-US" sz="2400" dirty="0"/>
              <a:t>Court-appointed attorney </a:t>
            </a:r>
            <a:r>
              <a:rPr lang="en-US" sz="2400" dirty="0" smtClean="0"/>
              <a:t>for client interviews == files report (usually only for Limited)</a:t>
            </a:r>
            <a:endParaRPr lang="en-US" sz="2400" dirty="0"/>
          </a:p>
          <a:p>
            <a:r>
              <a:rPr lang="en-US" sz="2400" dirty="0"/>
              <a:t>Regional </a:t>
            </a:r>
            <a:r>
              <a:rPr lang="en-US" sz="2400" dirty="0" smtClean="0"/>
              <a:t>Center </a:t>
            </a:r>
            <a:r>
              <a:rPr lang="en-US" sz="2400" dirty="0"/>
              <a:t>== </a:t>
            </a:r>
            <a:r>
              <a:rPr lang="en-US" sz="2400" dirty="0" smtClean="0"/>
              <a:t>report/recommendations</a:t>
            </a:r>
            <a:endParaRPr lang="en-US" sz="2400" dirty="0"/>
          </a:p>
          <a:p>
            <a:r>
              <a:rPr lang="en-US" sz="2400" dirty="0" smtClean="0"/>
              <a:t>Court hearing </a:t>
            </a:r>
            <a:r>
              <a:rPr lang="en-US" sz="2400" dirty="0"/>
              <a:t>or hearings</a:t>
            </a:r>
          </a:p>
          <a:p>
            <a:r>
              <a:rPr lang="en-US" sz="2400" dirty="0"/>
              <a:t>Order </a:t>
            </a:r>
            <a:r>
              <a:rPr lang="en-US" sz="2400" dirty="0" smtClean="0"/>
              <a:t>and </a:t>
            </a:r>
            <a:r>
              <a:rPr lang="en-US" sz="2400" b="1" dirty="0" smtClean="0">
                <a:solidFill>
                  <a:srgbClr val="92D050"/>
                </a:solidFill>
              </a:rPr>
              <a:t>Letters </a:t>
            </a:r>
            <a:r>
              <a:rPr lang="en-US" sz="2400" b="1" dirty="0">
                <a:solidFill>
                  <a:srgbClr val="92D050"/>
                </a:solidFill>
              </a:rPr>
              <a:t>of Conservatorship </a:t>
            </a:r>
            <a:r>
              <a:rPr lang="en-US" sz="2400" dirty="0"/>
              <a:t>issued (if granted</a:t>
            </a:r>
            <a:r>
              <a:rPr lang="en-US" sz="2400" dirty="0" smtClean="0"/>
              <a:t>)</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4298" y="0"/>
            <a:ext cx="2628900" cy="2552700"/>
          </a:xfrm>
          <a:prstGeom prst="rect">
            <a:avLst/>
          </a:prstGeom>
        </p:spPr>
      </p:pic>
    </p:spTree>
    <p:extLst>
      <p:ext uri="{BB962C8B-B14F-4D97-AF65-F5344CB8AC3E}">
        <p14:creationId xmlns:p14="http://schemas.microsoft.com/office/powerpoint/2010/main" val="720092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Center Conservatorship Review</a:t>
            </a:r>
            <a:endParaRPr lang="en-US" dirty="0"/>
          </a:p>
        </p:txBody>
      </p:sp>
      <p:sp>
        <p:nvSpPr>
          <p:cNvPr id="3" name="Content Placeholder 2"/>
          <p:cNvSpPr>
            <a:spLocks noGrp="1"/>
          </p:cNvSpPr>
          <p:nvPr>
            <p:ph idx="1"/>
          </p:nvPr>
        </p:nvSpPr>
        <p:spPr>
          <a:xfrm>
            <a:off x="677334" y="1710885"/>
            <a:ext cx="8596668" cy="3880773"/>
          </a:xfrm>
        </p:spPr>
        <p:txBody>
          <a:bodyPr>
            <a:normAutofit lnSpcReduction="10000"/>
          </a:bodyPr>
          <a:lstStyle/>
          <a:p>
            <a:pPr>
              <a:defRPr/>
            </a:pPr>
            <a:r>
              <a:rPr lang="en-US" altLang="en-US" sz="2800" dirty="0"/>
              <a:t>Review petition </a:t>
            </a:r>
          </a:p>
          <a:p>
            <a:pPr>
              <a:defRPr/>
            </a:pPr>
            <a:r>
              <a:rPr lang="en-US" altLang="en-US" sz="2800" dirty="0" smtClean="0"/>
              <a:t>Review client records</a:t>
            </a:r>
          </a:p>
          <a:p>
            <a:pPr>
              <a:defRPr/>
            </a:pPr>
            <a:r>
              <a:rPr lang="en-US" altLang="en-US" sz="2800" dirty="0" smtClean="0"/>
              <a:t>Interview </a:t>
            </a:r>
            <a:r>
              <a:rPr lang="en-US" altLang="en-US" sz="2800" dirty="0"/>
              <a:t>petitioners &amp; client</a:t>
            </a:r>
          </a:p>
          <a:p>
            <a:pPr>
              <a:defRPr/>
            </a:pPr>
            <a:r>
              <a:rPr lang="en-US" altLang="en-US" sz="2800" dirty="0" smtClean="0"/>
              <a:t>Multidisciplinary team review, discussion and recommendations</a:t>
            </a:r>
          </a:p>
          <a:p>
            <a:pPr>
              <a:defRPr/>
            </a:pPr>
            <a:r>
              <a:rPr lang="en-US" altLang="en-US" sz="2800" dirty="0" smtClean="0"/>
              <a:t>File report/recommendations with court; provides copies to petitioners and client</a:t>
            </a:r>
          </a:p>
          <a:p>
            <a:pPr>
              <a:defRPr/>
            </a:pPr>
            <a:r>
              <a:rPr lang="en-US" altLang="en-US" sz="2800" dirty="0" smtClean="0"/>
              <a:t>Ongoing informal monitoring of conservatorship</a:t>
            </a:r>
            <a:endParaRPr lang="en-US" alt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63527" y="4614799"/>
            <a:ext cx="1953718" cy="1953718"/>
          </a:xfrm>
          <a:prstGeom prst="rect">
            <a:avLst/>
          </a:prstGeom>
        </p:spPr>
      </p:pic>
    </p:spTree>
    <p:extLst>
      <p:ext uri="{BB962C8B-B14F-4D97-AF65-F5344CB8AC3E}">
        <p14:creationId xmlns:p14="http://schemas.microsoft.com/office/powerpoint/2010/main" val="19095350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99475"/>
          </a:xfrm>
        </p:spPr>
        <p:txBody>
          <a:bodyPr/>
          <a:lstStyle/>
          <a:p>
            <a:r>
              <a:rPr lang="en-US" dirty="0" smtClean="0"/>
              <a:t>Resources on Legal Decision-Making</a:t>
            </a:r>
            <a:endParaRPr lang="en-US" dirty="0"/>
          </a:p>
        </p:txBody>
      </p:sp>
      <p:sp>
        <p:nvSpPr>
          <p:cNvPr id="3" name="Content Placeholder 2"/>
          <p:cNvSpPr>
            <a:spLocks noGrp="1"/>
          </p:cNvSpPr>
          <p:nvPr>
            <p:ph idx="1"/>
          </p:nvPr>
        </p:nvSpPr>
        <p:spPr>
          <a:xfrm>
            <a:off x="677334" y="1695894"/>
            <a:ext cx="8596668" cy="4959739"/>
          </a:xfrm>
        </p:spPr>
        <p:txBody>
          <a:bodyPr>
            <a:normAutofit/>
          </a:bodyPr>
          <a:lstStyle/>
          <a:p>
            <a:pPr marL="0" indent="0">
              <a:buNone/>
            </a:pPr>
            <a:r>
              <a:rPr lang="en-US" dirty="0"/>
              <a:t>L</a:t>
            </a:r>
            <a:r>
              <a:rPr lang="en-US" dirty="0" smtClean="0"/>
              <a:t>egal Decision/Alternatives to Conservatorship:</a:t>
            </a:r>
          </a:p>
          <a:p>
            <a:pPr marL="0" indent="0">
              <a:buNone/>
            </a:pPr>
            <a:r>
              <a:rPr lang="en-US" b="1" dirty="0" smtClean="0">
                <a:hlinkClick r:id="rId2"/>
              </a:rPr>
              <a:t>https</a:t>
            </a:r>
            <a:r>
              <a:rPr lang="en-US" b="1" dirty="0">
                <a:hlinkClick r:id="rId2"/>
              </a:rPr>
              <a:t>://www.courts.ca.gov/documents/BTB23_FRI_Expanding_4.pdf</a:t>
            </a:r>
            <a:endParaRPr lang="en-US" b="1" dirty="0" smtClean="0"/>
          </a:p>
          <a:p>
            <a:pPr marL="0" indent="0">
              <a:buNone/>
            </a:pPr>
            <a:endParaRPr lang="en-US" dirty="0"/>
          </a:p>
          <a:p>
            <a:pPr marL="0" indent="0">
              <a:buNone/>
            </a:pPr>
            <a:r>
              <a:rPr lang="en-US" dirty="0" smtClean="0"/>
              <a:t>Conservatorship:  </a:t>
            </a:r>
          </a:p>
          <a:p>
            <a:pPr marL="0" indent="0">
              <a:buNone/>
            </a:pPr>
            <a:r>
              <a:rPr lang="en-US" b="1" dirty="0" smtClean="0">
                <a:hlinkClick r:id="rId3"/>
              </a:rPr>
              <a:t>https://courts.ca.gov/selfhelp-conservatorship.htm</a:t>
            </a:r>
            <a:endParaRPr lang="en-US" b="1" dirty="0" smtClean="0"/>
          </a:p>
          <a:p>
            <a:pPr marL="0" indent="0">
              <a:buNone/>
            </a:pPr>
            <a:r>
              <a:rPr lang="en-US" b="1" dirty="0" smtClean="0">
                <a:hlinkClick r:id="rId4"/>
              </a:rPr>
              <a:t>https</a:t>
            </a:r>
            <a:r>
              <a:rPr lang="en-US" b="1" dirty="0">
                <a:hlinkClick r:id="rId4"/>
              </a:rPr>
              <a:t>://www.disabilityrightsca.org/publications/conservatorship-rights</a:t>
            </a:r>
            <a:endParaRPr lang="en-US" b="1" dirty="0"/>
          </a:p>
          <a:p>
            <a:pPr marL="0" indent="0">
              <a:buNone/>
            </a:pPr>
            <a:r>
              <a:rPr lang="en-US" b="1" dirty="0" smtClean="0">
                <a:hlinkClick r:id="rId5"/>
              </a:rPr>
              <a:t>https</a:t>
            </a:r>
            <a:r>
              <a:rPr lang="en-US" b="1" dirty="0">
                <a:hlinkClick r:id="rId5"/>
              </a:rPr>
              <a:t>://www.courts.ca.gov/documents/handbook.pdf</a:t>
            </a:r>
            <a:endParaRPr lang="en-US" b="1" dirty="0" smtClean="0"/>
          </a:p>
          <a:p>
            <a:pPr marL="0" indent="0">
              <a:buNone/>
            </a:pPr>
            <a:endParaRPr lang="en-US" u="sng" dirty="0" smtClean="0"/>
          </a:p>
          <a:p>
            <a:pPr marL="0" indent="0">
              <a:buNone/>
            </a:pPr>
            <a:r>
              <a:rPr lang="en-US" dirty="0" smtClean="0"/>
              <a:t>Supported Decision Making</a:t>
            </a:r>
          </a:p>
          <a:p>
            <a:pPr marL="0" indent="0">
              <a:buNone/>
            </a:pPr>
            <a:r>
              <a:rPr lang="en-US" b="1" dirty="0">
                <a:hlinkClick r:id="rId6"/>
              </a:rPr>
              <a:t>http://</a:t>
            </a:r>
            <a:r>
              <a:rPr lang="en-US" b="1" dirty="0" smtClean="0">
                <a:hlinkClick r:id="rId6"/>
              </a:rPr>
              <a:t>www.supporteddecisionmaking.org/sites/default/files/supported-decision-making-frequently-asked-questions.pdf</a:t>
            </a:r>
            <a:endParaRPr lang="en-US" b="1" dirty="0" smtClean="0"/>
          </a:p>
          <a:p>
            <a:pPr marL="0" indent="0">
              <a:buNone/>
            </a:pPr>
            <a:r>
              <a:rPr lang="en-US" b="1" dirty="0">
                <a:hlinkClick r:id="rId7"/>
              </a:rPr>
              <a:t>https://thearcca.org/info-resources/supported-decision-making/</a:t>
            </a:r>
            <a:endParaRPr lang="en-US" b="1" dirty="0" smtClean="0"/>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423915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Adults’ Rights -- age 18 and up</a:t>
            </a:r>
            <a:endParaRPr lang="en-US" dirty="0"/>
          </a:p>
        </p:txBody>
      </p:sp>
      <p:sp>
        <p:nvSpPr>
          <p:cNvPr id="3" name="Content Placeholder 2"/>
          <p:cNvSpPr>
            <a:spLocks noGrp="1"/>
          </p:cNvSpPr>
          <p:nvPr>
            <p:ph idx="1"/>
          </p:nvPr>
        </p:nvSpPr>
        <p:spPr>
          <a:xfrm>
            <a:off x="781243" y="1662546"/>
            <a:ext cx="8596668" cy="3880773"/>
          </a:xfrm>
        </p:spPr>
        <p:txBody>
          <a:bodyPr>
            <a:normAutofit fontScale="92500" lnSpcReduction="20000"/>
          </a:bodyPr>
          <a:lstStyle/>
          <a:p>
            <a:pPr marL="0" indent="0">
              <a:lnSpc>
                <a:spcPct val="150000"/>
              </a:lnSpc>
              <a:spcBef>
                <a:spcPts val="600"/>
              </a:spcBef>
              <a:buNone/>
            </a:pPr>
            <a:r>
              <a:rPr lang="en-US" dirty="0" smtClean="0"/>
              <a:t>Vote									Join the military			</a:t>
            </a:r>
          </a:p>
          <a:p>
            <a:pPr marL="0" indent="0">
              <a:lnSpc>
                <a:spcPct val="150000"/>
              </a:lnSpc>
              <a:spcBef>
                <a:spcPts val="600"/>
              </a:spcBef>
              <a:buNone/>
            </a:pPr>
            <a:r>
              <a:rPr lang="en-US" dirty="0" smtClean="0"/>
              <a:t>Donate blood/organs					Work full time			</a:t>
            </a:r>
          </a:p>
          <a:p>
            <a:pPr marL="0" indent="0">
              <a:lnSpc>
                <a:spcPct val="150000"/>
              </a:lnSpc>
              <a:spcBef>
                <a:spcPts val="600"/>
              </a:spcBef>
              <a:buNone/>
            </a:pPr>
            <a:r>
              <a:rPr lang="en-US" dirty="0" smtClean="0"/>
              <a:t>Play the lottery						Obtain special driving permits</a:t>
            </a:r>
          </a:p>
          <a:p>
            <a:pPr marL="0" indent="0">
              <a:lnSpc>
                <a:spcPct val="150000"/>
              </a:lnSpc>
              <a:spcBef>
                <a:spcPts val="600"/>
              </a:spcBef>
              <a:buNone/>
            </a:pPr>
            <a:r>
              <a:rPr lang="en-US" dirty="0" smtClean="0"/>
              <a:t>Drive late at night						Consent to sexual	 relations</a:t>
            </a:r>
          </a:p>
          <a:p>
            <a:pPr marL="0" indent="0">
              <a:lnSpc>
                <a:spcPct val="150000"/>
              </a:lnSpc>
              <a:spcBef>
                <a:spcPts val="600"/>
              </a:spcBef>
              <a:buNone/>
            </a:pPr>
            <a:r>
              <a:rPr lang="en-US" dirty="0" smtClean="0"/>
              <a:t>Establish </a:t>
            </a:r>
            <a:r>
              <a:rPr lang="en-US" dirty="0" err="1" smtClean="0"/>
              <a:t>chkg</a:t>
            </a:r>
            <a:r>
              <a:rPr lang="en-US" dirty="0" smtClean="0"/>
              <a:t>/savings acct				Apply for loans, credit cards</a:t>
            </a:r>
          </a:p>
          <a:p>
            <a:pPr marL="0" indent="0">
              <a:lnSpc>
                <a:spcPct val="150000"/>
              </a:lnSpc>
              <a:spcBef>
                <a:spcPts val="600"/>
              </a:spcBef>
              <a:buNone/>
            </a:pPr>
            <a:r>
              <a:rPr lang="en-US" dirty="0" smtClean="0"/>
              <a:t>File a lawsuit							Get married, adopt</a:t>
            </a:r>
          </a:p>
          <a:p>
            <a:pPr marL="0" indent="0">
              <a:lnSpc>
                <a:spcPct val="150000"/>
              </a:lnSpc>
              <a:spcBef>
                <a:spcPts val="600"/>
              </a:spcBef>
              <a:buNone/>
            </a:pPr>
            <a:r>
              <a:rPr lang="en-US" dirty="0" smtClean="0"/>
              <a:t>Move out of parents’ home				Purchase home, vehicle</a:t>
            </a:r>
          </a:p>
          <a:p>
            <a:pPr marL="0" indent="0">
              <a:lnSpc>
                <a:spcPct val="150000"/>
              </a:lnSpc>
              <a:spcBef>
                <a:spcPts val="600"/>
              </a:spcBef>
              <a:buNone/>
            </a:pPr>
            <a:r>
              <a:rPr lang="en-US" dirty="0" smtClean="0"/>
              <a:t>Religious participation of choice			Give/refuse medical consent			</a:t>
            </a:r>
          </a:p>
          <a:p>
            <a:pPr marL="0" indent="0">
              <a:lnSpc>
                <a:spcPct val="150000"/>
              </a:lnSpc>
              <a:spcBef>
                <a:spcPts val="600"/>
              </a:spcBef>
              <a:buNone/>
            </a:pPr>
            <a:r>
              <a:rPr lang="en-US" dirty="0" smtClean="0"/>
              <a:t>Smoke/drink/gamble (21 in CA)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423" y="5227077"/>
            <a:ext cx="2256405" cy="1504270"/>
          </a:xfrm>
          <a:prstGeom prst="rect">
            <a:avLst/>
          </a:prstGeom>
        </p:spPr>
      </p:pic>
    </p:spTree>
    <p:extLst>
      <p:ext uri="{BB962C8B-B14F-4D97-AF65-F5344CB8AC3E}">
        <p14:creationId xmlns:p14="http://schemas.microsoft.com/office/powerpoint/2010/main" val="1015853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Adult RC Clients’ Rights</a:t>
            </a:r>
            <a:br>
              <a:rPr lang="en-US" dirty="0" smtClean="0"/>
            </a:br>
            <a:r>
              <a:rPr lang="en-US" sz="2800" dirty="0" smtClean="0"/>
              <a:t>(Lanterman Act)</a:t>
            </a:r>
            <a:endParaRPr lang="en-US" sz="2800" dirty="0"/>
          </a:p>
        </p:txBody>
      </p:sp>
      <p:sp>
        <p:nvSpPr>
          <p:cNvPr id="3" name="Content Placeholder 2"/>
          <p:cNvSpPr>
            <a:spLocks noGrp="1"/>
          </p:cNvSpPr>
          <p:nvPr>
            <p:ph idx="1"/>
          </p:nvPr>
        </p:nvSpPr>
        <p:spPr>
          <a:xfrm>
            <a:off x="677334" y="1930400"/>
            <a:ext cx="8596668" cy="4354511"/>
          </a:xfrm>
        </p:spPr>
        <p:txBody>
          <a:bodyPr>
            <a:normAutofit/>
          </a:bodyPr>
          <a:lstStyle/>
          <a:p>
            <a:pPr>
              <a:lnSpc>
                <a:spcPct val="90000"/>
              </a:lnSpc>
              <a:defRPr/>
            </a:pPr>
            <a:r>
              <a:rPr lang="en-US" dirty="0" smtClean="0"/>
              <a:t>“…</a:t>
            </a:r>
            <a:r>
              <a:rPr lang="en-US" b="1" u="sng" dirty="0" smtClean="0">
                <a:solidFill>
                  <a:srgbClr val="7030A0"/>
                </a:solidFill>
              </a:rPr>
              <a:t>the same legal rights and responsibilities guaranteed all other individuals </a:t>
            </a:r>
            <a:r>
              <a:rPr lang="en-US" dirty="0" smtClean="0"/>
              <a:t>by the United States Constitution and laws and the Constitution and laws of the State of California.) </a:t>
            </a:r>
            <a:r>
              <a:rPr lang="en-US" altLang="en-US" dirty="0"/>
              <a:t>(WIC </a:t>
            </a:r>
            <a:r>
              <a:rPr lang="en-US" altLang="en-US" dirty="0">
                <a:cs typeface="Tahoma" panose="020B0604030504040204" pitchFamily="34" charset="0"/>
              </a:rPr>
              <a:t>§ </a:t>
            </a:r>
            <a:r>
              <a:rPr lang="en-US" altLang="en-US" dirty="0" smtClean="0"/>
              <a:t>4502(a).)</a:t>
            </a:r>
            <a:endParaRPr lang="en-US" altLang="en-US" u="sng" dirty="0" smtClean="0">
              <a:solidFill>
                <a:schemeClr val="hlink"/>
              </a:solidFill>
            </a:endParaRPr>
          </a:p>
          <a:p>
            <a:pPr>
              <a:lnSpc>
                <a:spcPct val="90000"/>
              </a:lnSpc>
              <a:defRPr/>
            </a:pPr>
            <a:r>
              <a:rPr lang="en-US" altLang="en-US" u="sng" dirty="0" smtClean="0">
                <a:solidFill>
                  <a:schemeClr val="hlink"/>
                </a:solidFill>
              </a:rPr>
              <a:t>A </a:t>
            </a:r>
            <a:r>
              <a:rPr lang="en-US" altLang="en-US" u="sng" dirty="0">
                <a:solidFill>
                  <a:schemeClr val="hlink"/>
                </a:solidFill>
              </a:rPr>
              <a:t>right to treatment and habilitation services and supports </a:t>
            </a:r>
            <a:r>
              <a:rPr lang="en-US" altLang="en-US" dirty="0"/>
              <a:t>in the </a:t>
            </a:r>
            <a:r>
              <a:rPr lang="en-US" altLang="en-US" u="sng" dirty="0">
                <a:solidFill>
                  <a:schemeClr val="hlink"/>
                </a:solidFill>
              </a:rPr>
              <a:t>least restrictive environment</a:t>
            </a:r>
            <a:r>
              <a:rPr lang="en-US" altLang="en-US" dirty="0"/>
              <a:t>.  Treatment and habilitation supports should foster the developmental potential of the person and be directed toward </a:t>
            </a:r>
            <a:r>
              <a:rPr lang="en-US" altLang="en-US" u="sng" dirty="0">
                <a:solidFill>
                  <a:schemeClr val="hlink"/>
                </a:solidFill>
              </a:rPr>
              <a:t>the achievement of the most independent, productive, and normal lives possible.  </a:t>
            </a:r>
            <a:r>
              <a:rPr lang="en-US" altLang="en-US" dirty="0"/>
              <a:t>Such services shall </a:t>
            </a:r>
            <a:r>
              <a:rPr lang="en-US" altLang="en-US" u="sng" dirty="0">
                <a:solidFill>
                  <a:srgbClr val="92D050"/>
                </a:solidFill>
              </a:rPr>
              <a:t>protect the personal liberty of the individual </a:t>
            </a:r>
            <a:r>
              <a:rPr lang="en-US" altLang="en-US" dirty="0"/>
              <a:t>and shall be provided with the least restrictive conditions necessary to achieve the purposes of the treatment, services, or supports….”  (WIC </a:t>
            </a:r>
            <a:r>
              <a:rPr lang="en-US" altLang="en-US" dirty="0">
                <a:cs typeface="Tahoma" panose="020B0604030504040204" pitchFamily="34" charset="0"/>
              </a:rPr>
              <a:t>§ </a:t>
            </a:r>
            <a:r>
              <a:rPr lang="en-US" altLang="en-US" dirty="0" smtClean="0"/>
              <a:t>4502(b).)</a:t>
            </a:r>
            <a:endParaRPr lang="en-US" altLang="en-US" u="sng" dirty="0" smtClean="0">
              <a:solidFill>
                <a:schemeClr val="hlink"/>
              </a:solidFill>
            </a:endParaRPr>
          </a:p>
          <a:p>
            <a:r>
              <a:rPr lang="en-US" altLang="en-US" u="sng" dirty="0" smtClean="0">
                <a:solidFill>
                  <a:schemeClr val="hlink"/>
                </a:solidFill>
              </a:rPr>
              <a:t>A </a:t>
            </a:r>
            <a:r>
              <a:rPr lang="en-US" altLang="en-US" u="sng" dirty="0">
                <a:solidFill>
                  <a:schemeClr val="hlink"/>
                </a:solidFill>
              </a:rPr>
              <a:t>right to make choices in their own lives</a:t>
            </a:r>
            <a:r>
              <a:rPr lang="en-US" altLang="en-US" dirty="0"/>
              <a:t>, including, but not limited, where and with whom they live, their relationships with people in their community, the way they spend their time, including education, employment, and leisure, the pursuit of their personal future, and program planning and implementation.”  (WIC </a:t>
            </a:r>
            <a:r>
              <a:rPr lang="en-US" altLang="en-US" dirty="0">
                <a:cs typeface="Tahoma" panose="020B0604030504040204" pitchFamily="34" charset="0"/>
              </a:rPr>
              <a:t>§ </a:t>
            </a:r>
            <a:r>
              <a:rPr lang="en-US" altLang="en-US" dirty="0"/>
              <a:t>4502(j).)</a:t>
            </a:r>
          </a:p>
          <a:p>
            <a:endParaRPr lang="en-US" dirty="0"/>
          </a:p>
        </p:txBody>
      </p:sp>
      <p:sp>
        <p:nvSpPr>
          <p:cNvPr id="4" name="AutoShape 2" descr="Image result for adult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07704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Capacity</a:t>
            </a:r>
            <a:r>
              <a:rPr lang="en-US" dirty="0"/>
              <a:t> </a:t>
            </a:r>
            <a:r>
              <a:rPr lang="en-US" dirty="0" smtClean="0"/>
              <a:t>to Make Decisions</a:t>
            </a:r>
            <a:br>
              <a:rPr lang="en-US" dirty="0" smtClean="0"/>
            </a:br>
            <a:r>
              <a:rPr lang="en-US" sz="2800" dirty="0" smtClean="0"/>
              <a:t>(Probate Code) </a:t>
            </a:r>
            <a:endParaRPr lang="en-US" sz="2800" dirty="0"/>
          </a:p>
        </p:txBody>
      </p:sp>
      <p:sp>
        <p:nvSpPr>
          <p:cNvPr id="3" name="Content Placeholder 2"/>
          <p:cNvSpPr>
            <a:spLocks noGrp="1"/>
          </p:cNvSpPr>
          <p:nvPr>
            <p:ph idx="1"/>
          </p:nvPr>
        </p:nvSpPr>
        <p:spPr>
          <a:xfrm>
            <a:off x="511079" y="2065483"/>
            <a:ext cx="8596668" cy="4110962"/>
          </a:xfrm>
        </p:spPr>
        <p:txBody>
          <a:bodyPr>
            <a:noAutofit/>
          </a:bodyPr>
          <a:lstStyle/>
          <a:p>
            <a:r>
              <a:rPr lang="en-US" sz="2000" b="1" dirty="0" smtClean="0"/>
              <a:t>Capacity:  </a:t>
            </a:r>
            <a:r>
              <a:rPr lang="en-US" sz="2000" dirty="0" smtClean="0"/>
              <a:t>ability </a:t>
            </a:r>
            <a:r>
              <a:rPr lang="en-US" sz="2000" dirty="0"/>
              <a:t>to understand the nature and consequences of a decision and to make and communicate a decision, and includes in the case of proposed health care, the ability to understand its significant benefits, risks, and alternatives. (Prob. </a:t>
            </a:r>
            <a:r>
              <a:rPr lang="en-US" altLang="en-US" sz="2000" dirty="0">
                <a:cs typeface="Tahoma" panose="020B0604030504040204" pitchFamily="34" charset="0"/>
              </a:rPr>
              <a:t>§ </a:t>
            </a:r>
            <a:r>
              <a:rPr lang="en-US" altLang="en-US" sz="2000" dirty="0"/>
              <a:t>4609.)</a:t>
            </a:r>
          </a:p>
          <a:p>
            <a:r>
              <a:rPr lang="en-US" sz="2000" b="1" dirty="0" smtClean="0">
                <a:solidFill>
                  <a:srgbClr val="7030A0"/>
                </a:solidFill>
              </a:rPr>
              <a:t>All persons have capacity to make decisions/be responsible for their acts/decisions unless a court has found otherwise</a:t>
            </a:r>
            <a:r>
              <a:rPr lang="en-US" sz="2000" dirty="0" smtClean="0">
                <a:solidFill>
                  <a:srgbClr val="7030A0"/>
                </a:solidFill>
              </a:rPr>
              <a:t>. </a:t>
            </a:r>
            <a:r>
              <a:rPr lang="en-US" sz="2000" dirty="0" smtClean="0"/>
              <a:t>(Prob. </a:t>
            </a:r>
            <a:r>
              <a:rPr lang="en-US" altLang="en-US" sz="2000" dirty="0">
                <a:cs typeface="Tahoma" panose="020B0604030504040204" pitchFamily="34" charset="0"/>
              </a:rPr>
              <a:t>§ </a:t>
            </a:r>
            <a:r>
              <a:rPr lang="en-US" altLang="en-US" sz="2000" dirty="0" smtClean="0">
                <a:cs typeface="Tahoma" panose="020B0604030504040204" pitchFamily="34" charset="0"/>
              </a:rPr>
              <a:t>810(a).) Thus, the existence of a developmental disability does not inherently mean that a person lacks capacity.</a:t>
            </a:r>
            <a:endParaRPr lang="en-US" sz="2000" dirty="0"/>
          </a:p>
          <a:p>
            <a:r>
              <a:rPr lang="en-US" sz="2000" b="1" dirty="0" smtClean="0">
                <a:solidFill>
                  <a:srgbClr val="7030A0"/>
                </a:solidFill>
              </a:rPr>
              <a:t>A person with a disability may still be capable of making decisions </a:t>
            </a:r>
            <a:r>
              <a:rPr lang="en-US" sz="2000" dirty="0" smtClean="0"/>
              <a:t>including contracting, marrying, making medical decisions, and performing other actions. (Prob. </a:t>
            </a:r>
            <a:r>
              <a:rPr lang="en-US" altLang="en-US" sz="2000" dirty="0">
                <a:cs typeface="Tahoma" panose="020B0604030504040204" pitchFamily="34" charset="0"/>
              </a:rPr>
              <a:t>§ </a:t>
            </a:r>
            <a:r>
              <a:rPr lang="en-US" altLang="en-US" sz="2000" dirty="0" smtClean="0">
                <a:cs typeface="Tahoma" panose="020B0604030504040204" pitchFamily="34" charset="0"/>
              </a:rPr>
              <a:t>810(b).)</a:t>
            </a:r>
            <a:endParaRPr lang="en-US" sz="2000" dirty="0"/>
          </a:p>
        </p:txBody>
      </p:sp>
    </p:spTree>
    <p:extLst>
      <p:ext uri="{BB962C8B-B14F-4D97-AF65-F5344CB8AC3E}">
        <p14:creationId xmlns:p14="http://schemas.microsoft.com/office/powerpoint/2010/main" val="629242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Adult Clients’ Rights</a:t>
            </a:r>
            <a:endParaRPr lang="en-US" dirty="0"/>
          </a:p>
        </p:txBody>
      </p:sp>
      <p:sp>
        <p:nvSpPr>
          <p:cNvPr id="3" name="Content Placeholder 2"/>
          <p:cNvSpPr>
            <a:spLocks noGrp="1"/>
          </p:cNvSpPr>
          <p:nvPr>
            <p:ph idx="1"/>
          </p:nvPr>
        </p:nvSpPr>
        <p:spPr>
          <a:xfrm>
            <a:off x="677334" y="1838471"/>
            <a:ext cx="8596668" cy="3880773"/>
          </a:xfrm>
        </p:spPr>
        <p:txBody>
          <a:bodyPr>
            <a:normAutofit/>
          </a:bodyPr>
          <a:lstStyle/>
          <a:p>
            <a:pPr marL="0" indent="0">
              <a:buNone/>
            </a:pPr>
            <a:r>
              <a:rPr lang="en-US" sz="3200" dirty="0" smtClean="0"/>
              <a:t>Adults with developmental disabilities </a:t>
            </a:r>
            <a:r>
              <a:rPr lang="en-US" sz="3200" b="1" dirty="0" smtClean="0">
                <a:solidFill>
                  <a:srgbClr val="92D050"/>
                </a:solidFill>
              </a:rPr>
              <a:t>retain their rights</a:t>
            </a:r>
            <a:r>
              <a:rPr lang="en-US" sz="3200" dirty="0" smtClean="0"/>
              <a:t> to make decisions, unless removed by court, and should </a:t>
            </a:r>
            <a:r>
              <a:rPr lang="en-US" sz="3200" dirty="0" smtClean="0">
                <a:solidFill>
                  <a:schemeClr val="tx1"/>
                </a:solidFill>
              </a:rPr>
              <a:t>be supported to </a:t>
            </a:r>
            <a:r>
              <a:rPr lang="en-US" sz="3200" b="1" dirty="0" smtClean="0">
                <a:solidFill>
                  <a:srgbClr val="92D050"/>
                </a:solidFill>
              </a:rPr>
              <a:t>make choices/decisions in their lives </a:t>
            </a:r>
            <a:r>
              <a:rPr lang="en-US" sz="3200" dirty="0" smtClean="0"/>
              <a:t>to the greatest extent possible!</a:t>
            </a:r>
            <a:endParaRPr lang="en-US"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3655" y="4288272"/>
            <a:ext cx="5881255" cy="2364064"/>
          </a:xfrm>
          <a:prstGeom prst="rect">
            <a:avLst/>
          </a:prstGeom>
        </p:spPr>
      </p:pic>
    </p:spTree>
    <p:extLst>
      <p:ext uri="{BB962C8B-B14F-4D97-AF65-F5344CB8AC3E}">
        <p14:creationId xmlns:p14="http://schemas.microsoft.com/office/powerpoint/2010/main" val="23516739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Considerations for Supporting Adult Clients in Decision-Making</a:t>
            </a:r>
            <a:endParaRPr lang="en-US" dirty="0"/>
          </a:p>
        </p:txBody>
      </p:sp>
      <p:sp>
        <p:nvSpPr>
          <p:cNvPr id="3" name="Content Placeholder 2"/>
          <p:cNvSpPr>
            <a:spLocks noGrp="1"/>
          </p:cNvSpPr>
          <p:nvPr>
            <p:ph idx="1"/>
          </p:nvPr>
        </p:nvSpPr>
        <p:spPr/>
        <p:txBody>
          <a:bodyPr>
            <a:normAutofit/>
          </a:bodyPr>
          <a:lstStyle/>
          <a:p>
            <a:r>
              <a:rPr lang="en-US" sz="2800" dirty="0" smtClean="0"/>
              <a:t>Client understanding and consent</a:t>
            </a:r>
          </a:p>
          <a:p>
            <a:r>
              <a:rPr lang="en-US" sz="2800" dirty="0" smtClean="0"/>
              <a:t>Needs-based rather than automatic</a:t>
            </a:r>
          </a:p>
          <a:p>
            <a:r>
              <a:rPr lang="en-US" sz="2800" dirty="0" smtClean="0"/>
              <a:t>Least restrictive option, preserves rights</a:t>
            </a:r>
          </a:p>
          <a:p>
            <a:r>
              <a:rPr lang="en-US" sz="2800" dirty="0" smtClean="0"/>
              <a:t>Promoting </a:t>
            </a:r>
            <a:r>
              <a:rPr lang="en-US" sz="2800" dirty="0"/>
              <a:t>independence and self-sufficiency</a:t>
            </a:r>
          </a:p>
          <a:p>
            <a:r>
              <a:rPr lang="en-US" sz="2800" dirty="0" smtClean="0"/>
              <a:t>Flexibility, Revocability, Accountability</a:t>
            </a:r>
          </a:p>
          <a:p>
            <a:r>
              <a:rPr lang="en-US" sz="2800" dirty="0" smtClean="0"/>
              <a:t>Ease &amp; Cost</a:t>
            </a:r>
          </a:p>
          <a:p>
            <a:pPr marL="0" indent="0">
              <a:buNone/>
            </a:pPr>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4865" y="4623918"/>
            <a:ext cx="2608289" cy="2086631"/>
          </a:xfrm>
          <a:prstGeom prst="rect">
            <a:avLst/>
          </a:prstGeom>
        </p:spPr>
      </p:pic>
    </p:spTree>
    <p:extLst>
      <p:ext uri="{BB962C8B-B14F-4D97-AF65-F5344CB8AC3E}">
        <p14:creationId xmlns:p14="http://schemas.microsoft.com/office/powerpoint/2010/main" val="3945326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Options to Assist Adult Clients</a:t>
            </a:r>
            <a:br>
              <a:rPr lang="en-US" dirty="0"/>
            </a:br>
            <a:r>
              <a:rPr lang="en-US" dirty="0"/>
              <a:t>With </a:t>
            </a:r>
            <a:r>
              <a:rPr lang="en-US" u="sng" dirty="0" smtClean="0"/>
              <a:t>Financial</a:t>
            </a:r>
            <a:r>
              <a:rPr lang="en-US" dirty="0" smtClean="0"/>
              <a:t> </a:t>
            </a:r>
            <a:r>
              <a:rPr lang="en-US" dirty="0"/>
              <a:t>Decision-Making</a:t>
            </a:r>
          </a:p>
        </p:txBody>
      </p:sp>
      <p:sp>
        <p:nvSpPr>
          <p:cNvPr id="3" name="Content Placeholder 2"/>
          <p:cNvSpPr>
            <a:spLocks noGrp="1"/>
          </p:cNvSpPr>
          <p:nvPr>
            <p:ph idx="1"/>
          </p:nvPr>
        </p:nvSpPr>
        <p:spPr/>
        <p:txBody>
          <a:bodyPr>
            <a:normAutofit/>
          </a:bodyPr>
          <a:lstStyle/>
          <a:p>
            <a:r>
              <a:rPr lang="en-US" sz="2800" dirty="0" smtClean="0"/>
              <a:t>Representative </a:t>
            </a:r>
            <a:r>
              <a:rPr lang="en-US" sz="2800" dirty="0" err="1" smtClean="0"/>
              <a:t>Payeeship</a:t>
            </a:r>
            <a:endParaRPr lang="en-US" sz="2800" dirty="0" smtClean="0"/>
          </a:p>
          <a:p>
            <a:r>
              <a:rPr lang="en-US" sz="2800" dirty="0" smtClean="0"/>
              <a:t>ILS or SLS services targeting with budgeting</a:t>
            </a:r>
          </a:p>
          <a:p>
            <a:r>
              <a:rPr lang="en-US" sz="2800" dirty="0" err="1" smtClean="0"/>
              <a:t>CalABLE</a:t>
            </a:r>
            <a:r>
              <a:rPr lang="en-US" sz="2800" dirty="0" smtClean="0"/>
              <a:t> accounts</a:t>
            </a:r>
          </a:p>
          <a:p>
            <a:r>
              <a:rPr lang="en-US" sz="2800" dirty="0" smtClean="0"/>
              <a:t>Financial Power of Attorney</a:t>
            </a:r>
          </a:p>
          <a:p>
            <a:r>
              <a:rPr lang="en-US" sz="2800" dirty="0" smtClean="0"/>
              <a:t>Special Needs Trust</a:t>
            </a:r>
          </a:p>
          <a:p>
            <a:r>
              <a:rPr lang="en-US" sz="2800" dirty="0" smtClean="0"/>
              <a:t>Conservatorship of the Estate</a:t>
            </a:r>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0389" y="3229131"/>
            <a:ext cx="2113613" cy="2113613"/>
          </a:xfrm>
          <a:prstGeom prst="rect">
            <a:avLst/>
          </a:prstGeom>
        </p:spPr>
      </p:pic>
    </p:spTree>
    <p:extLst>
      <p:ext uri="{BB962C8B-B14F-4D97-AF65-F5344CB8AC3E}">
        <p14:creationId xmlns:p14="http://schemas.microsoft.com/office/powerpoint/2010/main" val="3827437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461</TotalTime>
  <Words>2004</Words>
  <Application>Microsoft Office PowerPoint</Application>
  <PresentationFormat>Widescreen</PresentationFormat>
  <Paragraphs>241</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Tahoma</vt:lpstr>
      <vt:lpstr>Trebuchet MS</vt:lpstr>
      <vt:lpstr>Wingdings 3</vt:lpstr>
      <vt:lpstr>Facet</vt:lpstr>
      <vt:lpstr>Legal Options for Adult Regional Center Clients</vt:lpstr>
      <vt:lpstr>Purpose of this Workshop</vt:lpstr>
      <vt:lpstr>Children’s Rights -- under age 18</vt:lpstr>
      <vt:lpstr>Adults’ Rights -- age 18 and up</vt:lpstr>
      <vt:lpstr>Adult RC Clients’ Rights (Lanterman Act)</vt:lpstr>
      <vt:lpstr>Legal Capacity to Make Decisions (Probate Code) </vt:lpstr>
      <vt:lpstr>Summary:  Adult Clients’ Rights</vt:lpstr>
      <vt:lpstr>Key Considerations for Supporting Adult Clients in Decision-Making</vt:lpstr>
      <vt:lpstr>Legal Options to Assist Adult Clients With Financial Decision-Making</vt:lpstr>
      <vt:lpstr>Services/Supports</vt:lpstr>
      <vt:lpstr>Representative Payeeship</vt:lpstr>
      <vt:lpstr>Cal-ABLE Accounts</vt:lpstr>
      <vt:lpstr>Financial Power of Attorney</vt:lpstr>
      <vt:lpstr>Special Needs Trust (SNT)</vt:lpstr>
      <vt:lpstr>Conservatorship of Estate</vt:lpstr>
      <vt:lpstr>Legal Options to Assist Adult Clients With Personal Decision-Making</vt:lpstr>
      <vt:lpstr>RC Planning Team Process</vt:lpstr>
      <vt:lpstr>Assignment of Educational  Decision-Making Rights</vt:lpstr>
      <vt:lpstr>Health Care Power of Attorney/ Advance Directive</vt:lpstr>
      <vt:lpstr>Regional Center Medical Consent</vt:lpstr>
      <vt:lpstr>Written Consent to Access  Confidential Records</vt:lpstr>
      <vt:lpstr>Supported Decision-Making  (SDM)</vt:lpstr>
      <vt:lpstr>Conservatorship</vt:lpstr>
      <vt:lpstr>           Types of Conservatorship</vt:lpstr>
      <vt:lpstr>What Conservatorship Can Do:</vt:lpstr>
      <vt:lpstr>What Conservatorship cannot do… </vt:lpstr>
      <vt:lpstr>1.  Limited Conservatorship</vt:lpstr>
      <vt:lpstr>Limited Conservatorship</vt:lpstr>
      <vt:lpstr>2.  General Conservatorship</vt:lpstr>
      <vt:lpstr>General Conservatorship--  Rights Retained</vt:lpstr>
      <vt:lpstr>Limited AND General Conservatorship  – Rights Retained</vt:lpstr>
      <vt:lpstr>3.  LPS Conservatorship  </vt:lpstr>
      <vt:lpstr>Steps to Obtain Conservatorship (General or Limited)</vt:lpstr>
      <vt:lpstr>Regional Center Conservatorship Review</vt:lpstr>
      <vt:lpstr>Resources on Legal Decision-Making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Options for Adult Regonal Center Clients</dc:title>
  <dc:creator>Robin Black</dc:creator>
  <cp:lastModifiedBy>Helen Thomas</cp:lastModifiedBy>
  <cp:revision>45</cp:revision>
  <dcterms:created xsi:type="dcterms:W3CDTF">2019-06-10T20:31:10Z</dcterms:created>
  <dcterms:modified xsi:type="dcterms:W3CDTF">2020-08-05T20:06:04Z</dcterms:modified>
</cp:coreProperties>
</file>