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42"/>
  </p:notesMasterIdLst>
  <p:sldIdLst>
    <p:sldId id="256" r:id="rId2"/>
    <p:sldId id="285" r:id="rId3"/>
    <p:sldId id="286" r:id="rId4"/>
    <p:sldId id="273" r:id="rId5"/>
    <p:sldId id="283" r:id="rId6"/>
    <p:sldId id="287" r:id="rId7"/>
    <p:sldId id="288" r:id="rId8"/>
    <p:sldId id="289" r:id="rId9"/>
    <p:sldId id="290" r:id="rId10"/>
    <p:sldId id="261" r:id="rId11"/>
    <p:sldId id="291" r:id="rId12"/>
    <p:sldId id="275" r:id="rId13"/>
    <p:sldId id="292" r:id="rId14"/>
    <p:sldId id="269" r:id="rId15"/>
    <p:sldId id="293" r:id="rId16"/>
    <p:sldId id="294" r:id="rId17"/>
    <p:sldId id="262" r:id="rId18"/>
    <p:sldId id="264" r:id="rId19"/>
    <p:sldId id="278" r:id="rId20"/>
    <p:sldId id="295" r:id="rId21"/>
    <p:sldId id="277" r:id="rId22"/>
    <p:sldId id="296" r:id="rId23"/>
    <p:sldId id="276" r:id="rId24"/>
    <p:sldId id="268" r:id="rId25"/>
    <p:sldId id="282" r:id="rId26"/>
    <p:sldId id="297" r:id="rId27"/>
    <p:sldId id="280" r:id="rId28"/>
    <p:sldId id="270" r:id="rId29"/>
    <p:sldId id="298" r:id="rId30"/>
    <p:sldId id="281" r:id="rId31"/>
    <p:sldId id="284" r:id="rId32"/>
    <p:sldId id="299" r:id="rId33"/>
    <p:sldId id="266" r:id="rId34"/>
    <p:sldId id="267" r:id="rId35"/>
    <p:sldId id="265" r:id="rId36"/>
    <p:sldId id="271" r:id="rId37"/>
    <p:sldId id="272" r:id="rId38"/>
    <p:sldId id="300" r:id="rId39"/>
    <p:sldId id="301" r:id="rId40"/>
    <p:sldId id="279"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FC07E6-570E-4147-8EF0-B9190088FD11}">
          <p14:sldIdLst>
            <p14:sldId id="256"/>
            <p14:sldId id="285"/>
            <p14:sldId id="286"/>
            <p14:sldId id="273"/>
            <p14:sldId id="283"/>
            <p14:sldId id="287"/>
            <p14:sldId id="288"/>
            <p14:sldId id="289"/>
            <p14:sldId id="290"/>
            <p14:sldId id="261"/>
            <p14:sldId id="291"/>
            <p14:sldId id="275"/>
            <p14:sldId id="292"/>
            <p14:sldId id="269"/>
            <p14:sldId id="293"/>
            <p14:sldId id="294"/>
            <p14:sldId id="262"/>
            <p14:sldId id="264"/>
            <p14:sldId id="278"/>
            <p14:sldId id="295"/>
            <p14:sldId id="277"/>
            <p14:sldId id="296"/>
            <p14:sldId id="276"/>
            <p14:sldId id="268"/>
            <p14:sldId id="282"/>
            <p14:sldId id="297"/>
            <p14:sldId id="280"/>
            <p14:sldId id="270"/>
            <p14:sldId id="298"/>
            <p14:sldId id="281"/>
            <p14:sldId id="284"/>
            <p14:sldId id="299"/>
            <p14:sldId id="266"/>
            <p14:sldId id="267"/>
          </p14:sldIdLst>
        </p14:section>
        <p14:section name="Untitled Section" id="{F962DB5E-546C-4FC5-B87D-16B8A44B374E}">
          <p14:sldIdLst>
            <p14:sldId id="265"/>
            <p14:sldId id="271"/>
            <p14:sldId id="272"/>
            <p14:sldId id="300"/>
            <p14:sldId id="301"/>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6374" autoAdjust="0"/>
  </p:normalViewPr>
  <p:slideViewPr>
    <p:cSldViewPr snapToGrid="0">
      <p:cViewPr varScale="1">
        <p:scale>
          <a:sx n="51" d="100"/>
          <a:sy n="51" d="100"/>
        </p:scale>
        <p:origin x="1404" y="66"/>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7" tIns="46584" rIns="93167" bIns="46584" rtlCol="0"/>
          <a:lstStyle>
            <a:lvl1pPr algn="r">
              <a:defRPr sz="1200"/>
            </a:lvl1pPr>
          </a:lstStyle>
          <a:p>
            <a:fld id="{34D73A73-B024-4E42-A131-D4CEA8FF34C5}" type="datetimeFigureOut">
              <a:rPr lang="en-US" smtClean="0"/>
              <a:t>6/26/2020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7" tIns="46584" rIns="93167" bIns="46584" rtlCol="0" anchor="b"/>
          <a:lstStyle>
            <a:lvl1pPr algn="r">
              <a:defRPr sz="1200"/>
            </a:lvl1pPr>
          </a:lstStyle>
          <a:p>
            <a:fld id="{EA8C977D-11AB-4F3C-B929-E6489A95763F}" type="slidenum">
              <a:rPr lang="en-US" smtClean="0"/>
              <a:t>‹#›</a:t>
            </a:fld>
            <a:endParaRPr lang="en-US"/>
          </a:p>
        </p:txBody>
      </p:sp>
    </p:spTree>
    <p:extLst>
      <p:ext uri="{BB962C8B-B14F-4D97-AF65-F5344CB8AC3E}">
        <p14:creationId xmlns:p14="http://schemas.microsoft.com/office/powerpoint/2010/main" val="296953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For example, your doctor may want to see you before she completes the SOC 873 form.  You doctor may have closed the medical office for in-person appointments.  Your doctor has scheduled a video medical appointment and you need 45 days to be able to obtain the form completed by your doctor after you have seen her. </a:t>
            </a:r>
          </a:p>
        </p:txBody>
      </p:sp>
      <p:sp>
        <p:nvSpPr>
          <p:cNvPr id="4" name="Slide Number Placeholder 3"/>
          <p:cNvSpPr>
            <a:spLocks noGrp="1"/>
          </p:cNvSpPr>
          <p:nvPr>
            <p:ph type="sldNum" sz="quarter" idx="5"/>
          </p:nvPr>
        </p:nvSpPr>
        <p:spPr/>
        <p:txBody>
          <a:bodyPr/>
          <a:lstStyle/>
          <a:p>
            <a:fld id="{EA8C977D-11AB-4F3C-B929-E6489A95763F}" type="slidenum">
              <a:rPr lang="en-US" smtClean="0"/>
              <a:t>10</a:t>
            </a:fld>
            <a:endParaRPr lang="en-US"/>
          </a:p>
        </p:txBody>
      </p:sp>
    </p:spTree>
    <p:extLst>
      <p:ext uri="{BB962C8B-B14F-4D97-AF65-F5344CB8AC3E}">
        <p14:creationId xmlns:p14="http://schemas.microsoft.com/office/powerpoint/2010/main" val="3778251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A8C977D-11AB-4F3C-B929-E6489A95763F}" type="slidenum">
              <a:rPr lang="en-US" smtClean="0"/>
              <a:t>14</a:t>
            </a:fld>
            <a:endParaRPr lang="en-US"/>
          </a:p>
        </p:txBody>
      </p:sp>
    </p:spTree>
    <p:extLst>
      <p:ext uri="{BB962C8B-B14F-4D97-AF65-F5344CB8AC3E}">
        <p14:creationId xmlns:p14="http://schemas.microsoft.com/office/powerpoint/2010/main" val="154917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675">
              <a:defRPr/>
            </a:pPr>
            <a:r>
              <a:rPr lang="en-US" dirty="0"/>
              <a:t>Some examples of IHSS tasks you may need help with because of the loss of an alternative resource include: </a:t>
            </a:r>
          </a:p>
          <a:p>
            <a:pPr marL="174689" indent="-174689" defTabSz="931675">
              <a:buFontTx/>
              <a:buChar char="-"/>
              <a:defRPr/>
            </a:pPr>
            <a:r>
              <a:rPr lang="en-US" dirty="0"/>
              <a:t>Assistance with feeding, meal prep/cleanup, diaper changes, assistance with ambulation, help with prosthesis, </a:t>
            </a:r>
          </a:p>
          <a:p>
            <a:pPr marL="174689" indent="-174689" defTabSz="931675">
              <a:buFontTx/>
              <a:buChar char="-"/>
              <a:defRPr/>
            </a:pPr>
            <a:r>
              <a:rPr lang="en-US" dirty="0"/>
              <a:t>Increased unmet need for those who need protective supervision, </a:t>
            </a:r>
          </a:p>
          <a:p>
            <a:pPr marL="174689" indent="-174689" defTabSz="931675">
              <a:buFontTx/>
              <a:buChar char="-"/>
              <a:defRPr/>
            </a:pPr>
            <a:r>
              <a:rPr lang="en-US" dirty="0"/>
              <a:t>Assistance with medications, paramedical services (such as range of motion exercises no longer being provided by a PT or IHSS tasks provided as part of the receipt of nursing services which you are no longer getting due to a nurse shortage), </a:t>
            </a:r>
          </a:p>
          <a:p>
            <a:pPr marL="174689" indent="-174689" defTabSz="931675">
              <a:buFontTx/>
              <a:buChar char="-"/>
              <a:defRPr/>
            </a:pPr>
            <a:r>
              <a:rPr lang="en-US" dirty="0"/>
              <a:t>Time your IHSS provider spends ordering your food online because you can no longer shop for yourself (due to elimination of paratransit), etc.   </a:t>
            </a:r>
          </a:p>
          <a:p>
            <a:endParaRPr lang="en-US" dirty="0"/>
          </a:p>
        </p:txBody>
      </p:sp>
      <p:sp>
        <p:nvSpPr>
          <p:cNvPr id="4" name="Slide Number Placeholder 3"/>
          <p:cNvSpPr>
            <a:spLocks noGrp="1"/>
          </p:cNvSpPr>
          <p:nvPr>
            <p:ph type="sldNum" sz="quarter" idx="5"/>
          </p:nvPr>
        </p:nvSpPr>
        <p:spPr/>
        <p:txBody>
          <a:bodyPr/>
          <a:lstStyle/>
          <a:p>
            <a:fld id="{EA8C977D-11AB-4F3C-B929-E6489A95763F}" type="slidenum">
              <a:rPr lang="en-US" smtClean="0"/>
              <a:t>17</a:t>
            </a:fld>
            <a:endParaRPr lang="en-US"/>
          </a:p>
        </p:txBody>
      </p:sp>
    </p:spTree>
    <p:extLst>
      <p:ext uri="{BB962C8B-B14F-4D97-AF65-F5344CB8AC3E}">
        <p14:creationId xmlns:p14="http://schemas.microsoft.com/office/powerpoint/2010/main" val="155046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Remember, counties may not always identify and document alternative resources during an assessment and as part of your IHSS assessment/NOA. </a:t>
            </a:r>
            <a:r>
              <a:rPr lang="en-US" dirty="0"/>
              <a:t>It is also a good idea to document your request for the additional time and provide an explanation as to why more time is needed.  </a:t>
            </a:r>
          </a:p>
        </p:txBody>
      </p:sp>
      <p:sp>
        <p:nvSpPr>
          <p:cNvPr id="4" name="Slide Number Placeholder 3"/>
          <p:cNvSpPr>
            <a:spLocks noGrp="1"/>
          </p:cNvSpPr>
          <p:nvPr>
            <p:ph type="sldNum" sz="quarter" idx="5"/>
          </p:nvPr>
        </p:nvSpPr>
        <p:spPr/>
        <p:txBody>
          <a:bodyPr/>
          <a:lstStyle/>
          <a:p>
            <a:fld id="{EA8C977D-11AB-4F3C-B929-E6489A95763F}" type="slidenum">
              <a:rPr lang="en-US" smtClean="0"/>
              <a:t>18</a:t>
            </a:fld>
            <a:endParaRPr lang="en-US"/>
          </a:p>
        </p:txBody>
      </p:sp>
    </p:spTree>
    <p:extLst>
      <p:ext uri="{BB962C8B-B14F-4D97-AF65-F5344CB8AC3E}">
        <p14:creationId xmlns:p14="http://schemas.microsoft.com/office/powerpoint/2010/main" val="3113847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u="sng" dirty="0"/>
              <a:t>Background on IHSS/WPCS Overtime:</a:t>
            </a:r>
          </a:p>
          <a:p>
            <a:r>
              <a:rPr lang="en-US" dirty="0"/>
              <a:t>In-Home Supportive Services (IHSS) and Waiver Personal Care Services (WPCS) providers will be paid overtime at a rate equal to one and one-half times the regular rate of hourly pay, when their time worked exceeds 40 hours per workweek. EXAMPLE: If the IHSS wage is $10/</a:t>
            </a:r>
            <a:r>
              <a:rPr lang="en-US" dirty="0" err="1"/>
              <a:t>hr</a:t>
            </a:r>
            <a:r>
              <a:rPr lang="en-US" dirty="0"/>
              <a:t>: Provider works 50 hours in one week, she will receive $10/</a:t>
            </a:r>
            <a:r>
              <a:rPr lang="en-US" dirty="0" err="1"/>
              <a:t>hr</a:t>
            </a:r>
            <a:r>
              <a:rPr lang="en-US" dirty="0"/>
              <a:t> for 40 of those hours, and $15/</a:t>
            </a:r>
            <a:r>
              <a:rPr lang="en-US" dirty="0" err="1"/>
              <a:t>hr</a:t>
            </a:r>
            <a:r>
              <a:rPr lang="en-US" dirty="0"/>
              <a:t> for 10 hours in that week. </a:t>
            </a:r>
          </a:p>
          <a:p>
            <a:endParaRPr lang="en-US" dirty="0"/>
          </a:p>
          <a:p>
            <a:r>
              <a:rPr lang="en-US" dirty="0"/>
              <a:t>Provider for 1 </a:t>
            </a:r>
          </a:p>
          <a:p>
            <a:r>
              <a:rPr lang="en-US" dirty="0"/>
              <a:t>A </a:t>
            </a:r>
            <a:r>
              <a:rPr lang="en-US" b="1" dirty="0"/>
              <a:t>provider who works for one </a:t>
            </a:r>
            <a:r>
              <a:rPr lang="en-US" dirty="0"/>
              <a:t>consumer </a:t>
            </a:r>
            <a:r>
              <a:rPr lang="en-US" b="1" i="1" dirty="0"/>
              <a:t>cannot work more than 70 hours and 45 minutes per week</a:t>
            </a:r>
            <a:r>
              <a:rPr lang="en-US" dirty="0"/>
              <a:t> for IHSS and/or WPCS combined. (</a:t>
            </a:r>
            <a:r>
              <a:rPr lang="en-US" dirty="0" err="1"/>
              <a:t>Welf</a:t>
            </a:r>
            <a:r>
              <a:rPr lang="en-US" dirty="0"/>
              <a:t> &amp; Inst. Code § 12300.4.) </a:t>
            </a:r>
          </a:p>
          <a:p>
            <a:endParaRPr lang="en-US" dirty="0"/>
          </a:p>
          <a:p>
            <a:r>
              <a:rPr lang="en-US" dirty="0"/>
              <a:t>EXAMPLE: Bernice is authorized for 283 hours of IHSS per month. Her weekly allotment is 70.75 (283/4 = 70.75) hours. Bernice’s mother, Elsie, is her only provider, and Elsie does not work for any other IHSS consumer. Elsie will receive overtime for hours over 40 per week, up to a maximum of (70.75 – 40 = 30.75) 30.75/week x 4 weeks = 123/month.</a:t>
            </a:r>
          </a:p>
          <a:p>
            <a:endParaRPr lang="en-US" dirty="0"/>
          </a:p>
          <a:p>
            <a:r>
              <a:rPr lang="en-US" dirty="0"/>
              <a:t>Provider for multiple / 1+</a:t>
            </a:r>
          </a:p>
          <a:p>
            <a:r>
              <a:rPr lang="en-US" b="1" dirty="0"/>
              <a:t>Providers who work for more than one </a:t>
            </a:r>
            <a:r>
              <a:rPr lang="en-US" dirty="0"/>
              <a:t>consumer </a:t>
            </a:r>
            <a:r>
              <a:rPr lang="en-US" b="1" dirty="0"/>
              <a:t>cannot work more than 66 hours per week</a:t>
            </a:r>
            <a:r>
              <a:rPr lang="en-US" dirty="0"/>
              <a:t> for IHSS and/or WPCS combined, unless they are approved for IHSS Exemption 1 or 2 or the WPCS exemption. (</a:t>
            </a:r>
            <a:r>
              <a:rPr lang="en-US" dirty="0" err="1"/>
              <a:t>Welf</a:t>
            </a:r>
            <a:r>
              <a:rPr lang="en-US" dirty="0"/>
              <a:t>. &amp; Inst. Code §§ 12300.4(d)(3)(A)-(B); 14132.99(d)(1)(B)(2).</a:t>
            </a:r>
          </a:p>
          <a:p>
            <a:endParaRPr lang="en-US" dirty="0"/>
          </a:p>
          <a:p>
            <a:r>
              <a:rPr lang="en-US" dirty="0"/>
              <a:t>EXAMPLE:  Provider works for two consumers—IP provides services for 30 hours per week for one consumer, and 40 hours per week for other.  IP may NOT continue to work 70 hours per week; </a:t>
            </a:r>
            <a:r>
              <a:rPr lang="en-US" b="1" dirty="0"/>
              <a:t>IP may work only 66 hours per week, combined, unless she is approved for an exemption</a:t>
            </a:r>
            <a:r>
              <a:rPr lang="en-US" dirty="0"/>
              <a:t>. </a:t>
            </a:r>
          </a:p>
          <a:p>
            <a:endParaRPr lang="en-US" dirty="0"/>
          </a:p>
          <a:p>
            <a:r>
              <a:rPr lang="en-US" u="sng" dirty="0"/>
              <a:t>IHSS &amp; WPCS Exemptions</a:t>
            </a:r>
          </a:p>
          <a:p>
            <a:pPr defTabSz="931675">
              <a:defRPr/>
            </a:pPr>
            <a:r>
              <a:rPr lang="en-US" dirty="0"/>
              <a:t>Providers </a:t>
            </a:r>
            <a:r>
              <a:rPr lang="en-US" b="1" dirty="0"/>
              <a:t>with an exemption</a:t>
            </a:r>
            <a:r>
              <a:rPr lang="en-US" dirty="0"/>
              <a:t> may exceed the 66-hour limit up to a </a:t>
            </a:r>
            <a:r>
              <a:rPr lang="en-US" b="1" dirty="0"/>
              <a:t>maximum of 360 hours a month (90 hours per week if equal time worked each week)</a:t>
            </a:r>
            <a:r>
              <a:rPr lang="en-US" dirty="0"/>
              <a:t>.</a:t>
            </a:r>
          </a:p>
          <a:p>
            <a:pPr defTabSz="931675">
              <a:defRPr/>
            </a:pPr>
            <a:endParaRPr lang="en-US" dirty="0"/>
          </a:p>
          <a:p>
            <a:pPr defTabSz="931675">
              <a:defRPr/>
            </a:pPr>
            <a:r>
              <a:rPr lang="en-US" dirty="0"/>
              <a:t>If no exemption then violations will be incurred by a provider for submitting timesheets reporting hours that exceed the workweek limits of 66 for multiple recipients.  </a:t>
            </a:r>
          </a:p>
          <a:p>
            <a:pPr marL="174689" indent="-174689" defTabSz="931675">
              <a:buFontTx/>
              <a:buChar char="-"/>
              <a:defRPr/>
            </a:pPr>
            <a:r>
              <a:rPr lang="en-US" dirty="0"/>
              <a:t>First violation: consumer and provider will receive a written warning </a:t>
            </a:r>
          </a:p>
          <a:p>
            <a:pPr marL="174689" indent="-174689" defTabSz="931675">
              <a:buFontTx/>
              <a:buChar char="-"/>
              <a:defRPr/>
            </a:pPr>
            <a:r>
              <a:rPr lang="en-US" dirty="0"/>
              <a:t>Second violation: consumer and provider will receive a second written warning notice. The provider will receive instructional materials and can avoid the violation by then signing a notification acknowledging that he/she has read and understood the material. </a:t>
            </a:r>
          </a:p>
          <a:p>
            <a:pPr marL="174689" indent="-174689" defTabSz="931675">
              <a:buFontTx/>
              <a:buChar char="-"/>
              <a:defRPr/>
            </a:pPr>
            <a:r>
              <a:rPr lang="en-US" dirty="0"/>
              <a:t>Third violation: 3-month suspension for provider </a:t>
            </a:r>
          </a:p>
          <a:p>
            <a:pPr marL="174689" indent="-174689" defTabSz="931675">
              <a:buFontTx/>
              <a:buChar char="-"/>
              <a:defRPr/>
            </a:pPr>
            <a:r>
              <a:rPr lang="en-US" dirty="0"/>
              <a:t>Fourth violation: one year suspension for provider </a:t>
            </a:r>
          </a:p>
          <a:p>
            <a:endParaRPr lang="en-US" dirty="0"/>
          </a:p>
        </p:txBody>
      </p:sp>
      <p:sp>
        <p:nvSpPr>
          <p:cNvPr id="4" name="Slide Number Placeholder 3"/>
          <p:cNvSpPr>
            <a:spLocks noGrp="1"/>
          </p:cNvSpPr>
          <p:nvPr>
            <p:ph type="sldNum" sz="quarter" idx="5"/>
          </p:nvPr>
        </p:nvSpPr>
        <p:spPr/>
        <p:txBody>
          <a:bodyPr/>
          <a:lstStyle/>
          <a:p>
            <a:fld id="{EA8C977D-11AB-4F3C-B929-E6489A95763F}" type="slidenum">
              <a:rPr lang="en-US" smtClean="0"/>
              <a:t>35</a:t>
            </a:fld>
            <a:endParaRPr lang="en-US"/>
          </a:p>
        </p:txBody>
      </p:sp>
    </p:spTree>
    <p:extLst>
      <p:ext uri="{BB962C8B-B14F-4D97-AF65-F5344CB8AC3E}">
        <p14:creationId xmlns:p14="http://schemas.microsoft.com/office/powerpoint/2010/main" val="1092620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675">
              <a:defRPr/>
            </a:pPr>
            <a:r>
              <a:rPr lang="en-US" dirty="0"/>
              <a:t>Division E of the Families First Coronavirus Response Act (FFCRA), the Emergency Paid Sick Leave Act (EPSLA), provides </a:t>
            </a:r>
            <a:r>
              <a:rPr lang="en-US"/>
              <a:t>for emergency </a:t>
            </a:r>
            <a:r>
              <a:rPr lang="en-US" dirty="0"/>
              <a:t>paid sick leave when a covered employee is unable to work due to the COVID-19 pandemic.</a:t>
            </a:r>
          </a:p>
          <a:p>
            <a:endParaRPr lang="en-US" dirty="0"/>
          </a:p>
          <a:p>
            <a:r>
              <a:rPr lang="en-US" dirty="0"/>
              <a:t>Example:  Provider works between 60 to 70 hours every two weeks. In the last 6 month period, the provider worked an average of 67 hours every two weeks.  This means that the provider will receive 67 hours of sick leave. </a:t>
            </a:r>
          </a:p>
        </p:txBody>
      </p:sp>
      <p:sp>
        <p:nvSpPr>
          <p:cNvPr id="4" name="Slide Number Placeholder 3"/>
          <p:cNvSpPr>
            <a:spLocks noGrp="1"/>
          </p:cNvSpPr>
          <p:nvPr>
            <p:ph type="sldNum" sz="quarter" idx="5"/>
          </p:nvPr>
        </p:nvSpPr>
        <p:spPr/>
        <p:txBody>
          <a:bodyPr/>
          <a:lstStyle/>
          <a:p>
            <a:fld id="{EA8C977D-11AB-4F3C-B929-E6489A95763F}" type="slidenum">
              <a:rPr lang="en-US" smtClean="0"/>
              <a:t>36</a:t>
            </a:fld>
            <a:endParaRPr lang="en-US"/>
          </a:p>
        </p:txBody>
      </p:sp>
    </p:spTree>
    <p:extLst>
      <p:ext uri="{BB962C8B-B14F-4D97-AF65-F5344CB8AC3E}">
        <p14:creationId xmlns:p14="http://schemas.microsoft.com/office/powerpoint/2010/main" val="292383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F43961-4015-4AB9-BA45-2CE5AC1302F8}"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335522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43961-4015-4AB9-BA45-2CE5AC1302F8}"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26220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43961-4015-4AB9-BA45-2CE5AC1302F8}"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56087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43961-4015-4AB9-BA45-2CE5AC1302F8}"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1466705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43961-4015-4AB9-BA45-2CE5AC1302F8}"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3372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43961-4015-4AB9-BA45-2CE5AC1302F8}"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2625331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F43961-4015-4AB9-BA45-2CE5AC1302F8}"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1241840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F43961-4015-4AB9-BA45-2CE5AC1302F8}"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40580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F43961-4015-4AB9-BA45-2CE5AC1302F8}"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404623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43961-4015-4AB9-BA45-2CE5AC1302F8}"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389748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F43961-4015-4AB9-BA45-2CE5AC1302F8}" type="datetimeFigureOut">
              <a:rPr lang="en-US" smtClean="0"/>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29396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F43961-4015-4AB9-BA45-2CE5AC1302F8}" type="datetimeFigureOut">
              <a:rPr lang="en-US" smtClean="0"/>
              <a:t>6/26/2020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1934152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F43961-4015-4AB9-BA45-2CE5AC1302F8}" type="datetimeFigureOut">
              <a:rPr lang="en-US" smtClean="0"/>
              <a:t>6/26/2020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3876428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43961-4015-4AB9-BA45-2CE5AC1302F8}" type="datetimeFigureOut">
              <a:rPr lang="en-US" smtClean="0"/>
              <a:t>6/26/2020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172026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F43961-4015-4AB9-BA45-2CE5AC1302F8}" type="datetimeFigureOut">
              <a:rPr lang="en-US" smtClean="0"/>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2025308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85F9-0A3F-46EF-BCD1-206B9B60C1F1}" type="slidenum">
              <a:rPr lang="en-US" smtClean="0"/>
              <a:t>‹#›</a:t>
            </a:fld>
            <a:endParaRPr lang="en-US"/>
          </a:p>
        </p:txBody>
      </p:sp>
      <p:sp>
        <p:nvSpPr>
          <p:cNvPr id="5" name="Date Placeholder 4"/>
          <p:cNvSpPr>
            <a:spLocks noGrp="1"/>
          </p:cNvSpPr>
          <p:nvPr>
            <p:ph type="dt" sz="half" idx="10"/>
          </p:nvPr>
        </p:nvSpPr>
        <p:spPr/>
        <p:txBody>
          <a:bodyPr/>
          <a:lstStyle/>
          <a:p>
            <a:fld id="{8CF43961-4015-4AB9-BA45-2CE5AC1302F8}" type="datetimeFigureOut">
              <a:rPr lang="en-US" smtClean="0"/>
              <a:t>6/26/2020</a:t>
            </a:fld>
            <a:endParaRPr lang="en-US"/>
          </a:p>
        </p:txBody>
      </p:sp>
    </p:spTree>
    <p:extLst>
      <p:ext uri="{BB962C8B-B14F-4D97-AF65-F5344CB8AC3E}">
        <p14:creationId xmlns:p14="http://schemas.microsoft.com/office/powerpoint/2010/main" val="193247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F43961-4015-4AB9-BA45-2CE5AC1302F8}" type="datetimeFigureOut">
              <a:rPr lang="en-US" smtClean="0"/>
              <a:t>6/26/2020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B8585F9-0A3F-46EF-BCD1-206B9B60C1F1}" type="slidenum">
              <a:rPr lang="en-US" smtClean="0"/>
              <a:t>‹#›</a:t>
            </a:fld>
            <a:endParaRPr lang="en-US"/>
          </a:p>
        </p:txBody>
      </p:sp>
    </p:spTree>
    <p:extLst>
      <p:ext uri="{BB962C8B-B14F-4D97-AF65-F5344CB8AC3E}">
        <p14:creationId xmlns:p14="http://schemas.microsoft.com/office/powerpoint/2010/main" val="330925966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ss.ca.gov/Portals/9/Additional-Resources/Letters-and-Notices/ACINs/2020/I-28_20.pdf"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cusercontent.com/73901133dd7ea1a5581344daf/files/72845eda-e21c-480f-b16e-34c2ac6b8562/20_42.pdf" TargetMode="External"/><Relationship Id="rId2" Type="http://schemas.openxmlformats.org/officeDocument/2006/relationships/hyperlink" Target="https://cdss.ca.gov/Portals/9/Additional-Resources/Letters-and-Notices/ACLs/2020/ACL_20-26.pd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dss.ca.gov/Portals/9/Additional-Resources/Letters-and-Notices/ACLs/2020/ACL_20-26.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mcusercontent.com/73901133dd7ea1a5581344daf/files/72845eda-e21c-480f-b16e-34c2ac6b8562/20_42.pdf"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cdss.ca.gov/Portals/9/Additional-Resources/Letters-and-Notices/ACLs/2020/ACL_20-26.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www.cdss.ca.gov/Portals/9/Additional-Resources/Letters-and-Notices/ACLs/2020/20-32.pdf?ver=2020-04-13-075546-460" TargetMode="External"/><Relationship Id="rId4" Type="http://schemas.openxmlformats.org/officeDocument/2006/relationships/hyperlink" Target="https://cdss.ca.gov/Portals/9/Additional-Resources/Letters-and-Notices/ACLs/2020/ACL_20-26.pdf"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hyperlink" Target="https://www.cdss.ca.gov/Portals/9/Additional-Resources/Letters-and-Notices/ACLs/2020/ACL_20-26.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clock-deadline-alarm-clock-minute-3036245/"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hcs.ca.gov/formsandpubs/Documents/MMCDAPLsandPolicyLetters/APL2017/COVID1135SFH.pdf" TargetMode="External"/><Relationship Id="rId2" Type="http://schemas.openxmlformats.org/officeDocument/2006/relationships/hyperlink" Target="https://www.dhcs.ca.gov/Documents/COVID-19/State-Fair-Hearing-Timeframe-Changes-Fee-For-Service-1135.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acms.dss.ca.gov/acms/login.request.do?forceLogout=true&amp;service=/home.d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fabiusmaximus.com/2012/12/31/internet-communities-47427/"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www.cdss.ca.gov/inforesources/ihss/ihss-providers/how-to-become-an-ihss-provide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cdss.ca.gov/Portals/9/Additional-Resources/Letters-and-Notices/ACLs/2020/20-32.pdf?ver=2020-04-13-075546-460"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ss.ca.gov/Portals/9/Additional-Resources/Letters-and-Notices/ACLs/2020/20-32.pdf?ver=2020-04-13-075546-460" TargetMode="External"/><Relationship Id="rId2" Type="http://schemas.openxmlformats.org/officeDocument/2006/relationships/hyperlink" Target="https://oag.ca.gov/sites/all/files/agweb/pdfs/fingerprints/forms/bcia9010-covid-19.pdf" TargetMode="External"/><Relationship Id="rId1" Type="http://schemas.openxmlformats.org/officeDocument/2006/relationships/slideLayout" Target="../slideLayouts/slideLayout2.xml"/><Relationship Id="rId4" Type="http://schemas.openxmlformats.org/officeDocument/2006/relationships/hyperlink" Target="https://www.cdss.ca.gov/Portals/9/Additional-Resources/Letters-and-Notices/ACLs/2020/20-67.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freeimageslive.co.uk/free_stock_image/stick-boy-and-girl-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en/people-child-kids-family-parent-1082906/"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graphicdesign.stackexchange.com/questions/36927/how-do-i-replicate-the-apple-family-sharing-icon"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ss.ca.gov/Portals/9/Additional-Resources/Letters-and-Notices/ACLs/2020/20-29.pdf" TargetMode="External"/><Relationship Id="rId2" Type="http://schemas.openxmlformats.org/officeDocument/2006/relationships/hyperlink" Target="https://www.cdss.ca.gov/inforesources/county-ihss-offices"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ss.ca.gov/Portals/9/IHSS/Emergency/Personal-Emergency-Plan.pdf" TargetMode="External"/><Relationship Id="rId2" Type="http://schemas.openxmlformats.org/officeDocument/2006/relationships/hyperlink" Target="https://www.cdss.ca.gov/inforesources/ihss/ihss-providers/how-to-become-an-ihss-provider" TargetMode="External"/><Relationship Id="rId1" Type="http://schemas.openxmlformats.org/officeDocument/2006/relationships/slideLayout" Target="../slideLayouts/slideLayout2.xml"/><Relationship Id="rId4" Type="http://schemas.openxmlformats.org/officeDocument/2006/relationships/hyperlink" Target="https://www.cdss.ca.gov/county-office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cdss.ca.gov/Portals/13/Homepage/IHSSPML_GovEO_031920.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cdss.ca.gov/Portals/9/Additional-Resources/Letters-and-Notices/ACLs/2020/20-32.pdf?ver=2020-04-13-075546-46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mcusercontent.com/73901133dd7ea1a5581344daf/files/247cd18d-a00e-4bce-822e-fe3cfba6cef7/20_40.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cdss.ca.gov/Portals/9/ACL/2018/18-01.pdf?ver=2018-01-12-112939-43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www.cdss.ca.gov/Portals/9/Additional-Resources/Letters-and-Notices/ACLs/2020/20-41.pdf" TargetMode="External"/><Relationship Id="rId1" Type="http://schemas.openxmlformats.org/officeDocument/2006/relationships/slideLayout" Target="../slideLayouts/slideLayout4.xml"/><Relationship Id="rId4" Type="http://schemas.openxmlformats.org/officeDocument/2006/relationships/hyperlink" Target="http://ink-and-feathers.blogspot.com/2011/02/safety-matters-first-aid.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pacatholic.org/faith-politics/how-a-bill-really-becomes-a-law/"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disabilityrightsca.org/post/coronavirus-medi-cal-applications-and-eligibility-during-the-covid-19-public-emergency" TargetMode="External"/><Relationship Id="rId2" Type="http://schemas.openxmlformats.org/officeDocument/2006/relationships/hyperlink" Target="https://www.disabilityrightsca.org/post/coronavirus-rights-of-people-who-get-ihss-and-caregivers" TargetMode="External"/><Relationship Id="rId1" Type="http://schemas.openxmlformats.org/officeDocument/2006/relationships/slideLayout" Target="../slideLayouts/slideLayout2.xml"/><Relationship Id="rId6" Type="http://schemas.openxmlformats.org/officeDocument/2006/relationships/hyperlink" Target="http://nlife.ca/audio/andrew-fountain-bible-truth" TargetMode="External"/><Relationship Id="rId5" Type="http://schemas.openxmlformats.org/officeDocument/2006/relationships/image" Target="../media/image12.jpg"/><Relationship Id="rId4" Type="http://schemas.openxmlformats.org/officeDocument/2006/relationships/hyperlink" Target="https://www.disabilityrightsca.org/post/announcement-coronavirus-and-how-disability-rights-california-can-help-yo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heresthebenefit.blogspot.com/2012/06/guest-post-spoon-overdrafts-and-wca.html" TargetMode="External"/><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FFAEA0-A870-4F55-B314-67CCE7CCDAEE}"/>
              </a:ext>
            </a:extLst>
          </p:cNvPr>
          <p:cNvSpPr>
            <a:spLocks noGrp="1"/>
          </p:cNvSpPr>
          <p:nvPr>
            <p:ph type="ctrTitle"/>
          </p:nvPr>
        </p:nvSpPr>
        <p:spPr>
          <a:xfrm>
            <a:off x="965200" y="380012"/>
            <a:ext cx="8940800" cy="2505428"/>
          </a:xfrm>
        </p:spPr>
        <p:txBody>
          <a:bodyPr>
            <a:normAutofit fontScale="90000"/>
          </a:bodyPr>
          <a:lstStyle/>
          <a:p>
            <a:pPr algn="l"/>
            <a:r>
              <a:rPr lang="es-ES_tradnl" b="1" dirty="0">
                <a:solidFill>
                  <a:srgbClr val="002060"/>
                </a:solidFill>
                <a:latin typeface="Arial" panose="020B0604020202020204" pitchFamily="34" charset="0"/>
                <a:cs typeface="Arial" panose="020B0604020202020204" pitchFamily="34" charset="0"/>
              </a:rPr>
              <a:t>Comprensión de los Servicios de Apoyo en el Hogar y COVID-19</a:t>
            </a:r>
          </a:p>
        </p:txBody>
      </p:sp>
      <p:sp>
        <p:nvSpPr>
          <p:cNvPr id="3" name="Subtitle 2">
            <a:extLst>
              <a:ext uri="{FF2B5EF4-FFF2-40B4-BE49-F238E27FC236}">
                <a16:creationId xmlns:a16="http://schemas.microsoft.com/office/drawing/2014/main" xmlns="" id="{58D69B6D-9C02-457E-BF59-E8CEE4888289}"/>
              </a:ext>
            </a:extLst>
          </p:cNvPr>
          <p:cNvSpPr>
            <a:spLocks noGrp="1"/>
          </p:cNvSpPr>
          <p:nvPr>
            <p:ph type="subTitle" idx="1"/>
          </p:nvPr>
        </p:nvSpPr>
        <p:spPr>
          <a:xfrm>
            <a:off x="965200" y="3007359"/>
            <a:ext cx="9702800" cy="3203437"/>
          </a:xfrm>
        </p:spPr>
        <p:txBody>
          <a:bodyPr>
            <a:normAutofit lnSpcReduction="10000"/>
          </a:bodyPr>
          <a:lstStyle/>
          <a:p>
            <a:pPr algn="l"/>
            <a:r>
              <a:rPr lang="en-US" sz="3600" b="1" dirty="0">
                <a:solidFill>
                  <a:srgbClr val="0070C0"/>
                </a:solidFill>
                <a:latin typeface="Arial" panose="020B0604020202020204" pitchFamily="34" charset="0"/>
                <a:cs typeface="Arial" panose="020B0604020202020204" pitchFamily="34" charset="0"/>
              </a:rPr>
              <a:t>Disability Rights California</a:t>
            </a:r>
          </a:p>
          <a:p>
            <a:pPr algn="l"/>
            <a:r>
              <a:rPr lang="en-US" sz="3200" b="1" dirty="0">
                <a:solidFill>
                  <a:srgbClr val="FF0000"/>
                </a:solidFill>
                <a:latin typeface="Arial" panose="020B0604020202020204" pitchFamily="34" charset="0"/>
                <a:cs typeface="Arial" panose="020B0604020202020204" pitchFamily="34" charset="0"/>
              </a:rPr>
              <a:t>1-800-776-5746</a:t>
            </a:r>
          </a:p>
          <a:p>
            <a:pPr algn="l"/>
            <a:endParaRPr lang="en-US" dirty="0">
              <a:latin typeface="Arial" panose="020B0604020202020204" pitchFamily="34" charset="0"/>
              <a:cs typeface="Arial" panose="020B0604020202020204" pitchFamily="34" charset="0"/>
            </a:endParaRPr>
          </a:p>
          <a:p>
            <a:pPr algn="l"/>
            <a:r>
              <a:rPr lang="en-US" b="1" dirty="0" err="1">
                <a:solidFill>
                  <a:srgbClr val="0070C0"/>
                </a:solidFill>
                <a:latin typeface="Arial" panose="020B0604020202020204" pitchFamily="34" charset="0"/>
                <a:cs typeface="Arial" panose="020B0604020202020204" pitchFamily="34" charset="0"/>
              </a:rPr>
              <a:t>Presentadoras</a:t>
            </a:r>
            <a:r>
              <a:rPr lang="en-US" b="1" dirty="0">
                <a:solidFill>
                  <a:srgbClr val="0070C0"/>
                </a:solidFill>
                <a:latin typeface="Arial" panose="020B0604020202020204" pitchFamily="34" charset="0"/>
                <a:cs typeface="Arial" panose="020B0604020202020204" pitchFamily="34" charset="0"/>
              </a:rPr>
              <a:t>:</a:t>
            </a:r>
          </a:p>
          <a:p>
            <a:pPr algn="l"/>
            <a:r>
              <a:rPr lang="en-US" dirty="0">
                <a:solidFill>
                  <a:srgbClr val="0070C0"/>
                </a:solidFill>
                <a:latin typeface="Arial" panose="020B0604020202020204" pitchFamily="34" charset="0"/>
                <a:cs typeface="Arial" panose="020B0604020202020204" pitchFamily="34" charset="0"/>
              </a:rPr>
              <a:t>		Lizzette Gomez, Staff Attorney </a:t>
            </a:r>
          </a:p>
          <a:p>
            <a:pPr algn="l"/>
            <a:r>
              <a:rPr lang="en-US" dirty="0">
                <a:solidFill>
                  <a:srgbClr val="0070C0"/>
                </a:solidFill>
                <a:latin typeface="Arial" panose="020B0604020202020204" pitchFamily="34" charset="0"/>
                <a:cs typeface="Arial" panose="020B0604020202020204" pitchFamily="34" charset="0"/>
              </a:rPr>
              <a:t>		Vanessa Ochoa, Multicultural Affairs Senior Advocate</a:t>
            </a:r>
          </a:p>
          <a:p>
            <a:pPr algn="l"/>
            <a:r>
              <a:rPr lang="en-US" dirty="0">
                <a:solidFill>
                  <a:srgbClr val="0070C0"/>
                </a:solidFill>
                <a:latin typeface="Arial" panose="020B0604020202020204" pitchFamily="34" charset="0"/>
                <a:cs typeface="Arial" panose="020B0604020202020204" pitchFamily="34" charset="0"/>
              </a:rPr>
              <a:t>		Crystal Padilla, Senior Advocate</a:t>
            </a:r>
          </a:p>
          <a:p>
            <a:pPr algn="l"/>
            <a:endParaRPr lang="en-US" dirty="0"/>
          </a:p>
        </p:txBody>
      </p:sp>
    </p:spTree>
    <p:extLst>
      <p:ext uri="{BB962C8B-B14F-4D97-AF65-F5344CB8AC3E}">
        <p14:creationId xmlns:p14="http://schemas.microsoft.com/office/powerpoint/2010/main" val="1626065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677334" y="242888"/>
            <a:ext cx="9950026" cy="1484312"/>
          </a:xfrm>
        </p:spPr>
        <p:txBody>
          <a:bodyPr>
            <a:normAutofit fontScale="90000"/>
          </a:bodyPr>
          <a:lstStyle/>
          <a:p>
            <a:r>
              <a:rPr lang="es-US" sz="4000" b="1" dirty="0">
                <a:solidFill>
                  <a:schemeClr val="accent2">
                    <a:lumMod val="75000"/>
                  </a:schemeClr>
                </a:solidFill>
                <a:latin typeface="Arial" panose="020B0604020202020204" pitchFamily="34" charset="0"/>
                <a:cs typeface="Arial" panose="020B0604020202020204" pitchFamily="34" charset="0"/>
              </a:rPr>
              <a:t>Formulario de Certificación de Servicios de Salud (SOC 873): Durante COVID-19 </a:t>
            </a:r>
            <a:r>
              <a:rPr lang="en-US" b="1" dirty="0">
                <a:solidFill>
                  <a:schemeClr val="accent2">
                    <a:lumMod val="75000"/>
                  </a:schemeClr>
                </a:solidFill>
              </a:rPr>
              <a:t/>
            </a:r>
            <a:br>
              <a:rPr lang="en-US" b="1" dirty="0">
                <a:solidFill>
                  <a:schemeClr val="accent2">
                    <a:lumMod val="75000"/>
                  </a:schemeClr>
                </a:solidFill>
              </a:rPr>
            </a:br>
            <a:endParaRPr lang="en-US" b="1" dirty="0">
              <a:solidFill>
                <a:schemeClr val="accent2">
                  <a:lumMod val="75000"/>
                </a:schemeClr>
              </a:solidFill>
            </a:endParaRP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838200" y="1347538"/>
            <a:ext cx="10806114" cy="5267574"/>
          </a:xfrm>
        </p:spPr>
        <p:txBody>
          <a:bodyPr>
            <a:noAutofit/>
          </a:bodyPr>
          <a:lstStyle/>
          <a:p>
            <a:pPr lvl="1">
              <a:spcBef>
                <a:spcPts val="600"/>
              </a:spcBef>
              <a:buClr>
                <a:schemeClr val="accent2">
                  <a:lumMod val="75000"/>
                </a:schemeClr>
              </a:buClr>
              <a:buSzPct val="95000"/>
              <a:buFont typeface="Arial" panose="020B0604020202020204" pitchFamily="34" charset="0"/>
              <a:buChar char="•"/>
            </a:pPr>
            <a:endParaRPr lang="es-US" sz="1800" dirty="0">
              <a:latin typeface="Arial" panose="020B0604020202020204" pitchFamily="34" charset="0"/>
              <a:cs typeface="Arial" panose="020B0604020202020204" pitchFamily="34" charset="0"/>
            </a:endParaRPr>
          </a:p>
          <a:p>
            <a:pPr lvl="1">
              <a:spcBef>
                <a:spcPts val="600"/>
              </a:spcBef>
              <a:buClr>
                <a:srgbClr val="002060"/>
              </a:buClr>
              <a:buSzPct val="105000"/>
              <a:buFont typeface="Wingdings" panose="05000000000000000000" pitchFamily="2" charset="2"/>
              <a:buChar char="Ø"/>
            </a:pPr>
            <a:r>
              <a:rPr lang="es-US" sz="3200" dirty="0">
                <a:latin typeface="Arial" panose="020B0604020202020204" pitchFamily="34" charset="0"/>
                <a:cs typeface="Arial" panose="020B0604020202020204" pitchFamily="34" charset="0"/>
              </a:rPr>
              <a:t>Debe ser completado por su medico y regresado al condado </a:t>
            </a:r>
            <a:r>
              <a:rPr lang="es-US" sz="3200" b="1" dirty="0">
                <a:latin typeface="Arial" panose="020B0604020202020204" pitchFamily="34" charset="0"/>
                <a:cs typeface="Arial" panose="020B0604020202020204" pitchFamily="34" charset="0"/>
              </a:rPr>
              <a:t>dentro de 90 días mientras reciben servicios de IHSS </a:t>
            </a:r>
          </a:p>
          <a:p>
            <a:pPr lvl="2">
              <a:spcBef>
                <a:spcPts val="600"/>
              </a:spcBef>
              <a:buClr>
                <a:srgbClr val="002060"/>
              </a:buClr>
              <a:buSzPct val="95000"/>
              <a:buFont typeface="Arial" panose="020B0604020202020204" pitchFamily="34" charset="0"/>
              <a:buChar char="•"/>
            </a:pPr>
            <a:r>
              <a:rPr lang="es-ES" sz="3200" dirty="0">
                <a:latin typeface="Arial" panose="020B0604020202020204" pitchFamily="34" charset="0"/>
                <a:cs typeface="Arial" panose="020B0604020202020204" pitchFamily="34" charset="0"/>
              </a:rPr>
              <a:t>Supone que todos los solicitantes corren un riesgo inminente de colocación fuera del hogar 
Supone que cada solicitante tiene una buena causa de retraso</a:t>
            </a:r>
            <a:endParaRPr lang="es-US" sz="3200" dirty="0">
              <a:latin typeface="Arial" panose="020B0604020202020204" pitchFamily="34" charset="0"/>
              <a:cs typeface="Arial" panose="020B0604020202020204" pitchFamily="34" charset="0"/>
            </a:endParaRPr>
          </a:p>
          <a:p>
            <a:pPr lvl="1">
              <a:buClr>
                <a:srgbClr val="002060"/>
              </a:buClr>
              <a:buSzPct val="105000"/>
              <a:buFont typeface="Wingdings" panose="05000000000000000000" pitchFamily="2" charset="2"/>
              <a:buChar char="Ø"/>
            </a:pPr>
            <a:r>
              <a:rPr lang="es-US" sz="3200" dirty="0">
                <a:latin typeface="Arial" panose="020B0604020202020204" pitchFamily="34" charset="0"/>
                <a:cs typeface="Arial" panose="020B0604020202020204" pitchFamily="34" charset="0"/>
              </a:rPr>
              <a:t>En efecto hasta el </a:t>
            </a:r>
            <a:r>
              <a:rPr lang="es-US" sz="3200" b="1" dirty="0">
                <a:latin typeface="Arial" panose="020B0604020202020204" pitchFamily="34" charset="0"/>
                <a:cs typeface="Arial" panose="020B0604020202020204" pitchFamily="34" charset="0"/>
              </a:rPr>
              <a:t>30 de junio del 2020 </a:t>
            </a: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838200" y="6146800"/>
            <a:ext cx="10806114" cy="468312"/>
          </a:xfr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buNone/>
            </a:pPr>
            <a:r>
              <a:rPr lang="en-US" sz="1600" dirty="0">
                <a:solidFill>
                  <a:schemeClr val="tx1"/>
                </a:solidFill>
                <a:latin typeface="Arial" panose="020B0604020202020204" pitchFamily="34" charset="0"/>
                <a:cs typeface="Arial" panose="020B0604020202020204" pitchFamily="34" charset="0"/>
              </a:rPr>
              <a:t>ACIN I-28-20:  </a:t>
            </a:r>
            <a:r>
              <a:rPr lang="en-US" sz="1600" u="sng" dirty="0">
                <a:solidFill>
                  <a:schemeClr val="accent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https://www.cdss.ca.gov/Portals/9/Additional-Resources/Letters-and-Notices/ACINs/2020/I-28_20.pdf</a:t>
            </a:r>
            <a:r>
              <a:rPr lang="en-US" sz="1600" dirty="0">
                <a:solidFill>
                  <a:schemeClr val="accent2">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9247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BC75C7-E0D0-40AF-B7B0-833D706A6F01}"/>
              </a:ext>
            </a:extLst>
          </p:cNvPr>
          <p:cNvSpPr>
            <a:spLocks noGrp="1"/>
          </p:cNvSpPr>
          <p:nvPr>
            <p:ph type="title"/>
          </p:nvPr>
        </p:nvSpPr>
        <p:spPr/>
        <p:txBody>
          <a:bodyPr>
            <a:normAutofit fontScale="90000"/>
          </a:bodyPr>
          <a:lstStyle/>
          <a:p>
            <a:r>
              <a:rPr lang="es-ES" sz="4000" b="1" dirty="0">
                <a:solidFill>
                  <a:srgbClr val="002060"/>
                </a:solidFill>
                <a:latin typeface="Arial" panose="020B0604020202020204" pitchFamily="34" charset="0"/>
                <a:cs typeface="Arial" panose="020B0604020202020204" pitchFamily="34" charset="0"/>
              </a:rPr>
              <a:t>Evaluaciones Iniciales del IHSS: Regla General </a:t>
            </a:r>
            <a:r>
              <a:rPr lang="es-ES" b="1" dirty="0">
                <a:solidFill>
                  <a:srgbClr val="002060"/>
                </a:solidFill>
                <a:latin typeface="Arial" panose="020B0604020202020204" pitchFamily="34" charset="0"/>
                <a:cs typeface="Arial" panose="020B0604020202020204" pitchFamily="34" charset="0"/>
              </a:rPr>
              <a:t>
</a:t>
            </a:r>
            <a:endParaRPr lang="en-US" dirty="0">
              <a:solidFill>
                <a:srgbClr val="0070C0"/>
              </a:solidFill>
            </a:endParaRPr>
          </a:p>
        </p:txBody>
      </p:sp>
      <p:sp>
        <p:nvSpPr>
          <p:cNvPr id="3" name="Content Placeholder 2">
            <a:extLst>
              <a:ext uri="{FF2B5EF4-FFF2-40B4-BE49-F238E27FC236}">
                <a16:creationId xmlns:a16="http://schemas.microsoft.com/office/drawing/2014/main" xmlns="" id="{924443B3-71FC-4BE9-9D35-C7D50C6FC54C}"/>
              </a:ext>
            </a:extLst>
          </p:cNvPr>
          <p:cNvSpPr>
            <a:spLocks noGrp="1"/>
          </p:cNvSpPr>
          <p:nvPr>
            <p:ph idx="1"/>
          </p:nvPr>
        </p:nvSpPr>
        <p:spPr/>
        <p:txBody>
          <a:bodyPr/>
          <a:lstStyle/>
          <a:p>
            <a:pPr>
              <a:buClr>
                <a:schemeClr val="accent2">
                  <a:lumMod val="75000"/>
                </a:schemeClr>
              </a:buClr>
              <a:buSzPct val="100000"/>
              <a:buFont typeface="Arial" panose="020B0604020202020204" pitchFamily="34" charset="0"/>
              <a:buChar char="•"/>
            </a:pPr>
            <a:r>
              <a:rPr lang="es-ES" sz="2800" dirty="0">
                <a:solidFill>
                  <a:schemeClr val="tx1"/>
                </a:solidFill>
                <a:latin typeface="Arial" panose="020B0604020202020204" pitchFamily="34" charset="0"/>
                <a:cs typeface="Arial" panose="020B0604020202020204" pitchFamily="34" charset="0"/>
              </a:rPr>
              <a:t>La evaluación de cara-a-cara sobre las necesidades del recipiente debe ser completada por el Condado antes de que los servicios sean autorizados 
Visita en casa para determinar:</a:t>
            </a:r>
          </a:p>
          <a:p>
            <a:pPr lvl="1">
              <a:buClr>
                <a:schemeClr val="accent2">
                  <a:lumMod val="75000"/>
                </a:schemeClr>
              </a:buClr>
              <a:buSzPct val="100000"/>
              <a:buFont typeface="Arial" panose="020B0604020202020204" pitchFamily="34" charset="0"/>
              <a:buChar char="•"/>
            </a:pPr>
            <a:r>
              <a:rPr lang="es-ES" sz="2600" dirty="0">
                <a:solidFill>
                  <a:schemeClr val="tx1"/>
                </a:solidFill>
                <a:latin typeface="Arial" panose="020B0604020202020204" pitchFamily="34" charset="0"/>
                <a:cs typeface="Arial" panose="020B0604020202020204" pitchFamily="34" charset="0"/>
              </a:rPr>
              <a:t>Elegibilidad para servicios
Cuánto tiempo necesitará </a:t>
            </a:r>
            <a:endParaRPr lang="en-US" dirty="0">
              <a:solidFill>
                <a:schemeClr val="tx1"/>
              </a:solidFill>
            </a:endParaRPr>
          </a:p>
        </p:txBody>
      </p:sp>
    </p:spTree>
    <p:extLst>
      <p:ext uri="{BB962C8B-B14F-4D97-AF65-F5344CB8AC3E}">
        <p14:creationId xmlns:p14="http://schemas.microsoft.com/office/powerpoint/2010/main" val="973146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274320" y="457199"/>
            <a:ext cx="11369994" cy="558759"/>
          </a:xfrm>
        </p:spPr>
        <p:txBody>
          <a:bodyPr>
            <a:noAutofit/>
          </a:bodyPr>
          <a:lstStyle/>
          <a:p>
            <a:r>
              <a:rPr lang="es-US" b="1" dirty="0">
                <a:solidFill>
                  <a:srgbClr val="002060"/>
                </a:solidFill>
                <a:latin typeface="Arial" panose="020B0604020202020204" pitchFamily="34" charset="0"/>
                <a:cs typeface="Arial" panose="020B0604020202020204" pitchFamily="34" charset="0"/>
              </a:rPr>
              <a:t>Evaluación Inicial de IHSS: COVID-19</a:t>
            </a:r>
            <a:r>
              <a:rPr lang="es-US" dirty="0">
                <a:solidFill>
                  <a:srgbClr val="002060"/>
                </a:solidFill>
                <a:latin typeface="Arial" panose="020B0604020202020204" pitchFamily="34" charset="0"/>
                <a:cs typeface="Arial" panose="020B0604020202020204" pitchFamily="34" charset="0"/>
              </a:rPr>
              <a:t/>
            </a:r>
            <a:br>
              <a:rPr lang="es-US" dirty="0">
                <a:solidFill>
                  <a:srgbClr val="002060"/>
                </a:solidFill>
                <a:latin typeface="Arial" panose="020B0604020202020204" pitchFamily="34" charset="0"/>
                <a:cs typeface="Arial" panose="020B0604020202020204" pitchFamily="34" charset="0"/>
              </a:rPr>
            </a:br>
            <a:endParaRPr lang="es-US"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518160" y="1015959"/>
            <a:ext cx="11126154" cy="5493124"/>
          </a:xfrm>
        </p:spPr>
        <p:txBody>
          <a:bodyPr>
            <a:noAutofit/>
          </a:bodyPr>
          <a:lstStyle/>
          <a:p>
            <a:pPr>
              <a:buClr>
                <a:srgbClr val="0070C0"/>
              </a:buClr>
              <a:buSzPct val="100000"/>
              <a:buFont typeface="Arial" panose="020B0604020202020204" pitchFamily="34" charset="0"/>
              <a:buChar char="•"/>
            </a:pPr>
            <a:r>
              <a:rPr lang="es-US" sz="2400" b="1" dirty="0">
                <a:latin typeface="Arial" panose="020B0604020202020204" pitchFamily="34" charset="0"/>
                <a:cs typeface="Arial" panose="020B0604020202020204" pitchFamily="34" charset="0"/>
              </a:rPr>
              <a:t>Primera Opción: Evaluaciones remotas de IHSS </a:t>
            </a:r>
          </a:p>
          <a:p>
            <a:pPr lvl="1">
              <a:buClr>
                <a:srgbClr val="0070C0"/>
              </a:buClr>
              <a:buSzPct val="100000"/>
              <a:buFont typeface="Wingdings" panose="05000000000000000000" pitchFamily="2" charset="2"/>
              <a:buChar char="Ø"/>
            </a:pPr>
            <a:r>
              <a:rPr lang="es-ES" sz="2400" dirty="0">
                <a:solidFill>
                  <a:schemeClr val="tx1"/>
                </a:solidFill>
                <a:latin typeface="Arial" panose="020B0604020202020204" pitchFamily="34" charset="0"/>
                <a:cs typeface="Arial" panose="020B0604020202020204" pitchFamily="34" charset="0"/>
              </a:rPr>
              <a:t>Se puede realizar a través de videollamada</a:t>
            </a:r>
            <a:r>
              <a:rPr lang="es-US" sz="2400" dirty="0">
                <a:solidFill>
                  <a:schemeClr val="tx1"/>
                </a:solidFill>
                <a:latin typeface="Arial" panose="020B0604020202020204" pitchFamily="34" charset="0"/>
                <a:cs typeface="Arial" panose="020B0604020202020204" pitchFamily="34" charset="0"/>
              </a:rPr>
              <a:t> (Skype o FaceTime) </a:t>
            </a:r>
          </a:p>
          <a:p>
            <a:pPr lvl="1">
              <a:buClr>
                <a:srgbClr val="0070C0"/>
              </a:buClr>
              <a:buSzPct val="100000"/>
              <a:buFont typeface="Wingdings" panose="05000000000000000000" pitchFamily="2" charset="2"/>
              <a:buChar char="Ø"/>
            </a:pPr>
            <a:r>
              <a:rPr lang="es-ES" sz="2400" dirty="0">
                <a:solidFill>
                  <a:schemeClr val="tx1"/>
                </a:solidFill>
                <a:latin typeface="Arial" panose="020B0604020202020204" pitchFamily="34" charset="0"/>
                <a:cs typeface="Arial" panose="020B0604020202020204" pitchFamily="34" charset="0"/>
              </a:rPr>
              <a:t>Debe ser aprobado por un supervisor de IHSS antes de que los servicios estén autorizados</a:t>
            </a:r>
          </a:p>
          <a:p>
            <a:pPr>
              <a:buClr>
                <a:srgbClr val="0070C0"/>
              </a:buClr>
              <a:buSzPct val="100000"/>
              <a:buFont typeface="Arial" panose="020B0604020202020204" pitchFamily="34" charset="0"/>
              <a:buChar char="•"/>
            </a:pPr>
            <a:r>
              <a:rPr lang="es-US" sz="2400" b="1" dirty="0">
                <a:solidFill>
                  <a:schemeClr val="tx1"/>
                </a:solidFill>
                <a:latin typeface="Arial" panose="020B0604020202020204" pitchFamily="34" charset="0"/>
                <a:cs typeface="Arial" panose="020B0604020202020204" pitchFamily="34" charset="0"/>
              </a:rPr>
              <a:t>Segunda Opción: </a:t>
            </a:r>
            <a:r>
              <a:rPr lang="es-ES" sz="2400" b="1" dirty="0">
                <a:solidFill>
                  <a:schemeClr val="tx1"/>
                </a:solidFill>
                <a:latin typeface="Arial" panose="020B0604020202020204" pitchFamily="34" charset="0"/>
                <a:cs typeface="Arial" panose="020B0604020202020204" pitchFamily="34" charset="0"/>
              </a:rPr>
              <a:t>Evaluaciones de Cara-a-Cara </a:t>
            </a:r>
            <a:endParaRPr lang="es-US" sz="2400" b="1" u="sng" dirty="0">
              <a:solidFill>
                <a:schemeClr val="tx1"/>
              </a:solidFill>
              <a:latin typeface="Arial" panose="020B0604020202020204" pitchFamily="34" charset="0"/>
              <a:cs typeface="Arial" panose="020B0604020202020204" pitchFamily="34" charset="0"/>
            </a:endParaRPr>
          </a:p>
          <a:p>
            <a:pPr lvl="1">
              <a:buClr>
                <a:srgbClr val="0070C0"/>
              </a:buClr>
              <a:buSzPct val="100000"/>
              <a:buFont typeface="Wingdings" panose="05000000000000000000" pitchFamily="2" charset="2"/>
              <a:buChar char="Ø"/>
            </a:pPr>
            <a:r>
              <a:rPr lang="es-ES" sz="2400" dirty="0">
                <a:solidFill>
                  <a:schemeClr val="tx1"/>
                </a:solidFill>
                <a:latin typeface="Arial" panose="020B0604020202020204" pitchFamily="34" charset="0"/>
                <a:cs typeface="Arial" panose="020B0604020202020204" pitchFamily="34" charset="0"/>
              </a:rPr>
              <a:t>Los condados obtendrán información por teléfono para reducir la cantidad de tiempo que pasa en la casa del solicitante
Durante la visita de casa, el trabajador social del IHSS debe tomar las precauciones recomendadas por las agencias de salud pública
No se debe realizar una evaluación en el hogar si el trabajador social tiene síntomas COVID-19 o puede haber estado expuesto a COVID-19</a:t>
            </a:r>
            <a:endParaRPr lang="en-US" sz="2000" dirty="0">
              <a:solidFill>
                <a:schemeClr val="tx1"/>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700086" y="6011333"/>
            <a:ext cx="11369994" cy="690698"/>
          </a:xfr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fontScale="62500" lnSpcReduction="20000"/>
          </a:bodyPr>
          <a:lstStyle/>
          <a:p>
            <a:pPr marL="0" indent="0">
              <a:buNone/>
            </a:pPr>
            <a:r>
              <a:rPr lang="en-US" dirty="0">
                <a:solidFill>
                  <a:schemeClr val="tx1"/>
                </a:solidFill>
                <a:latin typeface="Arial" panose="020B0604020202020204" pitchFamily="34" charset="0"/>
                <a:cs typeface="Arial" panose="020B0604020202020204" pitchFamily="34" charset="0"/>
              </a:rPr>
              <a:t>March 24, 2020 CDSS All County Letter 20-26</a:t>
            </a:r>
            <a:r>
              <a:rPr lang="en-US" dirty="0">
                <a:solidFill>
                  <a:srgbClr val="002060"/>
                </a:solidFill>
                <a:latin typeface="Arial" panose="020B0604020202020204" pitchFamily="34" charset="0"/>
                <a:cs typeface="Arial" panose="020B0604020202020204" pitchFamily="34" charset="0"/>
              </a:rPr>
              <a:t>: </a:t>
            </a:r>
            <a:r>
              <a:rPr lang="en-US" u="sng"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https://cdss.ca.gov/Portals/9/Additional-Resources/Letters-and-Notices/ACLs/2020/ACL_20-26.pdf</a:t>
            </a:r>
            <a:endParaRPr lang="en-US" dirty="0">
              <a:solidFill>
                <a:srgbClr val="002060"/>
              </a:solidFill>
              <a:latin typeface="Arial" panose="020B0604020202020204" pitchFamily="34" charset="0"/>
              <a:cs typeface="Arial" panose="020B0604020202020204" pitchFamily="34" charset="0"/>
            </a:endParaRPr>
          </a:p>
          <a:p>
            <a:pPr marL="0" indent="0">
              <a:buNone/>
            </a:pPr>
            <a:r>
              <a:rPr lang="en-US" dirty="0">
                <a:solidFill>
                  <a:schemeClr val="tx1"/>
                </a:solidFill>
                <a:latin typeface="Arial" panose="020B0604020202020204" pitchFamily="34" charset="0"/>
                <a:cs typeface="Arial" panose="020B0604020202020204" pitchFamily="34" charset="0"/>
              </a:rPr>
              <a:t>April 16, 2020 CDSS All County Letter 20-42</a:t>
            </a:r>
            <a:r>
              <a:rPr lang="en-US" dirty="0">
                <a:solidFill>
                  <a:srgbClr val="002060"/>
                </a:solidFill>
                <a:latin typeface="Arial" panose="020B0604020202020204" pitchFamily="34" charset="0"/>
                <a:cs typeface="Arial" panose="020B0604020202020204" pitchFamily="34" charset="0"/>
              </a:rPr>
              <a:t>: </a:t>
            </a:r>
            <a:r>
              <a:rPr lang="en-US" u="sng"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https://mcusercontent.com/73901133dd7ea1a5581344daf/files/72845eda-e21c-480f-b16e</a:t>
            </a:r>
            <a:r>
              <a:rPr lang="en-US"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-34c2ac6b8562/20_42.pdf</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5392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D4CCD8-C418-4C32-9BD8-430386E8AB7C}"/>
              </a:ext>
            </a:extLst>
          </p:cNvPr>
          <p:cNvSpPr>
            <a:spLocks noGrp="1"/>
          </p:cNvSpPr>
          <p:nvPr>
            <p:ph type="title"/>
          </p:nvPr>
        </p:nvSpPr>
        <p:spPr/>
        <p:txBody>
          <a:bodyPr>
            <a:normAutofit fontScale="90000"/>
          </a:bodyPr>
          <a:lstStyle/>
          <a:p>
            <a:r>
              <a:rPr lang="es-ES_tradnl" sz="4000" b="1" dirty="0">
                <a:solidFill>
                  <a:srgbClr val="002060"/>
                </a:solidFill>
                <a:latin typeface="Arial" panose="020B0604020202020204" pitchFamily="34" charset="0"/>
                <a:cs typeface="Arial" panose="020B0604020202020204" pitchFamily="34" charset="0"/>
              </a:rPr>
              <a:t>Revaluación Anual de IHSS: Regla General</a:t>
            </a:r>
            <a:r>
              <a:rPr lang="es-ES_tradnl" b="1" dirty="0">
                <a:solidFill>
                  <a:srgbClr val="0070C0"/>
                </a:solidFill>
                <a:latin typeface="Arial" panose="020B0604020202020204" pitchFamily="34" charset="0"/>
                <a:cs typeface="Arial" panose="020B0604020202020204" pitchFamily="34" charset="0"/>
              </a:rPr>
              <a:t/>
            </a:r>
            <a:br>
              <a:rPr lang="es-ES_tradnl" b="1" dirty="0">
                <a:solidFill>
                  <a:srgbClr val="0070C0"/>
                </a:solidFill>
                <a:latin typeface="Arial" panose="020B0604020202020204" pitchFamily="34" charset="0"/>
                <a:cs typeface="Arial" panose="020B0604020202020204" pitchFamily="34" charset="0"/>
              </a:rPr>
            </a:br>
            <a:endParaRPr lang="es-ES_tradnl" b="1"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8D256FA9-8058-4426-8D4C-62CAD801E2CE}"/>
              </a:ext>
            </a:extLst>
          </p:cNvPr>
          <p:cNvSpPr>
            <a:spLocks noGrp="1"/>
          </p:cNvSpPr>
          <p:nvPr>
            <p:ph idx="1"/>
          </p:nvPr>
        </p:nvSpPr>
        <p:spPr/>
        <p:txBody>
          <a:bodyPr>
            <a:normAutofit/>
          </a:bodyPr>
          <a:lstStyle/>
          <a:p>
            <a:pPr>
              <a:buClr>
                <a:schemeClr val="accent2">
                  <a:lumMod val="75000"/>
                </a:schemeClr>
              </a:buClr>
              <a:buSzPct val="100000"/>
              <a:buFont typeface="Wingdings" panose="05000000000000000000" pitchFamily="2" charset="2"/>
              <a:buChar char="Ø"/>
            </a:pPr>
            <a:r>
              <a:rPr lang="es-ES" sz="3200" dirty="0"/>
              <a:t>Un recipiente de IHSS debe ser reevaluado cada 12 meses, o 
Cuando un recipiente de IHSS tiene un cambio en sus condiciones o circunstancias
Por lo general, una reevaluación es de cara-a-cara  </a:t>
            </a:r>
            <a:endParaRPr lang="en-US" dirty="0"/>
          </a:p>
        </p:txBody>
      </p:sp>
    </p:spTree>
    <p:extLst>
      <p:ext uri="{BB962C8B-B14F-4D97-AF65-F5344CB8AC3E}">
        <p14:creationId xmlns:p14="http://schemas.microsoft.com/office/powerpoint/2010/main" val="131599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838201" y="365126"/>
            <a:ext cx="10892587" cy="935355"/>
          </a:xfrm>
        </p:spPr>
        <p:txBody>
          <a:bodyPr>
            <a:normAutofit fontScale="90000"/>
          </a:bodyPr>
          <a:lstStyle/>
          <a:p>
            <a:r>
              <a:rPr lang="es-US" sz="3400" b="1" dirty="0">
                <a:solidFill>
                  <a:srgbClr val="002060"/>
                </a:solidFill>
                <a:latin typeface="Arial" panose="020B0604020202020204" pitchFamily="34" charset="0"/>
                <a:cs typeface="Arial" panose="020B0604020202020204" pitchFamily="34" charset="0"/>
              </a:rPr>
              <a:t>Reevaluación Anual de IHSS durante COVID-19</a:t>
            </a:r>
            <a:r>
              <a:rPr lang="es-US" sz="3400" dirty="0">
                <a:solidFill>
                  <a:srgbClr val="002060"/>
                </a:solidFill>
                <a:latin typeface="Arial" panose="020B0604020202020204" pitchFamily="34" charset="0"/>
                <a:cs typeface="Arial" panose="020B0604020202020204" pitchFamily="34" charset="0"/>
              </a:rPr>
              <a:t/>
            </a:r>
            <a:br>
              <a:rPr lang="es-US" sz="3400" dirty="0">
                <a:solidFill>
                  <a:srgbClr val="002060"/>
                </a:solidFill>
                <a:latin typeface="Arial" panose="020B0604020202020204" pitchFamily="34" charset="0"/>
                <a:cs typeface="Arial" panose="020B0604020202020204" pitchFamily="34" charset="0"/>
              </a:rPr>
            </a:br>
            <a:endParaRPr lang="es-US" sz="3400"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838200" y="1076960"/>
            <a:ext cx="10806114" cy="4480559"/>
          </a:xfrm>
        </p:spPr>
        <p:txBody>
          <a:bodyPr>
            <a:normAutofit fontScale="70000" lnSpcReduction="20000"/>
          </a:bodyPr>
          <a:lstStyle/>
          <a:p>
            <a:pPr>
              <a:buClr>
                <a:schemeClr val="accent2">
                  <a:lumMod val="75000"/>
                </a:schemeClr>
              </a:buClr>
              <a:buSzPct val="90000"/>
              <a:buFont typeface="Wingdings" panose="05000000000000000000" pitchFamily="2" charset="2"/>
              <a:buChar char="Ø"/>
            </a:pPr>
            <a:endParaRPr lang="es-ES" sz="3900" dirty="0">
              <a:solidFill>
                <a:srgbClr val="0070C0"/>
              </a:solidFill>
              <a:latin typeface="Arial" panose="020B0604020202020204" pitchFamily="34" charset="0"/>
              <a:cs typeface="Arial" panose="020B0604020202020204" pitchFamily="34" charset="0"/>
            </a:endParaRPr>
          </a:p>
          <a:p>
            <a:pPr>
              <a:buClr>
                <a:srgbClr val="002060"/>
              </a:buClr>
              <a:buSzPct val="101000"/>
              <a:buFont typeface="Wingdings" panose="05000000000000000000" pitchFamily="2" charset="2"/>
              <a:buChar char="Ø"/>
            </a:pPr>
            <a:r>
              <a:rPr lang="es-ES" sz="3900" dirty="0">
                <a:solidFill>
                  <a:schemeClr val="tx1"/>
                </a:solidFill>
                <a:latin typeface="Arial" panose="020B0604020202020204" pitchFamily="34" charset="0"/>
                <a:cs typeface="Arial" panose="020B0604020202020204" pitchFamily="34" charset="0"/>
              </a:rPr>
              <a:t>Algunos condados continúan completando evaluaciones de cara-a- cara, pero los trabajadores sociales deben: </a:t>
            </a:r>
          </a:p>
          <a:p>
            <a:pPr lvl="1">
              <a:buClr>
                <a:srgbClr val="002060"/>
              </a:buClr>
              <a:buSzPct val="101000"/>
              <a:buFont typeface="Arial" panose="020B0604020202020204" pitchFamily="34" charset="0"/>
              <a:buChar char="•"/>
            </a:pPr>
            <a:r>
              <a:rPr lang="es-US" sz="3600" dirty="0">
                <a:solidFill>
                  <a:schemeClr val="tx1"/>
                </a:solidFill>
                <a:latin typeface="Arial" panose="020B0604020202020204" pitchFamily="34" charset="0"/>
                <a:cs typeface="Arial" panose="020B0604020202020204" pitchFamily="34" charset="0"/>
              </a:rPr>
              <a:t>Minimizar el tiempo en el hogar del recipiente y obtener tanta información como sea posible por teléfono antes de la visita</a:t>
            </a:r>
          </a:p>
          <a:p>
            <a:pPr lvl="1">
              <a:buClr>
                <a:srgbClr val="002060"/>
              </a:buClr>
              <a:buSzPct val="101000"/>
              <a:buFont typeface="Arial" panose="020B0604020202020204" pitchFamily="34" charset="0"/>
              <a:buChar char="•"/>
            </a:pPr>
            <a:r>
              <a:rPr lang="es-US" sz="3600" dirty="0">
                <a:solidFill>
                  <a:schemeClr val="tx1"/>
                </a:solidFill>
                <a:latin typeface="Arial" panose="020B0604020202020204" pitchFamily="34" charset="0"/>
                <a:cs typeface="Arial" panose="020B0604020202020204" pitchFamily="34" charset="0"/>
              </a:rPr>
              <a:t>Durante este tiempo la reducción de horas, servicios o terminaciones </a:t>
            </a:r>
            <a:r>
              <a:rPr lang="es-US" sz="3600" b="1" dirty="0">
                <a:solidFill>
                  <a:schemeClr val="tx1"/>
                </a:solidFill>
                <a:latin typeface="Arial" panose="020B0604020202020204" pitchFamily="34" charset="0"/>
                <a:cs typeface="Arial" panose="020B0604020202020204" pitchFamily="34" charset="0"/>
              </a:rPr>
              <a:t>no pueden tomar efecto hasta después del 30 de junio del 2020</a:t>
            </a:r>
            <a:endParaRPr lang="es-ES" sz="3600" b="1" dirty="0">
              <a:solidFill>
                <a:schemeClr val="tx1"/>
              </a:solidFill>
              <a:latin typeface="Arial" panose="020B0604020202020204" pitchFamily="34" charset="0"/>
              <a:cs typeface="Arial" panose="020B0604020202020204" pitchFamily="34" charset="0"/>
            </a:endParaRPr>
          </a:p>
          <a:p>
            <a:pPr>
              <a:buClr>
                <a:srgbClr val="002060"/>
              </a:buClr>
              <a:buSzPct val="101000"/>
              <a:buFont typeface="Wingdings" panose="05000000000000000000" pitchFamily="2" charset="2"/>
              <a:buChar char="Ø"/>
            </a:pPr>
            <a:r>
              <a:rPr lang="es-US" sz="3800" dirty="0">
                <a:solidFill>
                  <a:schemeClr val="tx1"/>
                </a:solidFill>
                <a:latin typeface="Arial" panose="020B0604020202020204" pitchFamily="34" charset="0"/>
                <a:cs typeface="Arial" panose="020B0604020202020204" pitchFamily="34" charset="0"/>
              </a:rPr>
              <a:t>Reevaluaciones anuales pueden ser completados </a:t>
            </a:r>
            <a:r>
              <a:rPr lang="en-US" dirty="0"/>
              <a:t>§</a:t>
            </a:r>
            <a:r>
              <a:rPr lang="es-US" sz="3800" dirty="0">
                <a:solidFill>
                  <a:schemeClr val="tx1"/>
                </a:solidFill>
                <a:latin typeface="Arial" panose="020B0604020202020204" pitchFamily="34" charset="0"/>
                <a:cs typeface="Arial" panose="020B0604020202020204" pitchFamily="34" charset="0"/>
              </a:rPr>
              <a:t>por teléfono</a:t>
            </a:r>
          </a:p>
          <a:p>
            <a:pPr>
              <a:buClr>
                <a:srgbClr val="002060"/>
              </a:buClr>
              <a:buSzPct val="101000"/>
              <a:buFont typeface="Wingdings" panose="05000000000000000000" pitchFamily="2" charset="2"/>
              <a:buChar char="Ø"/>
            </a:pPr>
            <a:r>
              <a:rPr lang="es-US" sz="3800" dirty="0">
                <a:solidFill>
                  <a:schemeClr val="tx1"/>
                </a:solidFill>
                <a:latin typeface="Arial" panose="020B0604020202020204" pitchFamily="34" charset="0"/>
                <a:cs typeface="Arial" panose="020B0604020202020204" pitchFamily="34" charset="0"/>
              </a:rPr>
              <a:t>Condados deben priorizar </a:t>
            </a:r>
            <a:r>
              <a:rPr lang="es-US" sz="3800" b="1" i="1" dirty="0">
                <a:solidFill>
                  <a:schemeClr val="tx1"/>
                </a:solidFill>
                <a:latin typeface="Arial" panose="020B0604020202020204" pitchFamily="34" charset="0"/>
                <a:cs typeface="Arial" panose="020B0604020202020204" pitchFamily="34" charset="0"/>
              </a:rPr>
              <a:t>peticiones por reevaluación </a:t>
            </a:r>
            <a:r>
              <a:rPr lang="es-US" sz="3800" dirty="0">
                <a:solidFill>
                  <a:schemeClr val="tx1"/>
                </a:solidFill>
                <a:latin typeface="Arial" panose="020B0604020202020204" pitchFamily="34" charset="0"/>
                <a:cs typeface="Arial" panose="020B0604020202020204" pitchFamily="34" charset="0"/>
              </a:rPr>
              <a:t>por parte de un cambio en la condición o circunstancia del recipiente que podría </a:t>
            </a:r>
            <a:r>
              <a:rPr lang="es-US" sz="3800" b="1" i="1" dirty="0">
                <a:solidFill>
                  <a:schemeClr val="tx1"/>
                </a:solidFill>
                <a:latin typeface="Arial" panose="020B0604020202020204" pitchFamily="34" charset="0"/>
                <a:cs typeface="Arial" panose="020B0604020202020204" pitchFamily="34" charset="0"/>
              </a:rPr>
              <a:t>resultar en un aumento de IHSS</a:t>
            </a:r>
            <a:endParaRPr lang="es-US" sz="3800" dirty="0">
              <a:solidFill>
                <a:schemeClr val="tx1"/>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838200" y="5435599"/>
            <a:ext cx="10806114" cy="893763"/>
          </a:xfr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fontScale="70000" lnSpcReduction="20000"/>
          </a:bodyPr>
          <a:lstStyle/>
          <a:p>
            <a:pPr marL="0" indent="0">
              <a:buNone/>
            </a:pPr>
            <a:r>
              <a:rPr lang="en-US" dirty="0">
                <a:solidFill>
                  <a:schemeClr val="tx1"/>
                </a:solidFill>
                <a:latin typeface="Arial" panose="020B0604020202020204" pitchFamily="34" charset="0"/>
                <a:cs typeface="Arial" panose="020B0604020202020204" pitchFamily="34" charset="0"/>
              </a:rPr>
              <a:t>March 24, 2020 CDSS All County Letter 20-26</a:t>
            </a:r>
            <a:r>
              <a:rPr lang="en-US" dirty="0">
                <a:solidFill>
                  <a:srgbClr val="002060"/>
                </a:solidFill>
                <a:latin typeface="Arial" panose="020B0604020202020204" pitchFamily="34" charset="0"/>
                <a:cs typeface="Arial" panose="020B0604020202020204" pitchFamily="34" charset="0"/>
              </a:rPr>
              <a:t>: </a:t>
            </a:r>
            <a:r>
              <a:rPr lang="en-US" u="sng"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https://cdss.ca.gov/Portals/9/Additional-Resources/Letters-and-Notices/ACLs/2020/ACL_20-26.pdf</a:t>
            </a:r>
            <a:endParaRPr lang="en-US" dirty="0">
              <a:solidFill>
                <a:srgbClr val="002060"/>
              </a:solidFill>
              <a:latin typeface="Arial" panose="020B0604020202020204" pitchFamily="34" charset="0"/>
              <a:cs typeface="Arial" panose="020B0604020202020204" pitchFamily="34" charset="0"/>
            </a:endParaRPr>
          </a:p>
          <a:p>
            <a:pPr marL="0" indent="0">
              <a:buNone/>
            </a:pPr>
            <a:r>
              <a:rPr lang="en-US" dirty="0">
                <a:solidFill>
                  <a:schemeClr val="tx1"/>
                </a:solidFill>
                <a:latin typeface="Arial" panose="020B0604020202020204" pitchFamily="34" charset="0"/>
                <a:cs typeface="Arial" panose="020B0604020202020204" pitchFamily="34" charset="0"/>
              </a:rPr>
              <a:t>April 16, 2020 CDSS All County Letter 20-42</a:t>
            </a:r>
            <a:r>
              <a:rPr lang="en-US" dirty="0">
                <a:solidFill>
                  <a:srgbClr val="002060"/>
                </a:solidFill>
                <a:latin typeface="Arial" panose="020B0604020202020204" pitchFamily="34" charset="0"/>
                <a:cs typeface="Arial" panose="020B0604020202020204" pitchFamily="34" charset="0"/>
              </a:rPr>
              <a:t>: </a:t>
            </a:r>
            <a:r>
              <a:rPr lang="en-US" u="sng"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https://mcusercontent.com/73901133dd7ea1a5581344daf/files/72845eda-e21c-480f-b16e-34c2ac6b8562/20_42.pdf</a:t>
            </a:r>
            <a:r>
              <a:rPr lang="en-US" dirty="0"/>
              <a:t>§</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24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43ACDF-099B-4080-9583-1DA51CABE7CB}"/>
              </a:ext>
            </a:extLst>
          </p:cNvPr>
          <p:cNvSpPr>
            <a:spLocks noGrp="1"/>
          </p:cNvSpPr>
          <p:nvPr>
            <p:ph type="title"/>
          </p:nvPr>
        </p:nvSpPr>
        <p:spPr>
          <a:xfrm>
            <a:off x="677333" y="609600"/>
            <a:ext cx="10159999" cy="1320800"/>
          </a:xfrm>
        </p:spPr>
        <p:txBody>
          <a:bodyPr>
            <a:normAutofit/>
          </a:bodyPr>
          <a:lstStyle/>
          <a:p>
            <a:r>
              <a:rPr lang="es-ES_tradnl" sz="4000" b="1" dirty="0">
                <a:solidFill>
                  <a:schemeClr val="accent2">
                    <a:lumMod val="75000"/>
                  </a:schemeClr>
                </a:solidFill>
                <a:latin typeface="Arial" panose="020B0604020202020204" pitchFamily="34" charset="0"/>
                <a:cs typeface="Arial" panose="020B0604020202020204" pitchFamily="34" charset="0"/>
              </a:rPr>
              <a:t>Acciones</a:t>
            </a:r>
            <a:r>
              <a:rPr lang="en-US" sz="4000" b="1" dirty="0">
                <a:solidFill>
                  <a:schemeClr val="accent2">
                    <a:lumMod val="75000"/>
                  </a:schemeClr>
                </a:solidFill>
                <a:latin typeface="Arial" panose="020B0604020202020204" pitchFamily="34" charset="0"/>
                <a:cs typeface="Arial" panose="020B0604020202020204" pitchFamily="34" charset="0"/>
              </a:rPr>
              <a:t> </a:t>
            </a:r>
            <a:r>
              <a:rPr lang="es-ES_tradnl" sz="4000" b="1" dirty="0">
                <a:solidFill>
                  <a:schemeClr val="accent2">
                    <a:lumMod val="75000"/>
                  </a:schemeClr>
                </a:solidFill>
                <a:latin typeface="Arial" panose="020B0604020202020204" pitchFamily="34" charset="0"/>
                <a:cs typeface="Arial" panose="020B0604020202020204" pitchFamily="34" charset="0"/>
              </a:rPr>
              <a:t>Adversas</a:t>
            </a:r>
            <a:r>
              <a:rPr lang="en-US" sz="4000" b="1" dirty="0">
                <a:solidFill>
                  <a:schemeClr val="accent2">
                    <a:lumMod val="75000"/>
                  </a:schemeClr>
                </a:solidFill>
                <a:latin typeface="Arial" panose="020B0604020202020204" pitchFamily="34" charset="0"/>
                <a:cs typeface="Arial" panose="020B0604020202020204" pitchFamily="34" charset="0"/>
              </a:rPr>
              <a:t> de IHSS: COVID-19</a:t>
            </a:r>
          </a:p>
        </p:txBody>
      </p:sp>
      <p:sp>
        <p:nvSpPr>
          <p:cNvPr id="3" name="Content Placeholder 2">
            <a:extLst>
              <a:ext uri="{FF2B5EF4-FFF2-40B4-BE49-F238E27FC236}">
                <a16:creationId xmlns:a16="http://schemas.microsoft.com/office/drawing/2014/main" xmlns="" id="{19CC7E66-D030-45E5-82F0-B101075EC855}"/>
              </a:ext>
            </a:extLst>
          </p:cNvPr>
          <p:cNvSpPr>
            <a:spLocks noGrp="1"/>
          </p:cNvSpPr>
          <p:nvPr>
            <p:ph idx="1"/>
          </p:nvPr>
        </p:nvSpPr>
        <p:spPr>
          <a:xfrm>
            <a:off x="677333" y="1371600"/>
            <a:ext cx="10515599" cy="4436534"/>
          </a:xfrm>
        </p:spPr>
        <p:txBody>
          <a:bodyPr>
            <a:normAutofit fontScale="62500" lnSpcReduction="20000"/>
          </a:bodyPr>
          <a:lstStyle/>
          <a:p>
            <a:pPr marL="0" indent="0">
              <a:lnSpc>
                <a:spcPct val="120000"/>
              </a:lnSpc>
              <a:spcBef>
                <a:spcPts val="0"/>
              </a:spcBef>
              <a:buNone/>
            </a:pPr>
            <a:r>
              <a:rPr lang="es-ES" sz="3200" b="1" dirty="0">
                <a:solidFill>
                  <a:schemeClr val="tx1"/>
                </a:solidFill>
                <a:latin typeface="Arial" panose="020B0604020202020204" pitchFamily="34" charset="0"/>
                <a:cs typeface="Arial" panose="020B0604020202020204" pitchFamily="34" charset="0"/>
              </a:rPr>
              <a:t>Los condados deben centrarse en las aplicaciones y la autorización de servicios. Deben priorizar</a:t>
            </a:r>
            <a:r>
              <a:rPr lang="en-US" sz="3200" dirty="0">
                <a:solidFill>
                  <a:schemeClr val="tx1"/>
                </a:solidFill>
                <a:latin typeface="Arial" panose="020B0604020202020204" pitchFamily="34" charset="0"/>
                <a:cs typeface="Arial" panose="020B0604020202020204" pitchFamily="34" charset="0"/>
              </a:rPr>
              <a:t>:  </a:t>
            </a:r>
          </a:p>
          <a:p>
            <a:pPr lvl="1">
              <a:lnSpc>
                <a:spcPct val="120000"/>
              </a:lnSpc>
              <a:spcBef>
                <a:spcPts val="0"/>
              </a:spcBef>
              <a:buClr>
                <a:schemeClr val="accent2">
                  <a:lumMod val="75000"/>
                </a:schemeClr>
              </a:buClr>
              <a:buSzPct val="109000"/>
              <a:buFont typeface="Arial" panose="020B0604020202020204" pitchFamily="34" charset="0"/>
              <a:buChar char="•"/>
            </a:pPr>
            <a:r>
              <a:rPr lang="es-ES" sz="3200" dirty="0">
                <a:solidFill>
                  <a:schemeClr val="tx1"/>
                </a:solidFill>
                <a:latin typeface="Arial" panose="020B0604020202020204" pitchFamily="34" charset="0"/>
                <a:cs typeface="Arial" panose="020B0604020202020204" pitchFamily="34" charset="0"/>
              </a:rPr>
              <a:t>Evaluaciones iniciales
Solicitudes de reevaluación debido a cambios en la condición o circunstancias del receptor, incluyendo la pérdida de recursos alternativos debido a COVID-19, y 
Inscripción de proveedores de IHSS </a:t>
            </a:r>
          </a:p>
          <a:p>
            <a:pPr marL="457200" lvl="1" indent="0">
              <a:lnSpc>
                <a:spcPct val="120000"/>
              </a:lnSpc>
              <a:spcBef>
                <a:spcPts val="0"/>
              </a:spcBef>
              <a:buClr>
                <a:srgbClr val="0070C0"/>
              </a:buClr>
              <a:buSzPct val="100000"/>
              <a:buNone/>
            </a:pPr>
            <a:endParaRPr lang="en-US" sz="3200" b="1" dirty="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buClr>
                <a:srgbClr val="0070C0"/>
              </a:buClr>
              <a:buSzPct val="100000"/>
              <a:buNone/>
            </a:pPr>
            <a:r>
              <a:rPr lang="es-ES" sz="3200" b="1" dirty="0">
                <a:solidFill>
                  <a:schemeClr val="tx1"/>
                </a:solidFill>
                <a:latin typeface="Arial" panose="020B0604020202020204" pitchFamily="34" charset="0"/>
                <a:cs typeface="Arial" panose="020B0604020202020204" pitchFamily="34" charset="0"/>
              </a:rPr>
              <a:t>Por lo general, los condados NO deben tomar ninguna acción para:</a:t>
            </a:r>
          </a:p>
          <a:p>
            <a:pPr lvl="1">
              <a:lnSpc>
                <a:spcPct val="120000"/>
              </a:lnSpc>
              <a:spcBef>
                <a:spcPts val="0"/>
              </a:spcBef>
              <a:buClr>
                <a:schemeClr val="accent2">
                  <a:lumMod val="75000"/>
                </a:schemeClr>
              </a:buClr>
              <a:buSzPct val="109000"/>
              <a:buFont typeface="Arial" panose="020B0604020202020204" pitchFamily="34" charset="0"/>
              <a:buChar char="•"/>
            </a:pPr>
            <a:r>
              <a:rPr lang="es-ES" sz="3000" dirty="0">
                <a:solidFill>
                  <a:schemeClr val="tx1"/>
                </a:solidFill>
                <a:latin typeface="Arial" panose="020B0604020202020204" pitchFamily="34" charset="0"/>
                <a:cs typeface="Arial" panose="020B0604020202020204" pitchFamily="34" charset="0"/>
              </a:rPr>
              <a:t>Terminar IHSS o disminuir los servicios de IHSS hasta después del </a:t>
            </a:r>
            <a:r>
              <a:rPr lang="es-ES" sz="3000" b="1" dirty="0">
                <a:solidFill>
                  <a:schemeClr val="tx1"/>
                </a:solidFill>
                <a:latin typeface="Arial" panose="020B0604020202020204" pitchFamily="34" charset="0"/>
                <a:cs typeface="Arial" panose="020B0604020202020204" pitchFamily="34" charset="0"/>
              </a:rPr>
              <a:t>30 de junio de 2020 </a:t>
            </a:r>
          </a:p>
          <a:p>
            <a:pPr marL="0" indent="0">
              <a:lnSpc>
                <a:spcPct val="120000"/>
              </a:lnSpc>
              <a:spcBef>
                <a:spcPts val="0"/>
              </a:spcBef>
              <a:buClr>
                <a:srgbClr val="0070C0"/>
              </a:buClr>
              <a:buSzPct val="100000"/>
              <a:buNone/>
            </a:pPr>
            <a:r>
              <a:rPr lang="es-ES" sz="3200" dirty="0">
                <a:solidFill>
                  <a:schemeClr val="tx1"/>
                </a:solidFill>
                <a:latin typeface="Arial" panose="020B0604020202020204" pitchFamily="34" charset="0"/>
                <a:cs typeface="Arial" panose="020B0604020202020204" pitchFamily="34" charset="0"/>
              </a:rPr>
              <a:t>
Los trabajadores sociales de IHSS también deben asegurarse de contestar y devolver llamadas telefónicas de proveedores y destinatarios tan pronto como sea posible.  </a:t>
            </a:r>
            <a:r>
              <a:rPr lang="es-ES" sz="3200" b="1" dirty="0">
                <a:solidFill>
                  <a:srgbClr val="0070C0"/>
                </a:solidFill>
                <a:latin typeface="Arial" panose="020B0604020202020204" pitchFamily="34" charset="0"/>
                <a:cs typeface="Arial" panose="020B0604020202020204" pitchFamily="34" charset="0"/>
              </a:rPr>
              <a:t>
</a:t>
            </a:r>
            <a:endParaRPr lang="en-US" dirty="0"/>
          </a:p>
        </p:txBody>
      </p:sp>
      <p:sp>
        <p:nvSpPr>
          <p:cNvPr id="4" name="TextBox 3">
            <a:extLst>
              <a:ext uri="{FF2B5EF4-FFF2-40B4-BE49-F238E27FC236}">
                <a16:creationId xmlns:a16="http://schemas.microsoft.com/office/drawing/2014/main" xmlns="" id="{FFAB7EA7-67F5-4C79-BBA9-D1FFBA9C069A}"/>
              </a:ext>
            </a:extLst>
          </p:cNvPr>
          <p:cNvSpPr txBox="1"/>
          <p:nvPr/>
        </p:nvSpPr>
        <p:spPr>
          <a:xfrm>
            <a:off x="474133" y="6045200"/>
            <a:ext cx="11396133" cy="646331"/>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March 24, 2020 CDSS All County Letter (ACL) 20-26: </a:t>
            </a:r>
          </a:p>
          <a:p>
            <a:r>
              <a:rPr lang="en-US" u="sng">
                <a:solidFill>
                  <a:schemeClr val="accent2">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https://cdss.ca.gov/Portals/9/Additional-Resources/Letters-and-Notices/ACLs/2020/ACL_20-26.pdf</a:t>
            </a:r>
            <a:r>
              <a:rPr lang="en-US">
                <a:solidFill>
                  <a:schemeClr val="accent2">
                    <a:lumMod val="75000"/>
                  </a:schemeClr>
                </a:solidFill>
                <a:latin typeface="Arial" panose="020B0604020202020204" pitchFamily="34" charset="0"/>
                <a:cs typeface="Arial" panose="020B0604020202020204" pitchFamily="34" charset="0"/>
              </a:rPr>
              <a:t> </a:t>
            </a:r>
            <a:endParaRPr lang="en-US"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87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D44F33-B919-46D2-94B0-F515ED742B1C}"/>
              </a:ext>
            </a:extLst>
          </p:cNvPr>
          <p:cNvSpPr>
            <a:spLocks noGrp="1"/>
          </p:cNvSpPr>
          <p:nvPr>
            <p:ph type="title"/>
          </p:nvPr>
        </p:nvSpPr>
        <p:spPr>
          <a:xfrm>
            <a:off x="677333" y="609600"/>
            <a:ext cx="10210799" cy="1320800"/>
          </a:xfrm>
        </p:spPr>
        <p:txBody>
          <a:bodyPr>
            <a:normAutofit/>
          </a:bodyPr>
          <a:lstStyle/>
          <a:p>
            <a:r>
              <a:rPr lang="es-ES_tradnl" sz="4000" b="1" dirty="0">
                <a:solidFill>
                  <a:srgbClr val="002060"/>
                </a:solidFill>
                <a:latin typeface="Arial" panose="020B0604020202020204" pitchFamily="34" charset="0"/>
                <a:cs typeface="Arial" panose="020B0604020202020204" pitchFamily="34" charset="0"/>
              </a:rPr>
              <a:t>Recursos Alternativos: Regla General </a:t>
            </a:r>
          </a:p>
        </p:txBody>
      </p:sp>
      <p:sp>
        <p:nvSpPr>
          <p:cNvPr id="3" name="Content Placeholder 2">
            <a:extLst>
              <a:ext uri="{FF2B5EF4-FFF2-40B4-BE49-F238E27FC236}">
                <a16:creationId xmlns:a16="http://schemas.microsoft.com/office/drawing/2014/main" xmlns="" id="{B3D9879F-C9B7-494D-8F5E-87A3200D895C}"/>
              </a:ext>
            </a:extLst>
          </p:cNvPr>
          <p:cNvSpPr>
            <a:spLocks noGrp="1"/>
          </p:cNvSpPr>
          <p:nvPr>
            <p:ph idx="1"/>
          </p:nvPr>
        </p:nvSpPr>
        <p:spPr>
          <a:xfrm>
            <a:off x="677333" y="1388533"/>
            <a:ext cx="11192934" cy="5181600"/>
          </a:xfrm>
        </p:spPr>
        <p:txBody>
          <a:bodyPr>
            <a:normAutofit/>
          </a:bodyPr>
          <a:lstStyle/>
          <a:p>
            <a:pPr>
              <a:spcBef>
                <a:spcPts val="600"/>
              </a:spcBef>
              <a:buClr>
                <a:srgbClr val="002060"/>
              </a:buClr>
              <a:buSzPct val="100000"/>
              <a:buFont typeface="Arial" panose="020B0604020202020204" pitchFamily="34" charset="0"/>
              <a:buChar char="•"/>
            </a:pPr>
            <a:r>
              <a:rPr lang="es-ES_tradnl" sz="2400" dirty="0">
                <a:solidFill>
                  <a:schemeClr val="tx1"/>
                </a:solidFill>
                <a:latin typeface="Arial" panose="020B0604020202020204" pitchFamily="34" charset="0"/>
                <a:cs typeface="Arial" panose="020B0604020202020204" pitchFamily="34" charset="0"/>
              </a:rPr>
              <a:t>Los recursos alternativos son servicios relacionados con IHSS proporcionados a través de otro recurso de forma gratuita. Algunas personas pueden recibir servicios gratuitos de IHSS mientras están en la escuela, o en Servicios para Adultos Basados en la Comunidad (CBAS, por sus siglas en inglés), o programa de día, programa de trabajo y servicios de transporte</a:t>
            </a:r>
          </a:p>
          <a:p>
            <a:pPr marL="0" indent="0">
              <a:spcBef>
                <a:spcPts val="600"/>
              </a:spcBef>
              <a:buClr>
                <a:srgbClr val="002060"/>
              </a:buClr>
              <a:buSzPct val="100000"/>
              <a:buNone/>
            </a:pPr>
            <a:endParaRPr lang="es-ES_tradnl" sz="2400" dirty="0">
              <a:solidFill>
                <a:schemeClr val="tx1"/>
              </a:solidFill>
              <a:latin typeface="Arial" panose="020B0604020202020204" pitchFamily="34" charset="0"/>
              <a:cs typeface="Arial" panose="020B0604020202020204" pitchFamily="34" charset="0"/>
            </a:endParaRPr>
          </a:p>
          <a:p>
            <a:pPr lvl="1">
              <a:spcBef>
                <a:spcPts val="600"/>
              </a:spcBef>
              <a:buClr>
                <a:srgbClr val="002060"/>
              </a:buClr>
              <a:buSzPct val="100000"/>
              <a:buFont typeface="Arial" panose="020B0604020202020204" pitchFamily="34" charset="0"/>
              <a:buChar char="•"/>
            </a:pPr>
            <a:r>
              <a:rPr lang="es-ES_tradnl" sz="2400" dirty="0">
                <a:solidFill>
                  <a:schemeClr val="tx1"/>
                </a:solidFill>
                <a:latin typeface="Arial" panose="020B0604020202020204" pitchFamily="34" charset="0"/>
                <a:cs typeface="Arial" panose="020B0604020202020204" pitchFamily="34" charset="0"/>
              </a:rPr>
              <a:t>Los recursos alternativos pueden ser identificados en el Aviso de Acción de IHSS (“NOA”) ubicado bajo la columna titulada “SERVICIOS QUE SE REFUSAN O USTED OBTENGA DE OTROS” </a:t>
            </a:r>
          </a:p>
          <a:p>
            <a:pPr marL="457200" lvl="1" indent="0">
              <a:spcBef>
                <a:spcPts val="600"/>
              </a:spcBef>
              <a:buClr>
                <a:srgbClr val="002060"/>
              </a:buClr>
              <a:buSzPct val="100000"/>
              <a:buNone/>
            </a:pPr>
            <a:endParaRPr lang="es-ES_tradnl" sz="2200" dirty="0">
              <a:solidFill>
                <a:schemeClr val="tx1"/>
              </a:solidFill>
              <a:latin typeface="Arial" panose="020B0604020202020204" pitchFamily="34" charset="0"/>
              <a:cs typeface="Arial" panose="020B0604020202020204" pitchFamily="34" charset="0"/>
            </a:endParaRPr>
          </a:p>
          <a:p>
            <a:pPr>
              <a:spcBef>
                <a:spcPts val="600"/>
              </a:spcBef>
              <a:buClr>
                <a:srgbClr val="002060"/>
              </a:buClr>
              <a:buSzPct val="100000"/>
              <a:buFont typeface="Arial" panose="020B0604020202020204" pitchFamily="34" charset="0"/>
              <a:buChar char="•"/>
            </a:pPr>
            <a:r>
              <a:rPr lang="es-ES_tradnl" sz="2400" dirty="0">
                <a:solidFill>
                  <a:schemeClr val="tx1"/>
                </a:solidFill>
                <a:latin typeface="Arial" panose="020B0604020202020204" pitchFamily="34" charset="0"/>
                <a:cs typeface="Arial" panose="020B0604020202020204" pitchFamily="34" charset="0"/>
              </a:rPr>
              <a:t>La recepción de recursos alternativos está documentada y reduce el número de horas autorizadas de cada servicio específico prestado a través del recurso alternativo.  </a:t>
            </a:r>
            <a:endParaRPr lang="es-ES_tradn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1646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493336" y="217468"/>
            <a:ext cx="7297852" cy="1154132"/>
          </a:xfrm>
        </p:spPr>
        <p:txBody>
          <a:bodyPr>
            <a:normAutofit fontScale="90000"/>
          </a:bodyPr>
          <a:lstStyle/>
          <a:p>
            <a:r>
              <a:rPr lang="es-US" sz="4000" b="1" dirty="0">
                <a:solidFill>
                  <a:srgbClr val="002060"/>
                </a:solidFill>
                <a:latin typeface="Arial" panose="020B0604020202020204" pitchFamily="34" charset="0"/>
                <a:cs typeface="Arial" panose="020B0604020202020204" pitchFamily="34" charset="0"/>
              </a:rPr>
              <a:t>Recursos Alternativos: COVID-19, Parte 1</a:t>
            </a:r>
            <a:r>
              <a:rPr lang="es-US" dirty="0">
                <a:solidFill>
                  <a:schemeClr val="accent2">
                    <a:lumMod val="75000"/>
                  </a:schemeClr>
                </a:solidFill>
              </a:rPr>
              <a:t/>
            </a:r>
            <a:br>
              <a:rPr lang="es-US" dirty="0">
                <a:solidFill>
                  <a:schemeClr val="accent2">
                    <a:lumMod val="75000"/>
                  </a:schemeClr>
                </a:solidFill>
              </a:rPr>
            </a:br>
            <a:r>
              <a:rPr lang="es-US" dirty="0">
                <a:solidFill>
                  <a:schemeClr val="accent2">
                    <a:lumMod val="75000"/>
                  </a:schemeClr>
                </a:solidFill>
              </a:rPr>
              <a:t/>
            </a:r>
            <a:br>
              <a:rPr lang="es-US" dirty="0">
                <a:solidFill>
                  <a:schemeClr val="accent2">
                    <a:lumMod val="75000"/>
                  </a:schemeClr>
                </a:solidFill>
              </a:rPr>
            </a:br>
            <a:endParaRPr lang="es-US" dirty="0">
              <a:solidFill>
                <a:schemeClr val="accent2">
                  <a:lumMod val="75000"/>
                </a:schemeClr>
              </a:solidFill>
            </a:endParaRP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493335" y="1237970"/>
            <a:ext cx="7446973" cy="4604030"/>
          </a:xfrm>
        </p:spPr>
        <p:txBody>
          <a:bodyPr>
            <a:noAutofit/>
          </a:bodyPr>
          <a:lstStyle/>
          <a:p>
            <a:pPr marL="0" indent="0">
              <a:spcBef>
                <a:spcPts val="600"/>
              </a:spcBef>
              <a:buNone/>
            </a:pPr>
            <a:endParaRPr lang="es-ES" sz="2400" dirty="0">
              <a:latin typeface="Arial" panose="020B0604020202020204" pitchFamily="34" charset="0"/>
              <a:cs typeface="Arial" panose="020B0604020202020204" pitchFamily="34" charset="0"/>
            </a:endParaRPr>
          </a:p>
          <a:p>
            <a:pPr marL="0" indent="0">
              <a:spcBef>
                <a:spcPts val="600"/>
              </a:spcBef>
              <a:buNone/>
            </a:pPr>
            <a:r>
              <a:rPr lang="es-ES" sz="2400" dirty="0">
                <a:solidFill>
                  <a:schemeClr val="tx1"/>
                </a:solidFill>
                <a:latin typeface="Arial" panose="020B0604020202020204" pitchFamily="34" charset="0"/>
                <a:cs typeface="Arial" panose="020B0604020202020204" pitchFamily="34" charset="0"/>
              </a:rPr>
              <a:t>Si el destinatario ya no recibe servicios de recursos alternativos debido a cierres: </a:t>
            </a:r>
          </a:p>
          <a:p>
            <a:pPr marL="0" indent="0">
              <a:spcBef>
                <a:spcPts val="600"/>
              </a:spcBef>
              <a:buNone/>
            </a:pPr>
            <a:endParaRPr lang="es-ES" sz="2400" dirty="0">
              <a:solidFill>
                <a:schemeClr val="tx1"/>
              </a:solidFill>
              <a:latin typeface="Arial" panose="020B0604020202020204" pitchFamily="34" charset="0"/>
              <a:cs typeface="Arial" panose="020B0604020202020204" pitchFamily="34" charset="0"/>
            </a:endParaRPr>
          </a:p>
          <a:p>
            <a:pPr lvl="1">
              <a:spcBef>
                <a:spcPts val="600"/>
              </a:spcBef>
              <a:buClr>
                <a:srgbClr val="0070C0"/>
              </a:buClr>
              <a:buSzPct val="105000"/>
              <a:buFont typeface="Arial" panose="020B0604020202020204" pitchFamily="34" charset="0"/>
              <a:buChar char="•"/>
            </a:pPr>
            <a:r>
              <a:rPr lang="es-US" sz="2400" dirty="0">
                <a:solidFill>
                  <a:schemeClr val="tx1"/>
                </a:solidFill>
                <a:latin typeface="Arial" panose="020B0604020202020204" pitchFamily="34" charset="0"/>
                <a:cs typeface="Arial" panose="020B0604020202020204" pitchFamily="34" charset="0"/>
              </a:rPr>
              <a:t>Llame a su trabajador social de IHSS sobre la perdida de sus recursos alternativos y</a:t>
            </a:r>
          </a:p>
          <a:p>
            <a:pPr lvl="1">
              <a:spcBef>
                <a:spcPts val="600"/>
              </a:spcBef>
              <a:buClr>
                <a:srgbClr val="0070C0"/>
              </a:buClr>
              <a:buSzPct val="105000"/>
              <a:buFont typeface="Arial" panose="020B0604020202020204" pitchFamily="34" charset="0"/>
              <a:buChar char="•"/>
            </a:pPr>
            <a:r>
              <a:rPr lang="es-US" sz="2400" dirty="0">
                <a:solidFill>
                  <a:schemeClr val="tx1"/>
                </a:solidFill>
                <a:latin typeface="Arial" panose="020B0604020202020204" pitchFamily="34" charset="0"/>
                <a:cs typeface="Arial" panose="020B0604020202020204" pitchFamily="34" charset="0"/>
              </a:rPr>
              <a:t>Pida por el tiempo adicional que ahora necesita</a:t>
            </a: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493335" y="5842000"/>
            <a:ext cx="7446973" cy="941822"/>
          </a:xfr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fontScale="70000" lnSpcReduction="20000"/>
          </a:bodyPr>
          <a:lstStyle/>
          <a:p>
            <a:pPr marL="0" indent="0">
              <a:buNone/>
            </a:pPr>
            <a:r>
              <a:rPr lang="en-US" dirty="0">
                <a:solidFill>
                  <a:schemeClr val="tx1"/>
                </a:solidFill>
                <a:latin typeface="Arial" panose="020B0604020202020204" pitchFamily="34" charset="0"/>
                <a:cs typeface="Arial" panose="020B0604020202020204" pitchFamily="34" charset="0"/>
              </a:rPr>
              <a:t>March 24, 2020 CDSS All County Letter (ACL) 20-26</a:t>
            </a:r>
            <a:r>
              <a:rPr lang="en-US" dirty="0">
                <a:solidFill>
                  <a:schemeClr val="accent2">
                    <a:lumMod val="75000"/>
                  </a:schemeClr>
                </a:solidFill>
                <a:latin typeface="Arial" panose="020B0604020202020204" pitchFamily="34" charset="0"/>
                <a:cs typeface="Arial" panose="020B0604020202020204" pitchFamily="34" charset="0"/>
              </a:rPr>
              <a:t>: </a:t>
            </a:r>
            <a:r>
              <a:rPr lang="en-US" u="sng" dirty="0">
                <a:solidFill>
                  <a:schemeClr val="accent2">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https://cdss.ca.gov/Portals/9/Additional-Resources/Letters-and-Notices/ACLs/2020/ACL_20-26.pdf</a:t>
            </a:r>
            <a:endParaRPr lang="en-US" u="sng"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US" dirty="0">
                <a:solidFill>
                  <a:schemeClr val="tx1"/>
                </a:solidFill>
                <a:latin typeface="Arial" panose="020B0604020202020204" pitchFamily="34" charset="0"/>
                <a:cs typeface="Arial" panose="020B0604020202020204" pitchFamily="34" charset="0"/>
              </a:rPr>
              <a:t>April 10, 2020 CDSS All County Letter (ACL) 20-32</a:t>
            </a:r>
            <a:r>
              <a:rPr lang="en-US" dirty="0">
                <a:solidFill>
                  <a:schemeClr val="accent2">
                    <a:lumMod val="75000"/>
                  </a:schemeClr>
                </a:solidFill>
                <a:latin typeface="Arial" panose="020B0604020202020204" pitchFamily="34" charset="0"/>
                <a:cs typeface="Arial" panose="020B0604020202020204" pitchFamily="34" charset="0"/>
              </a:rPr>
              <a:t>: </a:t>
            </a:r>
            <a:r>
              <a:rPr lang="en-US" dirty="0">
                <a:solidFill>
                  <a:schemeClr val="accent2">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https://www.cdss.ca.gov/Portals/9/Additional-Resources/Letters-and-Notices/ACLs/2020/20-32.pdf?ver=2020-04-13-075546-460</a:t>
            </a:r>
            <a:r>
              <a:rPr lang="en-US" dirty="0">
                <a:solidFill>
                  <a:schemeClr val="accent2">
                    <a:lumMod val="75000"/>
                  </a:schemeClr>
                </a:solidFill>
                <a:latin typeface="Arial" panose="020B0604020202020204" pitchFamily="34" charset="0"/>
                <a:cs typeface="Arial" panose="020B0604020202020204" pitchFamily="34" charset="0"/>
              </a:rPr>
              <a:t> </a:t>
            </a:r>
          </a:p>
          <a:p>
            <a:pPr marL="0" indent="0">
              <a:buNone/>
            </a:pPr>
            <a:endParaRPr lang="en-US" dirty="0"/>
          </a:p>
          <a:p>
            <a:endParaRPr lang="en-US" dirty="0"/>
          </a:p>
        </p:txBody>
      </p:sp>
      <p:graphicFrame>
        <p:nvGraphicFramePr>
          <p:cNvPr id="8" name="Object 7">
            <a:extLst>
              <a:ext uri="{FF2B5EF4-FFF2-40B4-BE49-F238E27FC236}">
                <a16:creationId xmlns:a16="http://schemas.microsoft.com/office/drawing/2014/main" xmlns="" id="{D74B7AC5-D8E4-4014-A61F-135F6E17A346}"/>
              </a:ext>
            </a:extLst>
          </p:cNvPr>
          <p:cNvGraphicFramePr>
            <a:graphicFrameLocks noChangeAspect="1"/>
          </p:cNvGraphicFramePr>
          <p:nvPr>
            <p:extLst>
              <p:ext uri="{D42A27DB-BD31-4B8C-83A1-F6EECF244321}">
                <p14:modId xmlns:p14="http://schemas.microsoft.com/office/powerpoint/2010/main" val="3874499400"/>
              </p:ext>
            </p:extLst>
          </p:nvPr>
        </p:nvGraphicFramePr>
        <p:xfrm>
          <a:off x="7791188" y="217468"/>
          <a:ext cx="4004279" cy="6595284"/>
        </p:xfrm>
        <a:graphic>
          <a:graphicData uri="http://schemas.openxmlformats.org/presentationml/2006/ole">
            <mc:AlternateContent xmlns:mc="http://schemas.openxmlformats.org/markup-compatibility/2006">
              <mc:Choice xmlns:v="urn:schemas-microsoft-com:vml" Requires="v">
                <p:oleObj spid="_x0000_s1325" name="Acrobat Document" r:id="rId6" imgW="3886096" imgH="6400800" progId="AcroExch.Document.DC">
                  <p:embed/>
                </p:oleObj>
              </mc:Choice>
              <mc:Fallback>
                <p:oleObj name="Acrobat Document" r:id="rId6" imgW="3886096" imgH="6400800" progId="AcroExch.Document.DC">
                  <p:embed/>
                  <p:pic>
                    <p:nvPicPr>
                      <p:cNvPr id="0" name=""/>
                      <p:cNvPicPr/>
                      <p:nvPr/>
                    </p:nvPicPr>
                    <p:blipFill>
                      <a:blip r:embed="rId7"/>
                      <a:stretch>
                        <a:fillRect/>
                      </a:stretch>
                    </p:blipFill>
                    <p:spPr>
                      <a:xfrm>
                        <a:off x="7791188" y="217468"/>
                        <a:ext cx="4004279" cy="6595284"/>
                      </a:xfrm>
                      <a:prstGeom prst="rect">
                        <a:avLst/>
                      </a:prstGeom>
                    </p:spPr>
                  </p:pic>
                </p:oleObj>
              </mc:Fallback>
            </mc:AlternateContent>
          </a:graphicData>
        </a:graphic>
      </p:graphicFrame>
      <p:sp>
        <p:nvSpPr>
          <p:cNvPr id="9" name="Oval 8">
            <a:extLst>
              <a:ext uri="{FF2B5EF4-FFF2-40B4-BE49-F238E27FC236}">
                <a16:creationId xmlns:a16="http://schemas.microsoft.com/office/drawing/2014/main" xmlns="" id="{BCF66F60-B89A-401C-A0DC-5F5E6168AEAD}"/>
              </a:ext>
            </a:extLst>
          </p:cNvPr>
          <p:cNvSpPr/>
          <p:nvPr/>
        </p:nvSpPr>
        <p:spPr>
          <a:xfrm flipV="1">
            <a:off x="10532533" y="2285999"/>
            <a:ext cx="529166" cy="508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4208755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554870" y="306328"/>
            <a:ext cx="7136876" cy="1049786"/>
          </a:xfrm>
        </p:spPr>
        <p:txBody>
          <a:bodyPr>
            <a:normAutofit fontScale="90000"/>
          </a:bodyPr>
          <a:lstStyle/>
          <a:p>
            <a:r>
              <a:rPr lang="es-US" sz="3200" b="1" dirty="0">
                <a:solidFill>
                  <a:srgbClr val="0070C0"/>
                </a:solidFill>
                <a:latin typeface="Arial" panose="020B0604020202020204" pitchFamily="34" charset="0"/>
                <a:cs typeface="Arial" panose="020B0604020202020204" pitchFamily="34" charset="0"/>
              </a:rPr>
              <a:t>Perdida de Recursos Alternativos Debido a COVID-19, Parte 2</a:t>
            </a:r>
            <a:r>
              <a:rPr lang="es-US" sz="3200" dirty="0">
                <a:solidFill>
                  <a:schemeClr val="accent2">
                    <a:lumMod val="75000"/>
                  </a:schemeClr>
                </a:solidFill>
              </a:rPr>
              <a:t/>
            </a:r>
            <a:br>
              <a:rPr lang="es-US" sz="3200" dirty="0">
                <a:solidFill>
                  <a:schemeClr val="accent2">
                    <a:lumMod val="75000"/>
                  </a:schemeClr>
                </a:solidFill>
              </a:rPr>
            </a:br>
            <a:r>
              <a:rPr lang="es-US" sz="3200" dirty="0">
                <a:solidFill>
                  <a:schemeClr val="accent2">
                    <a:lumMod val="75000"/>
                  </a:schemeClr>
                </a:solidFill>
              </a:rPr>
              <a:t/>
            </a:r>
            <a:br>
              <a:rPr lang="es-US" sz="3200" dirty="0">
                <a:solidFill>
                  <a:schemeClr val="accent2">
                    <a:lumMod val="75000"/>
                  </a:schemeClr>
                </a:solidFill>
              </a:rPr>
            </a:br>
            <a:endParaRPr lang="en-US" dirty="0"/>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721360" y="1356115"/>
            <a:ext cx="6842398" cy="5195557"/>
          </a:xfrm>
        </p:spPr>
        <p:txBody>
          <a:bodyPr>
            <a:noAutofit/>
          </a:bodyPr>
          <a:lstStyle/>
          <a:p>
            <a:pPr marL="0" indent="0">
              <a:buNone/>
            </a:pPr>
            <a:r>
              <a:rPr lang="es-US" sz="2000" b="1" dirty="0">
                <a:latin typeface="Arial" panose="020B0604020202020204" pitchFamily="34" charset="0"/>
                <a:cs typeface="Arial" panose="020B0604020202020204" pitchFamily="34" charset="0"/>
              </a:rPr>
              <a:t>Si no puede comunicarse con su trabajador social, debe documentar la petición y ajustar sus horas.</a:t>
            </a:r>
            <a:r>
              <a:rPr lang="es-US" sz="2000" dirty="0">
                <a:latin typeface="Arial" panose="020B0604020202020204" pitchFamily="34" charset="0"/>
                <a:cs typeface="Arial" panose="020B0604020202020204" pitchFamily="34" charset="0"/>
              </a:rPr>
              <a:t> </a:t>
            </a:r>
          </a:p>
          <a:p>
            <a:pPr>
              <a:buClr>
                <a:srgbClr val="002060"/>
              </a:buClr>
              <a:buSzPct val="100000"/>
              <a:buFont typeface="Arial" panose="020B0604020202020204" pitchFamily="34" charset="0"/>
              <a:buChar char="•"/>
            </a:pPr>
            <a:r>
              <a:rPr lang="es-US" sz="2000" dirty="0">
                <a:latin typeface="Arial" panose="020B0604020202020204" pitchFamily="34" charset="0"/>
                <a:cs typeface="Arial" panose="020B0604020202020204" pitchFamily="34" charset="0"/>
              </a:rPr>
              <a:t>Intentos de llamar el trabajador social – como y cuando </a:t>
            </a:r>
          </a:p>
          <a:p>
            <a:pPr lvl="0">
              <a:spcBef>
                <a:spcPts val="600"/>
              </a:spcBef>
              <a:buClr>
                <a:srgbClr val="002060"/>
              </a:buClr>
              <a:buSzPct val="100000"/>
              <a:buFont typeface="Arial" panose="020B0604020202020204" pitchFamily="34" charset="0"/>
              <a:buChar char="•"/>
            </a:pPr>
            <a:r>
              <a:rPr lang="es-US" sz="2000" dirty="0">
                <a:latin typeface="Arial" panose="020B0604020202020204" pitchFamily="34" charset="0"/>
                <a:cs typeface="Arial" panose="020B0604020202020204" pitchFamily="34" charset="0"/>
              </a:rPr>
              <a:t>Identifique el programa de recursos alternativos perdido</a:t>
            </a:r>
          </a:p>
          <a:p>
            <a:pPr>
              <a:spcBef>
                <a:spcPts val="600"/>
              </a:spcBef>
              <a:buClr>
                <a:srgbClr val="002060"/>
              </a:buClr>
              <a:buSzPct val="100000"/>
              <a:buFont typeface="Arial" panose="020B0604020202020204" pitchFamily="34" charset="0"/>
              <a:buChar char="•"/>
            </a:pPr>
            <a:r>
              <a:rPr lang="es-US" sz="2000" dirty="0">
                <a:latin typeface="Arial" panose="020B0604020202020204" pitchFamily="34" charset="0"/>
                <a:cs typeface="Arial" panose="020B0604020202020204" pitchFamily="34" charset="0"/>
              </a:rPr>
              <a:t>Identifique las tareas de IHSS donde el tiempo fue reducido en su NOA debido a la recepción de recursos alternativos. </a:t>
            </a:r>
            <a:r>
              <a:rPr lang="es-US" sz="2000" b="1" dirty="0">
                <a:latin typeface="Arial" panose="020B0604020202020204" pitchFamily="34" charset="0"/>
                <a:cs typeface="Arial" panose="020B0604020202020204" pitchFamily="34" charset="0"/>
              </a:rPr>
              <a:t>Los condados no siempre documentan los recursos alternativos en la evaluación de IHSS/NOA.</a:t>
            </a:r>
          </a:p>
          <a:p>
            <a:pPr>
              <a:spcBef>
                <a:spcPts val="600"/>
              </a:spcBef>
              <a:buClr>
                <a:srgbClr val="002060"/>
              </a:buClr>
              <a:buSzPct val="100000"/>
              <a:buFont typeface="Arial" panose="020B0604020202020204" pitchFamily="34" charset="0"/>
              <a:buChar char="•"/>
            </a:pPr>
            <a:r>
              <a:rPr lang="es-US" sz="2000" dirty="0">
                <a:latin typeface="Arial" panose="020B0604020202020204" pitchFamily="34" charset="0"/>
                <a:cs typeface="Arial" panose="020B0604020202020204" pitchFamily="34" charset="0"/>
              </a:rPr>
              <a:t>Identifique las tareas de IHSS que ahora necesita ayuda debido a la perdida del recurso alternativo. </a:t>
            </a:r>
          </a:p>
          <a:p>
            <a:pPr lvl="1">
              <a:spcBef>
                <a:spcPts val="600"/>
              </a:spcBef>
              <a:buClr>
                <a:srgbClr val="002060"/>
              </a:buClr>
              <a:buSzPct val="101000"/>
              <a:buFont typeface="Arial" panose="020B0604020202020204" pitchFamily="34" charset="0"/>
              <a:buChar char="•"/>
            </a:pPr>
            <a:r>
              <a:rPr lang="es-US" sz="1800" dirty="0">
                <a:latin typeface="Arial" panose="020B0604020202020204" pitchFamily="34" charset="0"/>
                <a:cs typeface="Arial" panose="020B0604020202020204" pitchFamily="34" charset="0"/>
              </a:rPr>
              <a:t>Debe de incluir los recursos alternativos identificado en su NOA de IHSS y los que el condado no identifico. </a:t>
            </a: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554870" y="6333067"/>
            <a:ext cx="10705314" cy="236552"/>
          </a:xfr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fontScale="62500" lnSpcReduction="20000"/>
          </a:bodyPr>
          <a:lstStyle/>
          <a:p>
            <a:pPr marL="0" indent="0">
              <a:buNone/>
            </a:pPr>
            <a:r>
              <a:rPr lang="en-US" dirty="0">
                <a:solidFill>
                  <a:srgbClr val="002060"/>
                </a:solidFill>
              </a:rPr>
              <a:t>CDSS All County Letter 20-26 on March 24, 2020  &amp; CDSS All County Letter 20-32 on April 10, 2020 </a:t>
            </a:r>
          </a:p>
          <a:p>
            <a:pPr marL="0" indent="0">
              <a:buNone/>
            </a:pPr>
            <a:endParaRPr lang="en-US" dirty="0"/>
          </a:p>
        </p:txBody>
      </p:sp>
      <p:graphicFrame>
        <p:nvGraphicFramePr>
          <p:cNvPr id="8" name="Object 7">
            <a:extLst>
              <a:ext uri="{FF2B5EF4-FFF2-40B4-BE49-F238E27FC236}">
                <a16:creationId xmlns:a16="http://schemas.microsoft.com/office/drawing/2014/main" xmlns="" id="{D74B7AC5-D8E4-4014-A61F-135F6E17A346}"/>
              </a:ext>
            </a:extLst>
          </p:cNvPr>
          <p:cNvGraphicFramePr>
            <a:graphicFrameLocks noChangeAspect="1"/>
          </p:cNvGraphicFramePr>
          <p:nvPr>
            <p:extLst>
              <p:ext uri="{D42A27DB-BD31-4B8C-83A1-F6EECF244321}">
                <p14:modId xmlns:p14="http://schemas.microsoft.com/office/powerpoint/2010/main" val="3305499017"/>
              </p:ext>
            </p:extLst>
          </p:nvPr>
        </p:nvGraphicFramePr>
        <p:xfrm>
          <a:off x="7445089" y="138642"/>
          <a:ext cx="4192041" cy="6194425"/>
        </p:xfrm>
        <a:graphic>
          <a:graphicData uri="http://schemas.openxmlformats.org/presentationml/2006/ole">
            <mc:AlternateContent xmlns:mc="http://schemas.openxmlformats.org/markup-compatibility/2006">
              <mc:Choice xmlns:v="urn:schemas-microsoft-com:vml" Requires="v">
                <p:oleObj spid="_x0000_s2342" name="Acrobat Document" r:id="rId4" imgW="3886096" imgH="6400800" progId="AcroExch.Document.DC">
                  <p:embed/>
                </p:oleObj>
              </mc:Choice>
              <mc:Fallback>
                <p:oleObj name="Acrobat Document" r:id="rId4" imgW="3886096" imgH="6400800" progId="AcroExch.Document.DC">
                  <p:embed/>
                  <p:pic>
                    <p:nvPicPr>
                      <p:cNvPr id="8" name="Object 7">
                        <a:extLst>
                          <a:ext uri="{FF2B5EF4-FFF2-40B4-BE49-F238E27FC236}">
                            <a16:creationId xmlns:a16="http://schemas.microsoft.com/office/drawing/2014/main" xmlns="" id="{D74B7AC5-D8E4-4014-A61F-135F6E17A346}"/>
                          </a:ext>
                        </a:extLst>
                      </p:cNvPr>
                      <p:cNvPicPr/>
                      <p:nvPr/>
                    </p:nvPicPr>
                    <p:blipFill>
                      <a:blip r:embed="rId5"/>
                      <a:stretch>
                        <a:fillRect/>
                      </a:stretch>
                    </p:blipFill>
                    <p:spPr>
                      <a:xfrm>
                        <a:off x="7445089" y="138642"/>
                        <a:ext cx="4192041" cy="6194425"/>
                      </a:xfrm>
                      <a:prstGeom prst="rect">
                        <a:avLst/>
                      </a:prstGeom>
                    </p:spPr>
                  </p:pic>
                </p:oleObj>
              </mc:Fallback>
            </mc:AlternateContent>
          </a:graphicData>
        </a:graphic>
      </p:graphicFrame>
      <p:sp>
        <p:nvSpPr>
          <p:cNvPr id="9" name="Oval 8">
            <a:extLst>
              <a:ext uri="{FF2B5EF4-FFF2-40B4-BE49-F238E27FC236}">
                <a16:creationId xmlns:a16="http://schemas.microsoft.com/office/drawing/2014/main" xmlns="" id="{BCF66F60-B89A-401C-A0DC-5F5E6168AEAD}"/>
              </a:ext>
            </a:extLst>
          </p:cNvPr>
          <p:cNvSpPr/>
          <p:nvPr/>
        </p:nvSpPr>
        <p:spPr>
          <a:xfrm flipV="1">
            <a:off x="10210800" y="2070099"/>
            <a:ext cx="529166" cy="508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912023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3C24E52-A020-464F-AC12-963E443864AC}"/>
              </a:ext>
            </a:extLst>
          </p:cNvPr>
          <p:cNvSpPr>
            <a:spLocks noGrp="1"/>
          </p:cNvSpPr>
          <p:nvPr>
            <p:ph type="title"/>
          </p:nvPr>
        </p:nvSpPr>
        <p:spPr>
          <a:xfrm>
            <a:off x="294640" y="121920"/>
            <a:ext cx="11470640" cy="827314"/>
          </a:xfrm>
        </p:spPr>
        <p:txBody>
          <a:bodyPr>
            <a:noAutofit/>
          </a:bodyPr>
          <a:lstStyle/>
          <a:p>
            <a:pPr algn="ctr"/>
            <a:r>
              <a:rPr lang="es-US" sz="2400" b="1" dirty="0">
                <a:solidFill>
                  <a:srgbClr val="002060"/>
                </a:solidFill>
                <a:latin typeface="Arial" panose="020B0604020202020204" pitchFamily="34" charset="0"/>
                <a:cs typeface="Arial" panose="020B0604020202020204" pitchFamily="34" charset="0"/>
              </a:rPr>
              <a:t>Solicitud Para Mas Servicios de IHSS Debido a la Perdida de Recursos Alternativos</a:t>
            </a:r>
            <a:r>
              <a:rPr lang="es-US" sz="2400" dirty="0">
                <a:solidFill>
                  <a:srgbClr val="002060"/>
                </a:solidFill>
                <a:latin typeface="Arial" panose="020B0604020202020204" pitchFamily="34" charset="0"/>
                <a:cs typeface="Arial" panose="020B0604020202020204" pitchFamily="34" charset="0"/>
              </a:rPr>
              <a:t/>
            </a:r>
            <a:br>
              <a:rPr lang="es-US" sz="2400" dirty="0">
                <a:solidFill>
                  <a:srgbClr val="002060"/>
                </a:solidFill>
                <a:latin typeface="Arial" panose="020B0604020202020204" pitchFamily="34" charset="0"/>
                <a:cs typeface="Arial" panose="020B0604020202020204" pitchFamily="34" charset="0"/>
              </a:rPr>
            </a:br>
            <a:r>
              <a:rPr lang="es-US" sz="2400" b="1" dirty="0">
                <a:solidFill>
                  <a:schemeClr val="accent2">
                    <a:lumMod val="75000"/>
                  </a:schemeClr>
                </a:solidFill>
                <a:latin typeface="Arial" panose="020B0604020202020204" pitchFamily="34" charset="0"/>
                <a:cs typeface="Arial" panose="020B0604020202020204" pitchFamily="34" charset="0"/>
              </a:rPr>
              <a:t> </a:t>
            </a:r>
            <a:r>
              <a:rPr lang="es-US" sz="2400" dirty="0">
                <a:solidFill>
                  <a:schemeClr val="accent2">
                    <a:lumMod val="75000"/>
                  </a:schemeClr>
                </a:solidFill>
                <a:latin typeface="Arial" panose="020B0604020202020204" pitchFamily="34" charset="0"/>
                <a:cs typeface="Arial" panose="020B0604020202020204" pitchFamily="34" charset="0"/>
              </a:rPr>
              <a:t/>
            </a:r>
            <a:br>
              <a:rPr lang="es-US" sz="2400" dirty="0">
                <a:solidFill>
                  <a:schemeClr val="accent2">
                    <a:lumMod val="75000"/>
                  </a:schemeClr>
                </a:solidFill>
                <a:latin typeface="Arial" panose="020B0604020202020204" pitchFamily="34" charset="0"/>
                <a:cs typeface="Arial" panose="020B0604020202020204" pitchFamily="34" charset="0"/>
              </a:rPr>
            </a:br>
            <a:endParaRPr lang="es-US" sz="2400" dirty="0">
              <a:solidFill>
                <a:schemeClr val="accent2">
                  <a:lumMod val="75000"/>
                </a:schemeClr>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xmlns="" id="{6565FD30-A868-46EF-BE69-82779E96C44E}"/>
              </a:ext>
            </a:extLst>
          </p:cNvPr>
          <p:cNvSpPr>
            <a:spLocks noGrp="1"/>
          </p:cNvSpPr>
          <p:nvPr>
            <p:ph idx="1"/>
          </p:nvPr>
        </p:nvSpPr>
        <p:spPr>
          <a:xfrm>
            <a:off x="1032934" y="626533"/>
            <a:ext cx="9631680" cy="6231467"/>
          </a:xfrm>
        </p:spPr>
        <p:txBody>
          <a:bodyPr>
            <a:normAutofit fontScale="25000" lnSpcReduction="20000"/>
          </a:bodyPr>
          <a:lstStyle/>
          <a:p>
            <a:pPr marL="0" indent="0">
              <a:lnSpc>
                <a:spcPct val="120000"/>
              </a:lnSpc>
              <a:spcBef>
                <a:spcPts val="0"/>
              </a:spcBef>
              <a:buNone/>
            </a:pPr>
            <a:r>
              <a:rPr lang="es-US" sz="4800" dirty="0">
                <a:latin typeface="Arial" panose="020B0604020202020204" pitchFamily="34" charset="0"/>
                <a:cs typeface="Arial" panose="020B0604020202020204" pitchFamily="34" charset="0"/>
              </a:rPr>
              <a:t>Fecha </a:t>
            </a:r>
          </a:p>
          <a:p>
            <a:pPr marL="0" indent="0">
              <a:lnSpc>
                <a:spcPct val="120000"/>
              </a:lnSpc>
              <a:spcBef>
                <a:spcPts val="0"/>
              </a:spcBef>
              <a:buNone/>
            </a:pPr>
            <a:endParaRPr lang="es-US" sz="4800" dirty="0">
              <a:latin typeface="Arial" panose="020B0604020202020204" pitchFamily="34" charset="0"/>
              <a:cs typeface="Arial" panose="020B0604020202020204" pitchFamily="34" charset="0"/>
            </a:endParaRPr>
          </a:p>
          <a:p>
            <a:pPr marL="0" indent="0">
              <a:lnSpc>
                <a:spcPct val="120000"/>
              </a:lnSpc>
              <a:spcBef>
                <a:spcPts val="0"/>
              </a:spcBef>
              <a:buNone/>
            </a:pPr>
            <a:r>
              <a:rPr lang="es-US" sz="4800" dirty="0">
                <a:latin typeface="Arial" panose="020B0604020202020204" pitchFamily="34" charset="0"/>
                <a:cs typeface="Arial" panose="020B0604020202020204" pitchFamily="34" charset="0"/>
              </a:rPr>
              <a:t>Programa de IHSS de [Nombre de Condado] </a:t>
            </a:r>
          </a:p>
          <a:p>
            <a:pPr marL="0" indent="0">
              <a:lnSpc>
                <a:spcPct val="120000"/>
              </a:lnSpc>
              <a:spcBef>
                <a:spcPts val="0"/>
              </a:spcBef>
              <a:buNone/>
            </a:pPr>
            <a:r>
              <a:rPr lang="es-US" sz="4800" dirty="0">
                <a:latin typeface="Arial" panose="020B0604020202020204" pitchFamily="34" charset="0"/>
                <a:cs typeface="Arial" panose="020B0604020202020204" pitchFamily="34" charset="0"/>
              </a:rPr>
              <a:t>Dirección o Correo Electrónico :</a:t>
            </a:r>
          </a:p>
          <a:p>
            <a:pPr marL="0" indent="0">
              <a:lnSpc>
                <a:spcPct val="120000"/>
              </a:lnSpc>
              <a:spcBef>
                <a:spcPts val="0"/>
              </a:spcBef>
              <a:buNone/>
            </a:pPr>
            <a:r>
              <a:rPr lang="es-US" sz="4800" dirty="0">
                <a:latin typeface="Arial" panose="020B0604020202020204" pitchFamily="34" charset="0"/>
                <a:cs typeface="Arial" panose="020B0604020202020204" pitchFamily="34" charset="0"/>
              </a:rPr>
              <a:t>Atención:  Nombre de Trabajador/a de IHSS</a:t>
            </a:r>
          </a:p>
          <a:p>
            <a:pPr marL="0" indent="0">
              <a:lnSpc>
                <a:spcPct val="120000"/>
              </a:lnSpc>
              <a:spcBef>
                <a:spcPts val="0"/>
              </a:spcBef>
              <a:buNone/>
            </a:pPr>
            <a:r>
              <a:rPr lang="es-US" sz="4800" dirty="0">
                <a:latin typeface="Arial" panose="020B0604020202020204" pitchFamily="34" charset="0"/>
                <a:cs typeface="Arial" panose="020B0604020202020204" pitchFamily="34" charset="0"/>
              </a:rPr>
              <a:t> </a:t>
            </a:r>
          </a:p>
          <a:p>
            <a:pPr marL="0" indent="0">
              <a:lnSpc>
                <a:spcPct val="120000"/>
              </a:lnSpc>
              <a:spcBef>
                <a:spcPts val="0"/>
              </a:spcBef>
              <a:buNone/>
            </a:pPr>
            <a:r>
              <a:rPr lang="es-US" sz="4800" dirty="0">
                <a:latin typeface="Arial" panose="020B0604020202020204" pitchFamily="34" charset="0"/>
                <a:cs typeface="Arial" panose="020B0604020202020204" pitchFamily="34" charset="0"/>
              </a:rPr>
              <a:t>Nombre del Destinatario de IHSS:                          ,  Numero de Caso:</a:t>
            </a:r>
          </a:p>
          <a:p>
            <a:pPr marL="0" indent="0">
              <a:lnSpc>
                <a:spcPct val="120000"/>
              </a:lnSpc>
              <a:spcBef>
                <a:spcPts val="0"/>
              </a:spcBef>
              <a:buNone/>
            </a:pPr>
            <a:r>
              <a:rPr lang="es-US" sz="4800" dirty="0">
                <a:latin typeface="Arial" panose="020B0604020202020204" pitchFamily="34" charset="0"/>
                <a:cs typeface="Arial" panose="020B0604020202020204" pitchFamily="34" charset="0"/>
              </a:rPr>
              <a:t> </a:t>
            </a:r>
          </a:p>
          <a:p>
            <a:pPr marL="0" indent="0">
              <a:lnSpc>
                <a:spcPct val="120000"/>
              </a:lnSpc>
              <a:spcBef>
                <a:spcPts val="0"/>
              </a:spcBef>
              <a:buNone/>
            </a:pPr>
            <a:r>
              <a:rPr lang="es-US" sz="4800" dirty="0">
                <a:latin typeface="Arial" panose="020B0604020202020204" pitchFamily="34" charset="0"/>
                <a:cs typeface="Arial" panose="020B0604020202020204" pitchFamily="34" charset="0"/>
              </a:rPr>
              <a:t>Querido Trabajador Social de IHSS:</a:t>
            </a:r>
          </a:p>
          <a:p>
            <a:pPr marL="0" indent="0">
              <a:lnSpc>
                <a:spcPct val="120000"/>
              </a:lnSpc>
              <a:spcBef>
                <a:spcPts val="0"/>
              </a:spcBef>
              <a:buNone/>
            </a:pPr>
            <a:r>
              <a:rPr lang="es-US" sz="4800" dirty="0">
                <a:latin typeface="Arial" panose="020B0604020202020204" pitchFamily="34" charset="0"/>
                <a:cs typeface="Arial" panose="020B0604020202020204" pitchFamily="34" charset="0"/>
              </a:rPr>
              <a:t> </a:t>
            </a:r>
          </a:p>
          <a:p>
            <a:pPr marL="0" indent="0">
              <a:lnSpc>
                <a:spcPct val="120000"/>
              </a:lnSpc>
              <a:spcBef>
                <a:spcPts val="0"/>
              </a:spcBef>
              <a:buNone/>
            </a:pPr>
            <a:r>
              <a:rPr lang="es-US" sz="4800" dirty="0">
                <a:latin typeface="Arial" panose="020B0604020202020204" pitchFamily="34" charset="0"/>
                <a:cs typeface="Arial" panose="020B0604020202020204" pitchFamily="34" charset="0"/>
              </a:rPr>
              <a:t>Yo le mando esta carta para solicitar aprobación y documentar las necesidades de mi hijo/a por mas horas de IHSS por la perdida de recursos alternativos.  Yo soy el padre proveedor de mi hijo/a. </a:t>
            </a:r>
          </a:p>
          <a:p>
            <a:pPr marL="0" indent="0">
              <a:lnSpc>
                <a:spcPct val="120000"/>
              </a:lnSpc>
              <a:spcBef>
                <a:spcPts val="0"/>
              </a:spcBef>
              <a:buNone/>
            </a:pPr>
            <a:r>
              <a:rPr lang="es-US" sz="4800" dirty="0">
                <a:latin typeface="Arial" panose="020B0604020202020204" pitchFamily="34" charset="0"/>
                <a:cs typeface="Arial" panose="020B0604020202020204" pitchFamily="34" charset="0"/>
              </a:rPr>
              <a:t> </a:t>
            </a:r>
          </a:p>
          <a:p>
            <a:pPr marL="0" indent="0">
              <a:lnSpc>
                <a:spcPct val="120000"/>
              </a:lnSpc>
              <a:spcBef>
                <a:spcPts val="0"/>
              </a:spcBef>
              <a:buNone/>
            </a:pPr>
            <a:r>
              <a:rPr lang="es-US" sz="4800" dirty="0">
                <a:latin typeface="Arial" panose="020B0604020202020204" pitchFamily="34" charset="0"/>
                <a:cs typeface="Arial" panose="020B0604020202020204" pitchFamily="34" charset="0"/>
              </a:rPr>
              <a:t>Antes de los  Covid-19 requisitos de distanciamiento social de COVID-19, mi hijo/a asistía un programa escolar por cinco horas al día. El programa escolar de mi hijo/a ya no esta disponible debido a la emergencia de salud publica de COVID-19.  </a:t>
            </a:r>
          </a:p>
          <a:p>
            <a:pPr marL="0" indent="0">
              <a:lnSpc>
                <a:spcPct val="120000"/>
              </a:lnSpc>
              <a:spcBef>
                <a:spcPts val="0"/>
              </a:spcBef>
              <a:buNone/>
            </a:pPr>
            <a:r>
              <a:rPr lang="es-US" sz="4800" dirty="0">
                <a:latin typeface="Arial" panose="020B0604020202020204" pitchFamily="34" charset="0"/>
                <a:cs typeface="Arial" panose="020B0604020202020204" pitchFamily="34" charset="0"/>
              </a:rPr>
              <a:t> </a:t>
            </a:r>
          </a:p>
          <a:p>
            <a:pPr marL="0" indent="0">
              <a:lnSpc>
                <a:spcPct val="120000"/>
              </a:lnSpc>
              <a:spcBef>
                <a:spcPts val="0"/>
              </a:spcBef>
              <a:buNone/>
            </a:pPr>
            <a:r>
              <a:rPr lang="es-US" sz="4800" dirty="0">
                <a:latin typeface="Arial" panose="020B0604020202020204" pitchFamily="34" charset="0"/>
                <a:cs typeface="Arial" panose="020B0604020202020204" pitchFamily="34" charset="0"/>
              </a:rPr>
              <a:t>En el programa escolar, mi hijo/a recibía asistencia con las siguientes tareas de IHSS: </a:t>
            </a:r>
          </a:p>
          <a:p>
            <a:pPr marL="0" indent="0">
              <a:lnSpc>
                <a:spcPct val="120000"/>
              </a:lnSpc>
              <a:spcBef>
                <a:spcPts val="0"/>
              </a:spcBef>
              <a:buNone/>
            </a:pPr>
            <a:endParaRPr lang="es-US" sz="4800" dirty="0">
              <a:latin typeface="Arial" panose="020B0604020202020204" pitchFamily="34" charset="0"/>
              <a:cs typeface="Arial" panose="020B0604020202020204" pitchFamily="34" charset="0"/>
            </a:endParaRPr>
          </a:p>
          <a:p>
            <a:pPr marL="0" lvl="0" indent="0">
              <a:lnSpc>
                <a:spcPct val="120000"/>
              </a:lnSpc>
              <a:spcBef>
                <a:spcPts val="0"/>
              </a:spcBef>
              <a:buNone/>
            </a:pPr>
            <a:r>
              <a:rPr lang="es-US" sz="4800" dirty="0">
                <a:latin typeface="Arial" panose="020B0604020202020204" pitchFamily="34" charset="0"/>
                <a:cs typeface="Arial" panose="020B0604020202020204" pitchFamily="34" charset="0"/>
              </a:rPr>
              <a:t>XX horas: preparación de comida, alimentación y limpieza.  Almuerzo toma aproximadamente 20 minutos para completar todas tareas.  </a:t>
            </a:r>
          </a:p>
          <a:p>
            <a:pPr marL="0" lvl="0" indent="0">
              <a:lnSpc>
                <a:spcPct val="120000"/>
              </a:lnSpc>
              <a:spcBef>
                <a:spcPts val="0"/>
              </a:spcBef>
              <a:buNone/>
            </a:pPr>
            <a:r>
              <a:rPr lang="es-US" sz="4800" dirty="0">
                <a:latin typeface="Arial" panose="020B0604020202020204" pitchFamily="34" charset="0"/>
                <a:cs typeface="Arial" panose="020B0604020202020204" pitchFamily="34" charset="0"/>
              </a:rPr>
              <a:t>XX horas: Servicios paramédicos. Sesión de terapia física en la escuela 2 veces a la semana por ½ hora cada sesión.  Estoy recibiendo entrenamiento por el terapista para darle a mi hijo el servicio en la case. Estoy en el proceso de obtener el SOC 321 del terapista. 	</a:t>
            </a:r>
          </a:p>
          <a:p>
            <a:pPr marL="0" lvl="0" indent="0">
              <a:lnSpc>
                <a:spcPct val="120000"/>
              </a:lnSpc>
              <a:spcBef>
                <a:spcPts val="0"/>
              </a:spcBef>
              <a:buNone/>
            </a:pPr>
            <a:r>
              <a:rPr lang="es-US" sz="4800" dirty="0">
                <a:latin typeface="Arial" panose="020B0604020202020204" pitchFamily="34" charset="0"/>
                <a:cs typeface="Arial" panose="020B0604020202020204" pitchFamily="34" charset="0"/>
              </a:rPr>
              <a:t>XX horas: Asistir a cambiar panales aproximadamente dos veces al día.  Cada panal tomo como 15 minutos para completar. </a:t>
            </a:r>
          </a:p>
          <a:p>
            <a:pPr marL="0" lvl="0" indent="0">
              <a:lnSpc>
                <a:spcPct val="120000"/>
              </a:lnSpc>
              <a:spcBef>
                <a:spcPts val="0"/>
              </a:spcBef>
              <a:buNone/>
            </a:pPr>
            <a:r>
              <a:rPr lang="es-US" sz="4800" dirty="0">
                <a:latin typeface="Arial" panose="020B0604020202020204" pitchFamily="34" charset="0"/>
                <a:cs typeface="Arial" panose="020B0604020202020204" pitchFamily="34" charset="0"/>
              </a:rPr>
              <a:t>XX horas: Reposicionamiento en silla de ruedas.  Mi hijo necesita reposicionarse en su silla de ruedas cada hora por cinco minutos al día. Toma como 3 minutos cada tiempo para reposicionar. </a:t>
            </a:r>
          </a:p>
          <a:p>
            <a:pPr marL="0" indent="0">
              <a:lnSpc>
                <a:spcPct val="120000"/>
              </a:lnSpc>
              <a:spcBef>
                <a:spcPts val="0"/>
              </a:spcBef>
              <a:buNone/>
            </a:pPr>
            <a:r>
              <a:rPr lang="es-US" sz="4800" dirty="0">
                <a:latin typeface="Arial" panose="020B0604020202020204" pitchFamily="34" charset="0"/>
                <a:cs typeface="Arial" panose="020B0604020202020204" pitchFamily="34" charset="0"/>
              </a:rPr>
              <a:t> </a:t>
            </a:r>
          </a:p>
          <a:p>
            <a:pPr marL="0" indent="0">
              <a:lnSpc>
                <a:spcPct val="120000"/>
              </a:lnSpc>
              <a:spcBef>
                <a:spcPts val="0"/>
              </a:spcBef>
              <a:buNone/>
            </a:pPr>
            <a:r>
              <a:rPr lang="es-US" sz="4800" dirty="0">
                <a:latin typeface="Arial" panose="020B0604020202020204" pitchFamily="34" charset="0"/>
                <a:cs typeface="Arial" panose="020B0604020202020204" pitchFamily="34" charset="0"/>
              </a:rPr>
              <a:t>Desde que el programa escolar termino al final del DIA del MES, 2020, le he proporcionado los servicios mencionados.  Estoy pidiendo que IHSS autorización para que mi hijo reciba XX horas de IHSS que mi hijo  ahora necesita debido  a la perdida de recursos alternativos por COVID-19 como indicado en </a:t>
            </a:r>
            <a:r>
              <a:rPr lang="es-US" sz="4800" dirty="0" err="1">
                <a:latin typeface="Arial" panose="020B0604020202020204" pitchFamily="34" charset="0"/>
                <a:cs typeface="Arial" panose="020B0604020202020204" pitchFamily="34" charset="0"/>
              </a:rPr>
              <a:t>All</a:t>
            </a:r>
            <a:r>
              <a:rPr lang="es-US" sz="4800" dirty="0">
                <a:latin typeface="Arial" panose="020B0604020202020204" pitchFamily="34" charset="0"/>
                <a:cs typeface="Arial" panose="020B0604020202020204" pitchFamily="34" charset="0"/>
              </a:rPr>
              <a:t> County </a:t>
            </a:r>
            <a:r>
              <a:rPr lang="es-US" sz="4800" dirty="0" err="1">
                <a:latin typeface="Arial" panose="020B0604020202020204" pitchFamily="34" charset="0"/>
                <a:cs typeface="Arial" panose="020B0604020202020204" pitchFamily="34" charset="0"/>
              </a:rPr>
              <a:t>Letter</a:t>
            </a:r>
            <a:r>
              <a:rPr lang="es-US" sz="4800" dirty="0">
                <a:latin typeface="Arial" panose="020B0604020202020204" pitchFamily="34" charset="0"/>
                <a:cs typeface="Arial" panose="020B0604020202020204" pitchFamily="34" charset="0"/>
              </a:rPr>
              <a:t> 20-26, </a:t>
            </a:r>
            <a:r>
              <a:rPr lang="es-US" sz="4800" u="sng" dirty="0">
                <a:latin typeface="Arial" panose="020B0604020202020204" pitchFamily="34" charset="0"/>
                <a:cs typeface="Arial" panose="020B0604020202020204" pitchFamily="34" charset="0"/>
                <a:hlinkClick r:id="rId2"/>
              </a:rPr>
              <a:t>https://www.cdss.ca.gov/Portals/9/Additional-Resources/Letters-and-Notices/ACLs/2020/ACL_20-26.pdf</a:t>
            </a:r>
            <a:r>
              <a:rPr lang="es-US" sz="4800" u="sng" dirty="0">
                <a:latin typeface="Arial" panose="020B0604020202020204" pitchFamily="34" charset="0"/>
                <a:cs typeface="Arial" panose="020B0604020202020204" pitchFamily="34" charset="0"/>
              </a:rPr>
              <a:t>.</a:t>
            </a:r>
            <a:r>
              <a:rPr lang="es-US" sz="4800" dirty="0">
                <a:latin typeface="Arial" panose="020B0604020202020204" pitchFamily="34" charset="0"/>
                <a:cs typeface="Arial" panose="020B0604020202020204" pitchFamily="34" charset="0"/>
              </a:rPr>
              <a:t>  Esta solicitud se solicita como servicios adicionales a otros tareas de IHSS que ya está recibiendo. </a:t>
            </a:r>
          </a:p>
          <a:p>
            <a:pPr marL="0" indent="0">
              <a:lnSpc>
                <a:spcPct val="120000"/>
              </a:lnSpc>
              <a:spcBef>
                <a:spcPts val="0"/>
              </a:spcBef>
              <a:buNone/>
            </a:pPr>
            <a:endParaRPr lang="es-US" sz="4800" dirty="0">
              <a:latin typeface="Arial" panose="020B0604020202020204" pitchFamily="34" charset="0"/>
              <a:cs typeface="Arial" panose="020B0604020202020204" pitchFamily="34" charset="0"/>
            </a:endParaRPr>
          </a:p>
          <a:p>
            <a:pPr marL="0" indent="0">
              <a:lnSpc>
                <a:spcPct val="120000"/>
              </a:lnSpc>
              <a:spcBef>
                <a:spcPts val="0"/>
              </a:spcBef>
              <a:buNone/>
            </a:pPr>
            <a:r>
              <a:rPr lang="es-US" sz="4800" dirty="0">
                <a:latin typeface="Arial" panose="020B0604020202020204" pitchFamily="34" charset="0"/>
                <a:cs typeface="Arial" panose="020B0604020202020204" pitchFamily="34" charset="0"/>
              </a:rPr>
              <a:t>Gracias,</a:t>
            </a:r>
          </a:p>
          <a:p>
            <a:pPr marL="0" indent="0">
              <a:lnSpc>
                <a:spcPct val="120000"/>
              </a:lnSpc>
              <a:spcBef>
                <a:spcPts val="0"/>
              </a:spcBef>
              <a:buNone/>
            </a:pPr>
            <a:r>
              <a:rPr lang="es-US" sz="4800" dirty="0">
                <a:latin typeface="Arial" panose="020B0604020202020204" pitchFamily="34" charset="0"/>
                <a:cs typeface="Arial" panose="020B0604020202020204" pitchFamily="34" charset="0"/>
              </a:rPr>
              <a:t> </a:t>
            </a:r>
          </a:p>
          <a:p>
            <a:pPr marL="0" indent="0">
              <a:lnSpc>
                <a:spcPct val="120000"/>
              </a:lnSpc>
              <a:spcBef>
                <a:spcPts val="0"/>
              </a:spcBef>
              <a:buNone/>
            </a:pPr>
            <a:r>
              <a:rPr lang="es-US" sz="4800" dirty="0">
                <a:latin typeface="Arial" panose="020B0604020202020204" pitchFamily="34" charset="0"/>
                <a:cs typeface="Arial" panose="020B0604020202020204" pitchFamily="34" charset="0"/>
              </a:rPr>
              <a:t>Padre</a:t>
            </a:r>
          </a:p>
          <a:p>
            <a:endParaRPr lang="en-US" dirty="0"/>
          </a:p>
        </p:txBody>
      </p:sp>
    </p:spTree>
    <p:extLst>
      <p:ext uri="{BB962C8B-B14F-4D97-AF65-F5344CB8AC3E}">
        <p14:creationId xmlns:p14="http://schemas.microsoft.com/office/powerpoint/2010/main" val="256853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E689AC-018C-4440-9EC2-E553966FECAB}"/>
              </a:ext>
            </a:extLst>
          </p:cNvPr>
          <p:cNvSpPr>
            <a:spLocks noGrp="1"/>
          </p:cNvSpPr>
          <p:nvPr>
            <p:ph type="title"/>
          </p:nvPr>
        </p:nvSpPr>
        <p:spPr/>
        <p:txBody>
          <a:bodyPr/>
          <a:lstStyle/>
          <a:p>
            <a:pPr algn="ctr"/>
            <a:r>
              <a:rPr lang="es-ES_tradnl" b="1" dirty="0">
                <a:solidFill>
                  <a:srgbClr val="0070C0"/>
                </a:solidFill>
                <a:latin typeface="Arial" panose="020B0604020202020204" pitchFamily="34" charset="0"/>
                <a:cs typeface="Arial" panose="020B0604020202020204" pitchFamily="34" charset="0"/>
              </a:rPr>
              <a:t>Temas</a:t>
            </a:r>
            <a:r>
              <a:rPr lang="en-US" b="1" dirty="0">
                <a:solidFill>
                  <a:srgbClr val="0070C0"/>
                </a:solidFill>
                <a:latin typeface="Arial" panose="020B0604020202020204" pitchFamily="34" charset="0"/>
                <a:cs typeface="Arial" panose="020B0604020202020204" pitchFamily="34" charset="0"/>
              </a:rPr>
              <a:t> de Hoy</a:t>
            </a:r>
            <a:endParaRPr lang="en-US" dirty="0">
              <a:solidFill>
                <a:srgbClr val="0070C0"/>
              </a:solidFill>
            </a:endParaRPr>
          </a:p>
        </p:txBody>
      </p:sp>
      <p:sp>
        <p:nvSpPr>
          <p:cNvPr id="3" name="Content Placeholder 2">
            <a:extLst>
              <a:ext uri="{FF2B5EF4-FFF2-40B4-BE49-F238E27FC236}">
                <a16:creationId xmlns:a16="http://schemas.microsoft.com/office/drawing/2014/main" xmlns="" id="{FFB54FB6-2F3E-4ED7-8079-E1B8D12BA576}"/>
              </a:ext>
            </a:extLst>
          </p:cNvPr>
          <p:cNvSpPr>
            <a:spLocks noGrp="1"/>
          </p:cNvSpPr>
          <p:nvPr>
            <p:ph idx="1"/>
          </p:nvPr>
        </p:nvSpPr>
        <p:spPr>
          <a:xfrm>
            <a:off x="1710266" y="1930401"/>
            <a:ext cx="7563735" cy="4110962"/>
          </a:xfrm>
        </p:spPr>
        <p:txBody>
          <a:bodyPr>
            <a:normAutofit fontScale="77500" lnSpcReduction="20000"/>
          </a:bodyPr>
          <a:lstStyle/>
          <a:p>
            <a:pPr>
              <a:buClr>
                <a:srgbClr val="0070C0"/>
              </a:buClr>
              <a:buSzPct val="100000"/>
              <a:buFont typeface="Wingdings" panose="05000000000000000000" pitchFamily="2" charset="2"/>
              <a:buChar char="Ø"/>
            </a:pPr>
            <a:r>
              <a:rPr lang="es-ES_tradnl" sz="3200" dirty="0">
                <a:solidFill>
                  <a:srgbClr val="002060"/>
                </a:solidFill>
                <a:latin typeface="Arial" panose="020B0604020202020204" pitchFamily="34" charset="0"/>
                <a:cs typeface="Arial" panose="020B0604020202020204" pitchFamily="34" charset="0"/>
              </a:rPr>
              <a:t> Que es IHSS?  </a:t>
            </a:r>
          </a:p>
          <a:p>
            <a:pPr>
              <a:buClr>
                <a:srgbClr val="0070C0"/>
              </a:buClr>
              <a:buSzPct val="100000"/>
              <a:buFont typeface="Wingdings" panose="05000000000000000000" pitchFamily="2" charset="2"/>
              <a:buChar char="Ø"/>
            </a:pPr>
            <a:r>
              <a:rPr lang="es-ES_tradnl" sz="3200" dirty="0">
                <a:solidFill>
                  <a:srgbClr val="002060"/>
                </a:solidFill>
                <a:latin typeface="Arial" panose="020B0604020202020204" pitchFamily="34" charset="0"/>
                <a:cs typeface="Arial" panose="020B0604020202020204" pitchFamily="34" charset="0"/>
              </a:rPr>
              <a:t> Quien es elegible? </a:t>
            </a:r>
          </a:p>
          <a:p>
            <a:pPr>
              <a:buClr>
                <a:srgbClr val="0070C0"/>
              </a:buClr>
              <a:buSzPct val="100000"/>
              <a:buFont typeface="Wingdings" panose="05000000000000000000" pitchFamily="2" charset="2"/>
              <a:buChar char="Ø"/>
            </a:pPr>
            <a:r>
              <a:rPr lang="es-ES_tradnl" sz="3200" dirty="0">
                <a:solidFill>
                  <a:srgbClr val="002060"/>
                </a:solidFill>
                <a:latin typeface="Arial" panose="020B0604020202020204" pitchFamily="34" charset="0"/>
                <a:cs typeface="Arial" panose="020B0604020202020204" pitchFamily="34" charset="0"/>
              </a:rPr>
              <a:t> Como solicitar?  </a:t>
            </a:r>
          </a:p>
          <a:p>
            <a:pPr>
              <a:buClr>
                <a:srgbClr val="0070C0"/>
              </a:buClr>
              <a:buSzPct val="100000"/>
              <a:buFont typeface="Wingdings" panose="05000000000000000000" pitchFamily="2" charset="2"/>
              <a:buChar char="Ø"/>
            </a:pPr>
            <a:r>
              <a:rPr lang="es-ES_tradnl" sz="3200" dirty="0">
                <a:solidFill>
                  <a:srgbClr val="002060"/>
                </a:solidFill>
                <a:latin typeface="Arial" panose="020B0604020202020204" pitchFamily="34" charset="0"/>
                <a:cs typeface="Arial" panose="020B0604020202020204" pitchFamily="34" charset="0"/>
              </a:rPr>
              <a:t> Como sabe si fue aprobada? </a:t>
            </a:r>
          </a:p>
          <a:p>
            <a:pPr>
              <a:buClr>
                <a:srgbClr val="0070C0"/>
              </a:buClr>
              <a:buSzPct val="100000"/>
              <a:buFont typeface="Wingdings" panose="05000000000000000000" pitchFamily="2" charset="2"/>
              <a:buChar char="Ø"/>
            </a:pPr>
            <a:r>
              <a:rPr lang="es-ES_tradnl" sz="3200" dirty="0">
                <a:solidFill>
                  <a:srgbClr val="002060"/>
                </a:solidFill>
                <a:latin typeface="Arial" panose="020B0604020202020204" pitchFamily="34" charset="0"/>
                <a:cs typeface="Arial" panose="020B0604020202020204" pitchFamily="34" charset="0"/>
              </a:rPr>
              <a:t> Que tal si no estoy de acuerdo con el Condado? </a:t>
            </a:r>
          </a:p>
          <a:p>
            <a:pPr>
              <a:buClr>
                <a:srgbClr val="0070C0"/>
              </a:buClr>
              <a:buSzPct val="100000"/>
              <a:buFont typeface="Wingdings" panose="05000000000000000000" pitchFamily="2" charset="2"/>
              <a:buChar char="Ø"/>
            </a:pPr>
            <a:r>
              <a:rPr lang="es-ES_tradnl" sz="3200" dirty="0">
                <a:solidFill>
                  <a:srgbClr val="002060"/>
                </a:solidFill>
                <a:latin typeface="Arial" panose="020B0604020202020204" pitchFamily="34" charset="0"/>
                <a:cs typeface="Arial" panose="020B0604020202020204" pitchFamily="34" charset="0"/>
              </a:rPr>
              <a:t> Como escribirme para ser proveedor? </a:t>
            </a:r>
          </a:p>
          <a:p>
            <a:pPr>
              <a:buClr>
                <a:srgbClr val="0070C0"/>
              </a:buClr>
              <a:buSzPct val="100000"/>
              <a:buFont typeface="Wingdings" panose="05000000000000000000" pitchFamily="2" charset="2"/>
              <a:buChar char="Ø"/>
            </a:pPr>
            <a:r>
              <a:rPr lang="es-ES_tradnl" sz="3200" dirty="0">
                <a:solidFill>
                  <a:srgbClr val="002060"/>
                </a:solidFill>
                <a:latin typeface="Arial" panose="020B0604020202020204" pitchFamily="34" charset="0"/>
                <a:cs typeface="Arial" panose="020B0604020202020204" pitchFamily="34" charset="0"/>
              </a:rPr>
              <a:t>Que esta pasando con el presupuesto del estado? </a:t>
            </a:r>
          </a:p>
          <a:p>
            <a:pPr>
              <a:buClr>
                <a:srgbClr val="0070C0"/>
              </a:buClr>
              <a:buSzPct val="100000"/>
              <a:buFont typeface="Wingdings" panose="05000000000000000000" pitchFamily="2" charset="2"/>
              <a:buChar char="Ø"/>
            </a:pPr>
            <a:r>
              <a:rPr lang="es-ES_tradnl" sz="3200" dirty="0">
                <a:solidFill>
                  <a:srgbClr val="002060"/>
                </a:solidFill>
                <a:latin typeface="Arial" panose="020B0604020202020204" pitchFamily="34" charset="0"/>
                <a:cs typeface="Arial" panose="020B0604020202020204" pitchFamily="34" charset="0"/>
              </a:rPr>
              <a:t> Preguntas? </a:t>
            </a:r>
          </a:p>
        </p:txBody>
      </p:sp>
    </p:spTree>
    <p:extLst>
      <p:ext uri="{BB962C8B-B14F-4D97-AF65-F5344CB8AC3E}">
        <p14:creationId xmlns:p14="http://schemas.microsoft.com/office/powerpoint/2010/main" val="3984724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010B2-F1D5-471B-BA7A-A9CD4D5CAFAA}"/>
              </a:ext>
            </a:extLst>
          </p:cNvPr>
          <p:cNvSpPr>
            <a:spLocks noGrp="1"/>
          </p:cNvSpPr>
          <p:nvPr>
            <p:ph type="title"/>
          </p:nvPr>
        </p:nvSpPr>
        <p:spPr>
          <a:xfrm>
            <a:off x="609600" y="609600"/>
            <a:ext cx="9144000" cy="2421468"/>
          </a:xfrm>
        </p:spPr>
        <p:txBody>
          <a:bodyPr>
            <a:normAutofit fontScale="90000"/>
          </a:bodyPr>
          <a:lstStyle/>
          <a:p>
            <a:pPr algn="ctr"/>
            <a:r>
              <a:rPr lang="es-ES" sz="6000" dirty="0">
                <a:solidFill>
                  <a:srgbClr val="0070C0"/>
                </a:solidFill>
                <a:latin typeface="Arial" panose="020B0604020202020204" pitchFamily="34" charset="0"/>
                <a:cs typeface="Arial" panose="020B0604020202020204" pitchFamily="34" charset="0"/>
              </a:rPr>
              <a:t/>
            </a:r>
            <a:br>
              <a:rPr lang="es-ES" sz="6000" dirty="0">
                <a:solidFill>
                  <a:srgbClr val="0070C0"/>
                </a:solidFill>
                <a:latin typeface="Arial" panose="020B0604020202020204" pitchFamily="34" charset="0"/>
                <a:cs typeface="Arial" panose="020B0604020202020204" pitchFamily="34" charset="0"/>
              </a:rPr>
            </a:br>
            <a:r>
              <a:rPr lang="es-ES" sz="6000" b="1" dirty="0">
                <a:solidFill>
                  <a:schemeClr val="accent2">
                    <a:lumMod val="75000"/>
                  </a:schemeClr>
                </a:solidFill>
                <a:latin typeface="Arial" panose="020B0604020202020204" pitchFamily="34" charset="0"/>
                <a:cs typeface="Arial" panose="020B0604020202020204" pitchFamily="34" charset="0"/>
              </a:rPr>
              <a:t>¿Cómo sé que me aprobaron?</a:t>
            </a:r>
            <a:r>
              <a:rPr lang="es-ES" sz="6000" dirty="0">
                <a:solidFill>
                  <a:srgbClr val="0070C0"/>
                </a:solidFill>
                <a:latin typeface="Arial" panose="020B0604020202020204" pitchFamily="34" charset="0"/>
                <a:cs typeface="Arial" panose="020B0604020202020204" pitchFamily="34" charset="0"/>
              </a:rPr>
              <a:t>
</a:t>
            </a:r>
            <a:endParaRPr lang="en-US" sz="4000" b="1" dirty="0">
              <a:solidFill>
                <a:srgbClr val="0070C0"/>
              </a:solidFill>
              <a:latin typeface="Arial" panose="020B0604020202020204" pitchFamily="34" charset="0"/>
              <a:cs typeface="Arial" panose="020B0604020202020204" pitchFamily="34" charset="0"/>
            </a:endParaRPr>
          </a:p>
        </p:txBody>
      </p:sp>
      <p:pic>
        <p:nvPicPr>
          <p:cNvPr id="3" name="Picture 2" descr="IDK-jpeg.png">
            <a:extLst>
              <a:ext uri="{FF2B5EF4-FFF2-40B4-BE49-F238E27FC236}">
                <a16:creationId xmlns:a16="http://schemas.microsoft.com/office/drawing/2014/main" xmlns="" id="{130BEA6B-4D7E-44C7-AF4D-55CAD7393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168" y="3371790"/>
            <a:ext cx="3893001" cy="3351309"/>
          </a:xfrm>
          <a:prstGeom prst="rect">
            <a:avLst/>
          </a:prstGeom>
        </p:spPr>
      </p:pic>
    </p:spTree>
    <p:extLst>
      <p:ext uri="{BB962C8B-B14F-4D97-AF65-F5344CB8AC3E}">
        <p14:creationId xmlns:p14="http://schemas.microsoft.com/office/powerpoint/2010/main" val="905051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xmlns="" id="{549E86A2-D3F3-4B38-A933-2BB575EE5EC9}"/>
              </a:ext>
            </a:extLst>
          </p:cNvPr>
          <p:cNvGraphicFramePr>
            <a:graphicFrameLocks noChangeAspect="1"/>
          </p:cNvGraphicFramePr>
          <p:nvPr>
            <p:extLst>
              <p:ext uri="{D42A27DB-BD31-4B8C-83A1-F6EECF244321}">
                <p14:modId xmlns:p14="http://schemas.microsoft.com/office/powerpoint/2010/main" val="3127585487"/>
              </p:ext>
            </p:extLst>
          </p:nvPr>
        </p:nvGraphicFramePr>
        <p:xfrm>
          <a:off x="6096000" y="772735"/>
          <a:ext cx="4617871" cy="6001733"/>
        </p:xfrm>
        <a:graphic>
          <a:graphicData uri="http://schemas.openxmlformats.org/presentationml/2006/ole">
            <mc:AlternateContent xmlns:mc="http://schemas.openxmlformats.org/markup-compatibility/2006">
              <mc:Choice xmlns:v="urn:schemas-microsoft-com:vml" Requires="v">
                <p:oleObj spid="_x0000_s3381" name="Acrobat Document" r:id="rId3" imgW="5829298" imgH="9601011" progId="Acrobat.Document.2015">
                  <p:embed/>
                </p:oleObj>
              </mc:Choice>
              <mc:Fallback>
                <p:oleObj name="Acrobat Document" r:id="rId3" imgW="5829298" imgH="9601011" progId="Acrobat.Document.2015">
                  <p:embed/>
                  <p:pic>
                    <p:nvPicPr>
                      <p:cNvPr id="0" name=""/>
                      <p:cNvPicPr/>
                      <p:nvPr/>
                    </p:nvPicPr>
                    <p:blipFill>
                      <a:blip r:embed="rId4"/>
                      <a:stretch>
                        <a:fillRect/>
                      </a:stretch>
                    </p:blipFill>
                    <p:spPr>
                      <a:xfrm>
                        <a:off x="6096000" y="772735"/>
                        <a:ext cx="4617871" cy="6001733"/>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xmlns="" id="{591D4411-F705-48C4-A601-02EA62C98D1E}"/>
              </a:ext>
            </a:extLst>
          </p:cNvPr>
          <p:cNvSpPr txBox="1"/>
          <p:nvPr/>
        </p:nvSpPr>
        <p:spPr>
          <a:xfrm>
            <a:off x="579120" y="213360"/>
            <a:ext cx="5635414" cy="1569660"/>
          </a:xfrm>
          <a:prstGeom prst="rect">
            <a:avLst/>
          </a:prstGeom>
          <a:noFill/>
        </p:spPr>
        <p:txBody>
          <a:bodyPr wrap="square" rtlCol="0">
            <a:spAutoFit/>
          </a:bodyPr>
          <a:lstStyle/>
          <a:p>
            <a:endParaRPr lang="en-US" sz="3200" b="1" dirty="0">
              <a:solidFill>
                <a:srgbClr val="002060"/>
              </a:solidFill>
              <a:latin typeface="Arial" panose="020B0604020202020204" pitchFamily="34" charset="0"/>
              <a:cs typeface="Arial" panose="020B0604020202020204" pitchFamily="34" charset="0"/>
            </a:endParaRPr>
          </a:p>
          <a:p>
            <a:r>
              <a:rPr lang="es-ES" sz="3200" b="1" dirty="0">
                <a:solidFill>
                  <a:schemeClr val="accent2">
                    <a:lumMod val="75000"/>
                  </a:schemeClr>
                </a:solidFill>
              </a:rPr>
              <a:t>¿</a:t>
            </a:r>
            <a:r>
              <a:rPr lang="es-US" sz="3200" b="1" dirty="0">
                <a:solidFill>
                  <a:schemeClr val="accent2">
                    <a:lumMod val="75000"/>
                  </a:schemeClr>
                </a:solidFill>
              </a:rPr>
              <a:t>Qué </a:t>
            </a:r>
            <a:r>
              <a:rPr lang="es-US" sz="3200" b="1" dirty="0">
                <a:solidFill>
                  <a:schemeClr val="accent2">
                    <a:lumMod val="75000"/>
                  </a:schemeClr>
                </a:solidFill>
                <a:latin typeface="Arial" panose="020B0604020202020204" pitchFamily="34" charset="0"/>
                <a:cs typeface="Arial" panose="020B0604020202020204" pitchFamily="34" charset="0"/>
              </a:rPr>
              <a:t>Información esta en la </a:t>
            </a:r>
          </a:p>
          <a:p>
            <a:r>
              <a:rPr lang="es-US" sz="3200" b="1" dirty="0">
                <a:solidFill>
                  <a:schemeClr val="accent2">
                    <a:lumMod val="75000"/>
                  </a:schemeClr>
                </a:solidFill>
                <a:latin typeface="Arial" panose="020B0604020202020204" pitchFamily="34" charset="0"/>
                <a:cs typeface="Arial" panose="020B0604020202020204" pitchFamily="34" charset="0"/>
              </a:rPr>
              <a:t> Notificación de Acción? </a:t>
            </a:r>
          </a:p>
        </p:txBody>
      </p:sp>
      <p:sp>
        <p:nvSpPr>
          <p:cNvPr id="6" name="TextBox 5">
            <a:extLst>
              <a:ext uri="{FF2B5EF4-FFF2-40B4-BE49-F238E27FC236}">
                <a16:creationId xmlns:a16="http://schemas.microsoft.com/office/drawing/2014/main" xmlns="" id="{C43044D5-7FE8-47BA-98C5-70C646AD0FF9}"/>
              </a:ext>
            </a:extLst>
          </p:cNvPr>
          <p:cNvSpPr txBox="1"/>
          <p:nvPr/>
        </p:nvSpPr>
        <p:spPr>
          <a:xfrm>
            <a:off x="677333" y="1760928"/>
            <a:ext cx="5287274" cy="4801314"/>
          </a:xfrm>
          <a:prstGeom prst="rect">
            <a:avLst/>
          </a:prstGeom>
          <a:noFill/>
        </p:spPr>
        <p:txBody>
          <a:bodyPr wrap="square" rtlCol="0">
            <a:spAutoFit/>
          </a:bodyPr>
          <a:lstStyle/>
          <a:p>
            <a:pPr marL="285750" indent="-285750">
              <a:buFont typeface="Wingdings" panose="05000000000000000000" pitchFamily="2" charset="2"/>
              <a:buChar char="Ø"/>
            </a:pPr>
            <a:r>
              <a:rPr lang="es-US" b="1" dirty="0">
                <a:solidFill>
                  <a:schemeClr val="accent2">
                    <a:lumMod val="75000"/>
                  </a:schemeClr>
                </a:solidFill>
              </a:rPr>
              <a:t>Solicitud Aprobada </a:t>
            </a:r>
          </a:p>
          <a:p>
            <a:pPr marL="742950" lvl="1" indent="-285750">
              <a:buSzPct val="102000"/>
              <a:buFont typeface="Arial" panose="020B0604020202020204" pitchFamily="34" charset="0"/>
              <a:buChar char="•"/>
            </a:pPr>
            <a:r>
              <a:rPr lang="es-US" dirty="0">
                <a:solidFill>
                  <a:srgbClr val="002060"/>
                </a:solidFill>
              </a:rPr>
              <a:t>Fecha de entrada en vigencia </a:t>
            </a:r>
          </a:p>
          <a:p>
            <a:pPr marL="742950" lvl="1" indent="-285750">
              <a:buSzPct val="102000"/>
              <a:buFont typeface="Arial" panose="020B0604020202020204" pitchFamily="34" charset="0"/>
              <a:buChar char="•"/>
            </a:pPr>
            <a:r>
              <a:rPr lang="es-US" dirty="0">
                <a:solidFill>
                  <a:srgbClr val="002060"/>
                </a:solidFill>
              </a:rPr>
              <a:t>Numero de horas autorizada por servicio</a:t>
            </a:r>
          </a:p>
          <a:p>
            <a:pPr lvl="1"/>
            <a:endParaRPr lang="es-US" b="1" dirty="0">
              <a:solidFill>
                <a:schemeClr val="accent2">
                  <a:lumMod val="75000"/>
                </a:schemeClr>
              </a:solidFill>
            </a:endParaRPr>
          </a:p>
          <a:p>
            <a:pPr marL="285750" indent="-285750">
              <a:buFont typeface="Wingdings" panose="05000000000000000000" pitchFamily="2" charset="2"/>
              <a:buChar char="Ø"/>
            </a:pPr>
            <a:r>
              <a:rPr lang="es-US" b="1" dirty="0">
                <a:solidFill>
                  <a:schemeClr val="accent2">
                    <a:lumMod val="75000"/>
                  </a:schemeClr>
                </a:solidFill>
              </a:rPr>
              <a:t>Solicitud Negada  </a:t>
            </a:r>
          </a:p>
          <a:p>
            <a:pPr marL="742950" lvl="1" indent="-285750">
              <a:buSzPct val="102000"/>
              <a:buFont typeface="Arial" panose="020B0604020202020204" pitchFamily="34" charset="0"/>
              <a:buChar char="•"/>
            </a:pPr>
            <a:r>
              <a:rPr lang="es-US" dirty="0">
                <a:solidFill>
                  <a:srgbClr val="002060"/>
                </a:solidFill>
              </a:rPr>
              <a:t>Justificación de la decisión </a:t>
            </a:r>
          </a:p>
          <a:p>
            <a:pPr marL="742950" lvl="1" indent="-285750">
              <a:buSzPct val="102000"/>
              <a:buFont typeface="Arial" panose="020B0604020202020204" pitchFamily="34" charset="0"/>
              <a:buChar char="•"/>
            </a:pPr>
            <a:r>
              <a:rPr lang="es-US" dirty="0">
                <a:solidFill>
                  <a:srgbClr val="002060"/>
                </a:solidFill>
              </a:rPr>
              <a:t>Reglamentos que amparan la acción </a:t>
            </a:r>
          </a:p>
          <a:p>
            <a:pPr marL="742950" lvl="1" indent="-285750">
              <a:buFont typeface="Wingdings" panose="05000000000000000000" pitchFamily="2" charset="2"/>
              <a:buChar char="Ø"/>
            </a:pPr>
            <a:endParaRPr lang="es-US" b="1" dirty="0">
              <a:solidFill>
                <a:schemeClr val="accent2">
                  <a:lumMod val="75000"/>
                </a:schemeClr>
              </a:solidFill>
            </a:endParaRPr>
          </a:p>
          <a:p>
            <a:pPr marL="285750" indent="-285750">
              <a:buFont typeface="Wingdings" panose="05000000000000000000" pitchFamily="2" charset="2"/>
              <a:buChar char="Ø"/>
            </a:pPr>
            <a:r>
              <a:rPr lang="es-US" b="1" dirty="0">
                <a:solidFill>
                  <a:schemeClr val="accent2">
                    <a:lumMod val="75000"/>
                  </a:schemeClr>
                </a:solidFill>
              </a:rPr>
              <a:t>Servicios reducidos, terminados, o alterados</a:t>
            </a:r>
          </a:p>
          <a:p>
            <a:pPr marL="742950" lvl="1" indent="-285750">
              <a:buSzPct val="102000"/>
              <a:buFont typeface="Arial" panose="020B0604020202020204" pitchFamily="34" charset="0"/>
              <a:buChar char="•"/>
            </a:pPr>
            <a:r>
              <a:rPr lang="es-US" dirty="0">
                <a:solidFill>
                  <a:srgbClr val="002060"/>
                </a:solidFill>
              </a:rPr>
              <a:t>Al menos 10 días antes de la entrada en vigencia (MPP 20-001(a)(1)) </a:t>
            </a:r>
          </a:p>
          <a:p>
            <a:pPr marL="742950" lvl="1" indent="-285750">
              <a:buSzPct val="102000"/>
              <a:buFont typeface="Arial" panose="020B0604020202020204" pitchFamily="34" charset="0"/>
              <a:buChar char="•"/>
            </a:pPr>
            <a:r>
              <a:rPr lang="es-US" dirty="0">
                <a:solidFill>
                  <a:srgbClr val="002060"/>
                </a:solidFill>
              </a:rPr>
              <a:t>Motivo del cambia</a:t>
            </a:r>
          </a:p>
          <a:p>
            <a:pPr marL="742950" lvl="1" indent="-285750">
              <a:buSzPct val="102000"/>
              <a:buFont typeface="Arial" panose="020B0604020202020204" pitchFamily="34" charset="0"/>
              <a:buChar char="•"/>
            </a:pPr>
            <a:r>
              <a:rPr lang="es-US" dirty="0">
                <a:solidFill>
                  <a:srgbClr val="002060"/>
                </a:solidFill>
              </a:rPr>
              <a:t>La diferencia de las horas anteriores autorizadas</a:t>
            </a:r>
            <a:endParaRPr lang="en-US" dirty="0">
              <a:solidFill>
                <a:srgbClr val="002060"/>
              </a:solidFill>
            </a:endParaRPr>
          </a:p>
          <a:p>
            <a:pPr lvl="1"/>
            <a:endParaRPr lang="en-US" dirty="0">
              <a:solidFill>
                <a:srgbClr val="002060"/>
              </a:solidFill>
            </a:endParaRPr>
          </a:p>
          <a:p>
            <a:pPr marL="742950" lvl="1" indent="-285750">
              <a:buFont typeface="Wingdings" panose="05000000000000000000" pitchFamily="2" charset="2"/>
              <a:buChar char="Ø"/>
            </a:pPr>
            <a:endParaRPr lang="en-US" dirty="0">
              <a:solidFill>
                <a:srgbClr val="002060"/>
              </a:solidFill>
            </a:endParaRPr>
          </a:p>
          <a:p>
            <a:pPr lvl="1"/>
            <a:endParaRPr lang="en-US" dirty="0">
              <a:solidFill>
                <a:srgbClr val="002060"/>
              </a:solidFill>
            </a:endParaRPr>
          </a:p>
        </p:txBody>
      </p:sp>
    </p:spTree>
    <p:extLst>
      <p:ext uri="{BB962C8B-B14F-4D97-AF65-F5344CB8AC3E}">
        <p14:creationId xmlns:p14="http://schemas.microsoft.com/office/powerpoint/2010/main" val="2461133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CE61B-156D-4A2A-9EB5-779D722A3F64}"/>
              </a:ext>
            </a:extLst>
          </p:cNvPr>
          <p:cNvSpPr>
            <a:spLocks noGrp="1"/>
          </p:cNvSpPr>
          <p:nvPr>
            <p:ph type="title"/>
          </p:nvPr>
        </p:nvSpPr>
        <p:spPr>
          <a:xfrm>
            <a:off x="677333" y="609599"/>
            <a:ext cx="9364133" cy="3285067"/>
          </a:xfrm>
        </p:spPr>
        <p:txBody>
          <a:bodyPr>
            <a:normAutofit/>
          </a:bodyPr>
          <a:lstStyle/>
          <a:p>
            <a:pPr algn="ctr"/>
            <a:r>
              <a:rPr lang="en-US" sz="4800" b="1" dirty="0">
                <a:solidFill>
                  <a:srgbClr val="0070C0"/>
                </a:solidFill>
                <a:latin typeface="Arial" panose="020B0604020202020204" pitchFamily="34" charset="0"/>
                <a:cs typeface="Arial" panose="020B0604020202020204" pitchFamily="34" charset="0"/>
              </a:rPr>
              <a:t/>
            </a:r>
            <a:br>
              <a:rPr lang="en-US" sz="4800" b="1" dirty="0">
                <a:solidFill>
                  <a:srgbClr val="0070C0"/>
                </a:solidFill>
                <a:latin typeface="Arial" panose="020B0604020202020204" pitchFamily="34" charset="0"/>
                <a:cs typeface="Arial" panose="020B0604020202020204" pitchFamily="34" charset="0"/>
              </a:rPr>
            </a:br>
            <a:r>
              <a:rPr lang="en-US" sz="4800" b="1" dirty="0">
                <a:solidFill>
                  <a:srgbClr val="0070C0"/>
                </a:solidFill>
                <a:latin typeface="Arial" panose="020B0604020202020204" pitchFamily="34" charset="0"/>
                <a:cs typeface="Arial" panose="020B0604020202020204" pitchFamily="34" charset="0"/>
              </a:rPr>
              <a:t/>
            </a:r>
            <a:br>
              <a:rPr lang="en-US" sz="4800" b="1" dirty="0">
                <a:solidFill>
                  <a:srgbClr val="0070C0"/>
                </a:solidFill>
                <a:latin typeface="Arial" panose="020B0604020202020204" pitchFamily="34" charset="0"/>
                <a:cs typeface="Arial" panose="020B0604020202020204" pitchFamily="34" charset="0"/>
              </a:rPr>
            </a:br>
            <a:r>
              <a:rPr lang="es-ES" sz="4800" b="1" dirty="0">
                <a:solidFill>
                  <a:schemeClr val="accent2">
                    <a:lumMod val="75000"/>
                  </a:schemeClr>
                </a:solidFill>
                <a:latin typeface="Arial" panose="020B0604020202020204" pitchFamily="34" charset="0"/>
                <a:cs typeface="Arial" panose="020B0604020202020204" pitchFamily="34" charset="0"/>
              </a:rPr>
              <a:t>¿Qué pasa si no estoy de acuerdo con el condado? </a:t>
            </a:r>
            <a:endParaRPr lang="en-US" sz="4800" dirty="0">
              <a:solidFill>
                <a:schemeClr val="accent2">
                  <a:lumMod val="75000"/>
                </a:schemeClr>
              </a:solidFill>
            </a:endParaRPr>
          </a:p>
        </p:txBody>
      </p:sp>
      <p:pic>
        <p:nvPicPr>
          <p:cNvPr id="3" name="Picture 2">
            <a:extLst>
              <a:ext uri="{FF2B5EF4-FFF2-40B4-BE49-F238E27FC236}">
                <a16:creationId xmlns:a16="http://schemas.microsoft.com/office/drawing/2014/main" xmlns="" id="{1F7CEEDD-A732-4097-8F9E-419138C17AF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841108" y="4087368"/>
            <a:ext cx="2926080" cy="2161032"/>
          </a:xfrm>
          <a:prstGeom prst="rect">
            <a:avLst/>
          </a:prstGeom>
        </p:spPr>
      </p:pic>
    </p:spTree>
    <p:extLst>
      <p:ext uri="{BB962C8B-B14F-4D97-AF65-F5344CB8AC3E}">
        <p14:creationId xmlns:p14="http://schemas.microsoft.com/office/powerpoint/2010/main" val="1147817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173FC7-7EFA-495C-B542-6BB1A41B3C29}"/>
              </a:ext>
            </a:extLst>
          </p:cNvPr>
          <p:cNvSpPr>
            <a:spLocks noGrp="1"/>
          </p:cNvSpPr>
          <p:nvPr>
            <p:ph type="title"/>
          </p:nvPr>
        </p:nvSpPr>
        <p:spPr>
          <a:xfrm>
            <a:off x="508001" y="440267"/>
            <a:ext cx="10769600" cy="728133"/>
          </a:xfrm>
        </p:spPr>
        <p:txBody>
          <a:bodyPr>
            <a:normAutofit/>
          </a:bodyPr>
          <a:lstStyle/>
          <a:p>
            <a:r>
              <a:rPr lang="es-US" b="1" dirty="0">
                <a:solidFill>
                  <a:schemeClr val="accent2">
                    <a:lumMod val="75000"/>
                  </a:schemeClr>
                </a:solidFill>
              </a:rPr>
              <a:t>Apelación de Acciones Adversas</a:t>
            </a:r>
          </a:p>
        </p:txBody>
      </p:sp>
      <p:sp>
        <p:nvSpPr>
          <p:cNvPr id="3" name="Content Placeholder 2">
            <a:extLst>
              <a:ext uri="{FF2B5EF4-FFF2-40B4-BE49-F238E27FC236}">
                <a16:creationId xmlns:a16="http://schemas.microsoft.com/office/drawing/2014/main" xmlns="" id="{1F810139-46CA-461D-BFD9-0D18B5BBF61C}"/>
              </a:ext>
            </a:extLst>
          </p:cNvPr>
          <p:cNvSpPr>
            <a:spLocks noGrp="1"/>
          </p:cNvSpPr>
          <p:nvPr>
            <p:ph idx="1"/>
          </p:nvPr>
        </p:nvSpPr>
        <p:spPr>
          <a:xfrm>
            <a:off x="508000" y="1286934"/>
            <a:ext cx="11277600" cy="5367866"/>
          </a:xfrm>
        </p:spPr>
        <p:txBody>
          <a:bodyPr>
            <a:noAutofit/>
          </a:bodyPr>
          <a:lstStyle/>
          <a:p>
            <a:pPr>
              <a:buClr>
                <a:srgbClr val="002060"/>
              </a:buClr>
              <a:buSzPct val="100000"/>
              <a:buFont typeface="Arial" panose="020B0604020202020204" pitchFamily="34" charset="0"/>
              <a:buChar char="•"/>
            </a:pPr>
            <a:r>
              <a:rPr lang="es-ES" sz="2400" b="1" dirty="0">
                <a:latin typeface="Arial" panose="020B0604020202020204" pitchFamily="34" charset="0"/>
                <a:cs typeface="Arial" panose="020B0604020202020204" pitchFamily="34" charset="0"/>
              </a:rPr>
              <a:t>Apelar una acción de IHSS o </a:t>
            </a:r>
            <a:r>
              <a:rPr lang="es-ES" sz="2400" b="1" dirty="0" err="1">
                <a:latin typeface="Arial" panose="020B0604020202020204" pitchFamily="34" charset="0"/>
                <a:cs typeface="Arial" panose="020B0604020202020204" pitchFamily="34" charset="0"/>
              </a:rPr>
              <a:t>Medi</a:t>
            </a:r>
            <a:r>
              <a:rPr lang="es-ES" sz="2400" b="1" dirty="0">
                <a:latin typeface="Arial" panose="020B0604020202020204" pitchFamily="34" charset="0"/>
                <a:cs typeface="Arial" panose="020B0604020202020204" pitchFamily="34" charset="0"/>
              </a:rPr>
              <a:t>-Cal solicite una audiencia </a:t>
            </a:r>
          </a:p>
          <a:p>
            <a:pPr lvl="1">
              <a:buClr>
                <a:srgbClr val="002060"/>
              </a:buClr>
              <a:buSzPct val="100000"/>
              <a:buFont typeface="Arial" panose="020B0604020202020204" pitchFamily="34" charset="0"/>
              <a:buChar char="•"/>
            </a:pPr>
            <a:r>
              <a:rPr lang="es-ES" sz="2200" dirty="0">
                <a:latin typeface="Arial" panose="020B0604020202020204" pitchFamily="34" charset="0"/>
                <a:cs typeface="Arial" panose="020B0604020202020204" pitchFamily="34" charset="0"/>
              </a:rPr>
              <a:t>Tiene 90 días de la fecha indicada en una NOA adecuada para solicitar la audiencia </a:t>
            </a:r>
          </a:p>
          <a:p>
            <a:pPr lvl="1">
              <a:buClr>
                <a:srgbClr val="002060"/>
              </a:buClr>
              <a:buSzPct val="100000"/>
              <a:buFont typeface="Arial" panose="020B0604020202020204" pitchFamily="34" charset="0"/>
              <a:buChar char="•"/>
            </a:pPr>
            <a:r>
              <a:rPr lang="es-ES" sz="2200" b="1" dirty="0">
                <a:latin typeface="Arial" panose="020B0604020202020204" pitchFamily="34" charset="0"/>
                <a:cs typeface="Arial" panose="020B0604020202020204" pitchFamily="34" charset="0"/>
              </a:rPr>
              <a:t>Solicite asistencia pagada pendiente (APP) para mantener el beneficio de IHSS o </a:t>
            </a:r>
            <a:r>
              <a:rPr lang="es-ES" sz="2200" b="1" dirty="0" err="1">
                <a:latin typeface="Arial" panose="020B0604020202020204" pitchFamily="34" charset="0"/>
                <a:cs typeface="Arial" panose="020B0604020202020204" pitchFamily="34" charset="0"/>
              </a:rPr>
              <a:t>Medi</a:t>
            </a:r>
            <a:r>
              <a:rPr lang="es-ES" sz="2200" b="1" dirty="0">
                <a:latin typeface="Arial" panose="020B0604020202020204" pitchFamily="34" charset="0"/>
                <a:cs typeface="Arial" panose="020B0604020202020204" pitchFamily="34" charset="0"/>
              </a:rPr>
              <a:t>-Cal aparte del cambio negativo indicado en el NOA</a:t>
            </a:r>
          </a:p>
          <a:p>
            <a:pPr lvl="2">
              <a:buClr>
                <a:srgbClr val="002060"/>
              </a:buClr>
              <a:buSzPct val="100000"/>
              <a:buFont typeface="Courier New" panose="02070309020205020404" pitchFamily="49" charset="0"/>
              <a:buChar char="o"/>
            </a:pPr>
            <a:r>
              <a:rPr lang="es-US" sz="2200" dirty="0">
                <a:latin typeface="Arial" panose="020B0604020202020204" pitchFamily="34" charset="0"/>
                <a:cs typeface="Arial" panose="020B0604020202020204" pitchFamily="34" charset="0"/>
              </a:rPr>
              <a:t>Debe solicitar ANTES de la entrada en vigencia del cambio! </a:t>
            </a:r>
          </a:p>
          <a:p>
            <a:pPr lvl="2">
              <a:buClr>
                <a:srgbClr val="002060"/>
              </a:buClr>
              <a:buSzPct val="100000"/>
              <a:buFont typeface="Courier New" panose="02070309020205020404" pitchFamily="49" charset="0"/>
              <a:buChar char="o"/>
            </a:pPr>
            <a:r>
              <a:rPr lang="es-US" sz="2200" dirty="0">
                <a:latin typeface="Arial" panose="020B0604020202020204" pitchFamily="34" charset="0"/>
                <a:cs typeface="Arial" panose="020B0604020202020204" pitchFamily="34" charset="0"/>
              </a:rPr>
              <a:t>Si no pide la audiencia ANTES de la entrada en vigencia, todavía tiene 90 días para solicitar la audiencia</a:t>
            </a:r>
          </a:p>
          <a:p>
            <a:pPr lvl="2">
              <a:buClr>
                <a:srgbClr val="002060"/>
              </a:buClr>
              <a:buSzPct val="100000"/>
              <a:buFont typeface="Courier New" panose="02070309020205020404" pitchFamily="49" charset="0"/>
              <a:buChar char="o"/>
            </a:pPr>
            <a:r>
              <a:rPr lang="es-US" sz="2200" dirty="0">
                <a:latin typeface="Arial" panose="020B0604020202020204" pitchFamily="34" charset="0"/>
                <a:cs typeface="Arial" panose="020B0604020202020204" pitchFamily="34" charset="0"/>
              </a:rPr>
              <a:t>Si Usted recibe el NOA tarde o no lo recibe, debe apelar inmediatamente y pedir por asistencia pagada pendiente</a:t>
            </a:r>
            <a:endParaRPr lang="es-US" sz="2200" u="sng" dirty="0">
              <a:latin typeface="Arial" panose="020B0604020202020204" pitchFamily="34" charset="0"/>
              <a:cs typeface="Arial" panose="020B0604020202020204" pitchFamily="34" charset="0"/>
            </a:endParaRPr>
          </a:p>
          <a:p>
            <a:pPr marL="0" indent="0">
              <a:buNone/>
            </a:pPr>
            <a:r>
              <a:rPr lang="es-US" sz="2400" b="1" u="sng" dirty="0">
                <a:latin typeface="Arial" panose="020B0604020202020204" pitchFamily="34" charset="0"/>
                <a:cs typeface="Arial" panose="020B0604020202020204" pitchFamily="34" charset="0"/>
              </a:rPr>
              <a:t>Nuevos Solicitantes</a:t>
            </a:r>
          </a:p>
          <a:p>
            <a:pPr marL="0" indent="0">
              <a:buNone/>
            </a:pPr>
            <a:r>
              <a:rPr lang="es-US" sz="2200" dirty="0">
                <a:latin typeface="Arial" panose="020B0604020202020204" pitchFamily="34" charset="0"/>
                <a:cs typeface="Arial" panose="020B0604020202020204" pitchFamily="34" charset="0"/>
              </a:rPr>
              <a:t>90 días de la fecha del NOA para pedir una audiencia en una denegación de solicitud de IHSS o </a:t>
            </a:r>
            <a:r>
              <a:rPr lang="es-US" sz="2200" dirty="0" err="1">
                <a:latin typeface="Arial" panose="020B0604020202020204" pitchFamily="34" charset="0"/>
                <a:cs typeface="Arial" panose="020B0604020202020204" pitchFamily="34" charset="0"/>
              </a:rPr>
              <a:t>Medi</a:t>
            </a:r>
            <a:r>
              <a:rPr lang="es-US" sz="2200" dirty="0">
                <a:latin typeface="Arial" panose="020B0604020202020204" pitchFamily="34" charset="0"/>
                <a:cs typeface="Arial" panose="020B0604020202020204" pitchFamily="34" charset="0"/>
              </a:rPr>
              <a:t>-Cal u otro desacuerdo indicado en el NOA</a:t>
            </a:r>
            <a:endParaRPr lang="es-US" sz="22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456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838202" y="400051"/>
            <a:ext cx="10515600" cy="644978"/>
          </a:xfrm>
        </p:spPr>
        <p:txBody>
          <a:bodyPr>
            <a:normAutofit/>
          </a:bodyPr>
          <a:lstStyle/>
          <a:p>
            <a:r>
              <a:rPr lang="en-US" sz="3400" b="1" dirty="0">
                <a:solidFill>
                  <a:schemeClr val="accent2">
                    <a:lumMod val="75000"/>
                  </a:schemeClr>
                </a:solidFill>
                <a:latin typeface="Arial" panose="020B0604020202020204" pitchFamily="34" charset="0"/>
                <a:cs typeface="Arial" panose="020B0604020202020204" pitchFamily="34" charset="0"/>
              </a:rPr>
              <a:t>Audiencias </a:t>
            </a:r>
            <a:r>
              <a:rPr lang="en-US" sz="3400" b="1" dirty="0" err="1">
                <a:solidFill>
                  <a:schemeClr val="accent2">
                    <a:lumMod val="75000"/>
                  </a:schemeClr>
                </a:solidFill>
                <a:latin typeface="Arial" panose="020B0604020202020204" pitchFamily="34" charset="0"/>
                <a:cs typeface="Arial" panose="020B0604020202020204" pitchFamily="34" charset="0"/>
              </a:rPr>
              <a:t>Estatales</a:t>
            </a:r>
            <a:r>
              <a:rPr lang="en-US" sz="3400" b="1" dirty="0">
                <a:solidFill>
                  <a:schemeClr val="accent2">
                    <a:lumMod val="75000"/>
                  </a:schemeClr>
                </a:solidFill>
                <a:latin typeface="Arial" panose="020B0604020202020204" pitchFamily="34" charset="0"/>
                <a:cs typeface="Arial" panose="020B0604020202020204" pitchFamily="34" charset="0"/>
              </a:rPr>
              <a:t> Durante COVID-19</a:t>
            </a: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838200" y="1114696"/>
            <a:ext cx="10806114" cy="4463143"/>
          </a:xfrm>
        </p:spPr>
        <p:txBody>
          <a:bodyPr>
            <a:noAutofit/>
          </a:bodyPr>
          <a:lstStyle/>
          <a:p>
            <a:pPr marL="0" indent="0">
              <a:spcBef>
                <a:spcPts val="600"/>
              </a:spcBef>
              <a:buNone/>
            </a:pPr>
            <a:r>
              <a:rPr lang="es-US" sz="2000" dirty="0">
                <a:latin typeface="Arial" panose="020B0604020202020204" pitchFamily="34" charset="0"/>
                <a:cs typeface="Arial" panose="020B0604020202020204" pitchFamily="34" charset="0"/>
              </a:rPr>
              <a:t>El Estado </a:t>
            </a:r>
            <a:r>
              <a:rPr lang="es-ES" sz="2000" dirty="0">
                <a:latin typeface="Arial" panose="020B0604020202020204" pitchFamily="34" charset="0"/>
                <a:cs typeface="Arial" panose="020B0604020202020204" pitchFamily="34" charset="0"/>
              </a:rPr>
              <a:t>sólo está </a:t>
            </a:r>
            <a:r>
              <a:rPr lang="es-ES" sz="2000" b="1" dirty="0">
                <a:latin typeface="Arial" panose="020B0604020202020204" pitchFamily="34" charset="0"/>
                <a:cs typeface="Arial" panose="020B0604020202020204" pitchFamily="34" charset="0"/>
              </a:rPr>
              <a:t>ofreciendo audiencias telefónicas hasta nuevo aviso </a:t>
            </a:r>
            <a:endParaRPr lang="es-US" sz="2000" b="1" dirty="0">
              <a:latin typeface="Arial" panose="020B0604020202020204" pitchFamily="34" charset="0"/>
              <a:cs typeface="Arial" panose="020B0604020202020204" pitchFamily="34" charset="0"/>
            </a:endParaRPr>
          </a:p>
          <a:p>
            <a:pPr>
              <a:buClr>
                <a:schemeClr val="accent2">
                  <a:lumMod val="75000"/>
                </a:schemeClr>
              </a:buClr>
              <a:buSzPct val="100000"/>
              <a:buFont typeface="Arial" panose="020B0604020202020204" pitchFamily="34" charset="0"/>
              <a:buChar char="•"/>
            </a:pPr>
            <a:r>
              <a:rPr lang="es-US" sz="2000" dirty="0">
                <a:latin typeface="Arial" panose="020B0604020202020204" pitchFamily="34" charset="0"/>
                <a:cs typeface="Arial" panose="020B0604020202020204" pitchFamily="34" charset="0"/>
              </a:rPr>
              <a:t>Usted tiene el derecho a una audiencia en persona</a:t>
            </a:r>
          </a:p>
          <a:p>
            <a:pPr>
              <a:buClr>
                <a:schemeClr val="accent2">
                  <a:lumMod val="75000"/>
                </a:schemeClr>
              </a:buClr>
              <a:buSzPct val="100000"/>
              <a:buFont typeface="Arial" panose="020B0604020202020204" pitchFamily="34" charset="0"/>
              <a:buChar char="•"/>
            </a:pPr>
            <a:r>
              <a:rPr lang="es-US" sz="2000" dirty="0">
                <a:latin typeface="Arial" panose="020B0604020202020204" pitchFamily="34" charset="0"/>
                <a:cs typeface="Arial" panose="020B0604020202020204" pitchFamily="34" charset="0"/>
              </a:rPr>
              <a:t>Audiencias en personas se pospondrán hasta que se permitan nuevamente</a:t>
            </a:r>
          </a:p>
          <a:p>
            <a:pPr>
              <a:buClr>
                <a:schemeClr val="accent2">
                  <a:lumMod val="75000"/>
                </a:schemeClr>
              </a:buClr>
              <a:buSzPct val="100000"/>
              <a:buFont typeface="Arial" panose="020B0604020202020204" pitchFamily="34" charset="0"/>
              <a:buChar char="•"/>
            </a:pPr>
            <a:r>
              <a:rPr lang="es-US" sz="2000" dirty="0">
                <a:latin typeface="Arial" panose="020B0604020202020204" pitchFamily="34" charset="0"/>
                <a:cs typeface="Arial" panose="020B0604020202020204" pitchFamily="34" charset="0"/>
              </a:rPr>
              <a:t>Si el recipiente </a:t>
            </a:r>
            <a:r>
              <a:rPr lang="es-ES" sz="2000" dirty="0">
                <a:latin typeface="Arial" panose="020B0604020202020204" pitchFamily="34" charset="0"/>
                <a:cs typeface="Arial" panose="020B0604020202020204" pitchFamily="34" charset="0"/>
              </a:rPr>
              <a:t>tiene derecho a Asistencia Pagada Pendiente </a:t>
            </a:r>
            <a:r>
              <a:rPr lang="es-US" sz="2000" dirty="0">
                <a:latin typeface="Arial" panose="020B0604020202020204" pitchFamily="34" charset="0"/>
                <a:cs typeface="Arial" panose="020B0604020202020204" pitchFamily="34" charset="0"/>
              </a:rPr>
              <a:t>(AAP), AAP continuara hasta que la audiencia en persona tome lugar si son el recipiente </a:t>
            </a:r>
          </a:p>
          <a:p>
            <a:pPr marL="0" indent="0">
              <a:buClr>
                <a:srgbClr val="0070C0"/>
              </a:buClr>
              <a:buSzPct val="100000"/>
              <a:buNone/>
            </a:pPr>
            <a:r>
              <a:rPr lang="es-US" sz="2000" dirty="0">
                <a:latin typeface="Arial" panose="020B0604020202020204" pitchFamily="34" charset="0"/>
                <a:cs typeface="Arial" panose="020B0604020202020204" pitchFamily="34" charset="0"/>
              </a:rPr>
              <a:t>Audiencias Relacionado a </a:t>
            </a:r>
            <a:r>
              <a:rPr lang="es-US" sz="2000" dirty="0" err="1">
                <a:latin typeface="Arial" panose="020B0604020202020204" pitchFamily="34" charset="0"/>
                <a:cs typeface="Arial" panose="020B0604020202020204" pitchFamily="34" charset="0"/>
              </a:rPr>
              <a:t>Medi</a:t>
            </a:r>
            <a:r>
              <a:rPr lang="es-US" sz="2000" dirty="0">
                <a:latin typeface="Arial" panose="020B0604020202020204" pitchFamily="34" charset="0"/>
                <a:cs typeface="Arial" panose="020B0604020202020204" pitchFamily="34" charset="0"/>
              </a:rPr>
              <a:t>-Cal: </a:t>
            </a:r>
          </a:p>
          <a:p>
            <a:pPr>
              <a:buClr>
                <a:schemeClr val="accent2">
                  <a:lumMod val="75000"/>
                </a:schemeClr>
              </a:buClr>
              <a:buSzPct val="100000"/>
              <a:buFont typeface="Arial" panose="020B0604020202020204" pitchFamily="34" charset="0"/>
              <a:buChar char="•"/>
            </a:pPr>
            <a:r>
              <a:rPr lang="es-US" sz="2000" dirty="0">
                <a:latin typeface="Arial" panose="020B0604020202020204" pitchFamily="34" charset="0"/>
                <a:cs typeface="Arial" panose="020B0604020202020204" pitchFamily="34" charset="0"/>
              </a:rPr>
              <a:t>Individuos para quien la </a:t>
            </a:r>
            <a:r>
              <a:rPr lang="es-US" sz="2000" b="1" dirty="0">
                <a:latin typeface="Arial" panose="020B0604020202020204" pitchFamily="34" charset="0"/>
                <a:cs typeface="Arial" panose="020B0604020202020204" pitchFamily="34" charset="0"/>
              </a:rPr>
              <a:t>fecha límite de 90 días hubiera ocurrido entre el 1 de marzo del 2020 hasta el final de la COVID-19 emergencia de salud publica</a:t>
            </a:r>
            <a:r>
              <a:rPr lang="es-US" sz="2000" dirty="0">
                <a:latin typeface="Arial" panose="020B0604020202020204" pitchFamily="34" charset="0"/>
                <a:cs typeface="Arial" panose="020B0604020202020204" pitchFamily="34" charset="0"/>
              </a:rPr>
              <a:t>, tienen </a:t>
            </a:r>
            <a:r>
              <a:rPr lang="es-US" sz="2000" b="1" dirty="0">
                <a:latin typeface="Arial" panose="020B0604020202020204" pitchFamily="34" charset="0"/>
                <a:cs typeface="Arial" panose="020B0604020202020204" pitchFamily="34" charset="0"/>
              </a:rPr>
              <a:t>permitido un total de 210 días para pedir una justa audiencia desde el 1 de diciembre del 2019</a:t>
            </a:r>
            <a:endParaRPr lang="es-US" sz="2000" dirty="0">
              <a:latin typeface="Arial" panose="020B0604020202020204" pitchFamily="34" charset="0"/>
              <a:cs typeface="Arial" panose="020B0604020202020204" pitchFamily="34" charset="0"/>
            </a:endParaRPr>
          </a:p>
          <a:p>
            <a:pPr lvl="1">
              <a:buClr>
                <a:schemeClr val="accent2">
                  <a:lumMod val="75000"/>
                </a:schemeClr>
              </a:buClr>
              <a:buSzPct val="100000"/>
              <a:buFont typeface="Arial" panose="020B0604020202020204" pitchFamily="34" charset="0"/>
              <a:buChar char="•"/>
            </a:pPr>
            <a:r>
              <a:rPr lang="es-US" sz="1800" dirty="0">
                <a:latin typeface="Arial" panose="020B0604020202020204" pitchFamily="34" charset="0"/>
                <a:cs typeface="Arial" panose="020B0604020202020204" pitchFamily="34" charset="0"/>
              </a:rPr>
              <a:t>Quiere decir que tienen 90-dias desde la fecha en su Notificación de Acción, mas 120 días adicionales para pedir una audiencia </a:t>
            </a:r>
            <a:endParaRPr lang="es-US" sz="200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838200" y="5657850"/>
            <a:ext cx="10806114" cy="957262"/>
          </a:xfr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fontScale="85000" lnSpcReduction="10000"/>
          </a:bodyPr>
          <a:lstStyle/>
          <a:p>
            <a:pPr marL="0" indent="0">
              <a:buNone/>
            </a:pPr>
            <a:r>
              <a:rPr lang="en-US" u="sng" dirty="0">
                <a:solidFill>
                  <a:schemeClr val="accent2">
                    <a:lumMod val="75000"/>
                  </a:schemeClr>
                </a:solidFill>
                <a:hlinkClick r:id="rId2">
                  <a:extLst>
                    <a:ext uri="{A12FA001-AC4F-418D-AE19-62706E023703}">
                      <ahyp:hlinkClr xmlns:ahyp="http://schemas.microsoft.com/office/drawing/2018/hyperlinkcolor" xmlns="" val="tx"/>
                    </a:ext>
                  </a:extLst>
                </a:hlinkClick>
              </a:rPr>
              <a:t>https://www.dhcs.ca.gov/Documents/COVID-19/State-Fair-Hearing-Timeframe-Changes-Fee-For-Service-1135.pdf</a:t>
            </a:r>
            <a:r>
              <a:rPr lang="en-US" dirty="0">
                <a:solidFill>
                  <a:schemeClr val="accent2">
                    <a:lumMod val="75000"/>
                  </a:schemeClr>
                </a:solidFill>
              </a:rPr>
              <a:t> </a:t>
            </a:r>
          </a:p>
          <a:p>
            <a:pPr marL="0" indent="0">
              <a:buNone/>
            </a:pPr>
            <a:r>
              <a:rPr lang="en-US" dirty="0">
                <a:solidFill>
                  <a:schemeClr val="tx1"/>
                </a:solidFill>
              </a:rPr>
              <a:t>DHCS All Plan Letter 17-006 Supplement</a:t>
            </a:r>
            <a:r>
              <a:rPr lang="en-US" dirty="0">
                <a:solidFill>
                  <a:schemeClr val="accent2">
                    <a:lumMod val="75000"/>
                  </a:schemeClr>
                </a:solidFill>
              </a:rPr>
              <a:t>: </a:t>
            </a:r>
            <a:r>
              <a:rPr lang="en-US" dirty="0">
                <a:solidFill>
                  <a:schemeClr val="accent2">
                    <a:lumMod val="75000"/>
                  </a:schemeClr>
                </a:solidFill>
                <a:hlinkClick r:id="rId3">
                  <a:extLst>
                    <a:ext uri="{A12FA001-AC4F-418D-AE19-62706E023703}">
                      <ahyp:hlinkClr xmlns:ahyp="http://schemas.microsoft.com/office/drawing/2018/hyperlinkcolor" xmlns="" val="tx"/>
                    </a:ext>
                  </a:extLst>
                </a:hlinkClick>
              </a:rPr>
              <a:t>https://www.dhcs.ca.gov/formsandpubs/Documents/MMCDAPLsandPolicyLetters/APL2017/COVID1135SFH.pdf</a:t>
            </a:r>
            <a:r>
              <a:rPr lang="en-US" dirty="0">
                <a:solidFill>
                  <a:schemeClr val="accent2">
                    <a:lumMod val="75000"/>
                  </a:schemeClr>
                </a:solidFill>
              </a:rPr>
              <a:t> </a:t>
            </a:r>
          </a:p>
        </p:txBody>
      </p:sp>
    </p:spTree>
    <p:extLst>
      <p:ext uri="{BB962C8B-B14F-4D97-AF65-F5344CB8AC3E}">
        <p14:creationId xmlns:p14="http://schemas.microsoft.com/office/powerpoint/2010/main" val="1747459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C65BD4-BAEB-40C6-8AC9-49CDE3476D39}"/>
              </a:ext>
            </a:extLst>
          </p:cNvPr>
          <p:cNvSpPr>
            <a:spLocks noGrp="1"/>
          </p:cNvSpPr>
          <p:nvPr>
            <p:ph type="title"/>
          </p:nvPr>
        </p:nvSpPr>
        <p:spPr>
          <a:xfrm>
            <a:off x="677334" y="609600"/>
            <a:ext cx="9939866" cy="795867"/>
          </a:xfrm>
        </p:spPr>
        <p:txBody>
          <a:bodyPr>
            <a:noAutofit/>
          </a:bodyPr>
          <a:lstStyle/>
          <a:p>
            <a:r>
              <a:rPr lang="es-ES" sz="3300" b="1" dirty="0">
                <a:solidFill>
                  <a:srgbClr val="002060"/>
                </a:solidFill>
                <a:latin typeface="Arial" panose="020B0604020202020204" pitchFamily="34" charset="0"/>
                <a:cs typeface="Arial" panose="020B0604020202020204" pitchFamily="34" charset="0"/>
              </a:rPr>
              <a:t>¿Cómo solicitar una audiencia estatal imparcial?</a:t>
            </a:r>
            <a:endParaRPr lang="es-US" sz="3300"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5A776A92-363E-4641-B80E-F918B41FED1B}"/>
              </a:ext>
            </a:extLst>
          </p:cNvPr>
          <p:cNvSpPr>
            <a:spLocks noGrp="1"/>
          </p:cNvSpPr>
          <p:nvPr>
            <p:ph idx="1"/>
          </p:nvPr>
        </p:nvSpPr>
        <p:spPr>
          <a:xfrm>
            <a:off x="677334" y="1557867"/>
            <a:ext cx="10600266" cy="4978400"/>
          </a:xfrm>
        </p:spPr>
        <p:txBody>
          <a:bodyPr>
            <a:normAutofit/>
          </a:bodyPr>
          <a:lstStyle/>
          <a:p>
            <a:pPr marL="0" indent="0">
              <a:buClr>
                <a:srgbClr val="002060"/>
              </a:buClr>
              <a:buSzPct val="90000"/>
              <a:buNone/>
            </a:pPr>
            <a:r>
              <a:rPr lang="en-US" b="1" u="sng" dirty="0" err="1">
                <a:solidFill>
                  <a:schemeClr val="tx1"/>
                </a:solidFill>
                <a:latin typeface="Arial" panose="020B0604020202020204" pitchFamily="34" charset="0"/>
                <a:cs typeface="Arial" panose="020B0604020202020204" pitchFamily="34" charset="0"/>
              </a:rPr>
              <a:t>Pedir</a:t>
            </a:r>
            <a:r>
              <a:rPr lang="en-US" b="1" u="sng" dirty="0">
                <a:solidFill>
                  <a:schemeClr val="tx1"/>
                </a:solidFill>
                <a:latin typeface="Arial" panose="020B0604020202020204" pitchFamily="34" charset="0"/>
                <a:cs typeface="Arial" panose="020B0604020202020204" pitchFamily="34" charset="0"/>
              </a:rPr>
              <a:t> la Audiencia</a:t>
            </a:r>
          </a:p>
          <a:p>
            <a:pPr>
              <a:lnSpc>
                <a:spcPct val="120000"/>
              </a:lnSpc>
              <a:spcBef>
                <a:spcPts val="600"/>
              </a:spcBef>
              <a:buClr>
                <a:srgbClr val="002060"/>
              </a:buClr>
              <a:buSzPct val="90000"/>
              <a:buFont typeface="+mj-lt"/>
              <a:buAutoNum type="arabicPeriod"/>
            </a:pPr>
            <a:r>
              <a:rPr lang="es-US" dirty="0">
                <a:solidFill>
                  <a:schemeClr val="tx1"/>
                </a:solidFill>
                <a:latin typeface="Arial" panose="020B0604020202020204" pitchFamily="34" charset="0"/>
                <a:cs typeface="Arial" panose="020B0604020202020204" pitchFamily="34" charset="0"/>
              </a:rPr>
              <a:t>Completar el reverse de la NOA y envíelo a la dirección indicada o;</a:t>
            </a:r>
          </a:p>
          <a:p>
            <a:pPr>
              <a:lnSpc>
                <a:spcPct val="120000"/>
              </a:lnSpc>
              <a:spcBef>
                <a:spcPts val="600"/>
              </a:spcBef>
              <a:buClr>
                <a:srgbClr val="002060"/>
              </a:buClr>
              <a:buSzPct val="90000"/>
              <a:buFont typeface="+mj-lt"/>
              <a:buAutoNum type="arabicPeriod"/>
            </a:pPr>
            <a:r>
              <a:rPr lang="es-US" dirty="0">
                <a:solidFill>
                  <a:schemeClr val="tx1"/>
                </a:solidFill>
                <a:latin typeface="Arial" panose="020B0604020202020204" pitchFamily="34" charset="0"/>
                <a:cs typeface="Arial" panose="020B0604020202020204" pitchFamily="34" charset="0"/>
              </a:rPr>
              <a:t>Envié una carta por escrito a la siguiente dirección: </a:t>
            </a:r>
          </a:p>
          <a:p>
            <a:pPr marL="457200" lvl="1" indent="0">
              <a:lnSpc>
                <a:spcPct val="120000"/>
              </a:lnSpc>
              <a:spcBef>
                <a:spcPts val="0"/>
              </a:spcBef>
              <a:buClr>
                <a:srgbClr val="002060"/>
              </a:buClr>
              <a:buSzPct val="90000"/>
              <a:buNone/>
            </a:pPr>
            <a:r>
              <a:rPr lang="es-US" dirty="0">
                <a:solidFill>
                  <a:schemeClr val="tx1"/>
                </a:solidFill>
                <a:latin typeface="Arial" panose="020B0604020202020204" pitchFamily="34" charset="0"/>
                <a:cs typeface="Arial" panose="020B0604020202020204" pitchFamily="34" charset="0"/>
              </a:rPr>
              <a:t>IHSS </a:t>
            </a:r>
            <a:r>
              <a:rPr lang="es-US" dirty="0" err="1">
                <a:solidFill>
                  <a:schemeClr val="tx1"/>
                </a:solidFill>
                <a:latin typeface="Arial" panose="020B0604020202020204" pitchFamily="34" charset="0"/>
                <a:cs typeface="Arial" panose="020B0604020202020204" pitchFamily="34" charset="0"/>
              </a:rPr>
              <a:t>Fair</a:t>
            </a:r>
            <a:r>
              <a:rPr lang="es-US" dirty="0">
                <a:solidFill>
                  <a:schemeClr val="tx1"/>
                </a:solidFill>
                <a:latin typeface="Arial" panose="020B0604020202020204" pitchFamily="34" charset="0"/>
                <a:cs typeface="Arial" panose="020B0604020202020204" pitchFamily="34" charset="0"/>
              </a:rPr>
              <a:t> </a:t>
            </a:r>
            <a:r>
              <a:rPr lang="es-US" dirty="0" err="1">
                <a:solidFill>
                  <a:schemeClr val="tx1"/>
                </a:solidFill>
                <a:latin typeface="Arial" panose="020B0604020202020204" pitchFamily="34" charset="0"/>
                <a:cs typeface="Arial" panose="020B0604020202020204" pitchFamily="34" charset="0"/>
              </a:rPr>
              <a:t>Hearing</a:t>
            </a:r>
            <a:endParaRPr lang="es-US" dirty="0">
              <a:solidFill>
                <a:schemeClr val="tx1"/>
              </a:solidFill>
              <a:latin typeface="Arial" panose="020B0604020202020204" pitchFamily="34" charset="0"/>
              <a:cs typeface="Arial" panose="020B0604020202020204" pitchFamily="34" charset="0"/>
            </a:endParaRPr>
          </a:p>
          <a:p>
            <a:pPr marL="457200" lvl="1" indent="0">
              <a:lnSpc>
                <a:spcPct val="120000"/>
              </a:lnSpc>
              <a:spcBef>
                <a:spcPts val="0"/>
              </a:spcBef>
              <a:buClr>
                <a:srgbClr val="002060"/>
              </a:buClr>
              <a:buSzPct val="90000"/>
              <a:buNone/>
            </a:pPr>
            <a:r>
              <a:rPr lang="es-US" dirty="0" err="1">
                <a:solidFill>
                  <a:schemeClr val="tx1"/>
                </a:solidFill>
                <a:latin typeface="Arial" panose="020B0604020202020204" pitchFamily="34" charset="0"/>
                <a:cs typeface="Arial" panose="020B0604020202020204" pitchFamily="34" charset="0"/>
              </a:rPr>
              <a:t>State</a:t>
            </a:r>
            <a:r>
              <a:rPr lang="es-US" dirty="0">
                <a:solidFill>
                  <a:schemeClr val="tx1"/>
                </a:solidFill>
                <a:latin typeface="Arial" panose="020B0604020202020204" pitchFamily="34" charset="0"/>
                <a:cs typeface="Arial" panose="020B0604020202020204" pitchFamily="34" charset="0"/>
              </a:rPr>
              <a:t> </a:t>
            </a:r>
            <a:r>
              <a:rPr lang="es-US" dirty="0" err="1">
                <a:solidFill>
                  <a:schemeClr val="tx1"/>
                </a:solidFill>
                <a:latin typeface="Arial" panose="020B0604020202020204" pitchFamily="34" charset="0"/>
                <a:cs typeface="Arial" panose="020B0604020202020204" pitchFamily="34" charset="0"/>
              </a:rPr>
              <a:t>Hearings</a:t>
            </a:r>
            <a:r>
              <a:rPr lang="es-US" dirty="0">
                <a:solidFill>
                  <a:schemeClr val="tx1"/>
                </a:solidFill>
                <a:latin typeface="Arial" panose="020B0604020202020204" pitchFamily="34" charset="0"/>
                <a:cs typeface="Arial" panose="020B0604020202020204" pitchFamily="34" charset="0"/>
              </a:rPr>
              <a:t> </a:t>
            </a:r>
            <a:r>
              <a:rPr lang="es-US" dirty="0" err="1">
                <a:solidFill>
                  <a:schemeClr val="tx1"/>
                </a:solidFill>
                <a:latin typeface="Arial" panose="020B0604020202020204" pitchFamily="34" charset="0"/>
                <a:cs typeface="Arial" panose="020B0604020202020204" pitchFamily="34" charset="0"/>
              </a:rPr>
              <a:t>Division</a:t>
            </a:r>
            <a:r>
              <a:rPr lang="es-US" dirty="0">
                <a:solidFill>
                  <a:schemeClr val="tx1"/>
                </a:solidFill>
                <a:latin typeface="Arial" panose="020B0604020202020204" pitchFamily="34" charset="0"/>
                <a:cs typeface="Arial" panose="020B0604020202020204" pitchFamily="34" charset="0"/>
              </a:rPr>
              <a:t> </a:t>
            </a:r>
          </a:p>
          <a:p>
            <a:pPr marL="457200" lvl="1" indent="0">
              <a:lnSpc>
                <a:spcPct val="120000"/>
              </a:lnSpc>
              <a:spcBef>
                <a:spcPts val="0"/>
              </a:spcBef>
              <a:buClr>
                <a:srgbClr val="002060"/>
              </a:buClr>
              <a:buSzPct val="90000"/>
              <a:buNone/>
            </a:pPr>
            <a:r>
              <a:rPr lang="es-US" dirty="0" err="1">
                <a:solidFill>
                  <a:schemeClr val="tx1"/>
                </a:solidFill>
                <a:latin typeface="Arial" panose="020B0604020202020204" pitchFamily="34" charset="0"/>
                <a:cs typeface="Arial" panose="020B0604020202020204" pitchFamily="34" charset="0"/>
              </a:rPr>
              <a:t>Department</a:t>
            </a:r>
            <a:r>
              <a:rPr lang="es-US" dirty="0">
                <a:solidFill>
                  <a:schemeClr val="tx1"/>
                </a:solidFill>
                <a:latin typeface="Arial" panose="020B0604020202020204" pitchFamily="34" charset="0"/>
                <a:cs typeface="Arial" panose="020B0604020202020204" pitchFamily="34" charset="0"/>
              </a:rPr>
              <a:t> </a:t>
            </a:r>
            <a:r>
              <a:rPr lang="es-US" dirty="0" err="1">
                <a:solidFill>
                  <a:schemeClr val="tx1"/>
                </a:solidFill>
                <a:latin typeface="Arial" panose="020B0604020202020204" pitchFamily="34" charset="0"/>
                <a:cs typeface="Arial" panose="020B0604020202020204" pitchFamily="34" charset="0"/>
              </a:rPr>
              <a:t>of</a:t>
            </a:r>
            <a:r>
              <a:rPr lang="es-US" dirty="0">
                <a:solidFill>
                  <a:schemeClr val="tx1"/>
                </a:solidFill>
                <a:latin typeface="Arial" panose="020B0604020202020204" pitchFamily="34" charset="0"/>
                <a:cs typeface="Arial" panose="020B0604020202020204" pitchFamily="34" charset="0"/>
              </a:rPr>
              <a:t> Social </a:t>
            </a:r>
            <a:r>
              <a:rPr lang="es-US" dirty="0" err="1">
                <a:solidFill>
                  <a:schemeClr val="tx1"/>
                </a:solidFill>
                <a:latin typeface="Arial" panose="020B0604020202020204" pitchFamily="34" charset="0"/>
                <a:cs typeface="Arial" panose="020B0604020202020204" pitchFamily="34" charset="0"/>
              </a:rPr>
              <a:t>Services</a:t>
            </a:r>
            <a:r>
              <a:rPr lang="es-US" dirty="0">
                <a:solidFill>
                  <a:schemeClr val="tx1"/>
                </a:solidFill>
                <a:latin typeface="Arial" panose="020B0604020202020204" pitchFamily="34" charset="0"/>
                <a:cs typeface="Arial" panose="020B0604020202020204" pitchFamily="34" charset="0"/>
              </a:rPr>
              <a:t> </a:t>
            </a:r>
          </a:p>
          <a:p>
            <a:pPr marL="457200" lvl="1" indent="0">
              <a:lnSpc>
                <a:spcPct val="120000"/>
              </a:lnSpc>
              <a:spcBef>
                <a:spcPts val="0"/>
              </a:spcBef>
              <a:buClr>
                <a:srgbClr val="002060"/>
              </a:buClr>
              <a:buSzPct val="90000"/>
              <a:buNone/>
            </a:pPr>
            <a:r>
              <a:rPr lang="es-US" dirty="0">
                <a:solidFill>
                  <a:schemeClr val="tx1"/>
                </a:solidFill>
                <a:latin typeface="Arial" panose="020B0604020202020204" pitchFamily="34" charset="0"/>
                <a:cs typeface="Arial" panose="020B0604020202020204" pitchFamily="34" charset="0"/>
              </a:rPr>
              <a:t>744 P Street, Mail </a:t>
            </a:r>
            <a:r>
              <a:rPr lang="es-US" dirty="0" err="1">
                <a:solidFill>
                  <a:schemeClr val="tx1"/>
                </a:solidFill>
                <a:latin typeface="Arial" panose="020B0604020202020204" pitchFamily="34" charset="0"/>
                <a:cs typeface="Arial" panose="020B0604020202020204" pitchFamily="34" charset="0"/>
              </a:rPr>
              <a:t>Station</a:t>
            </a:r>
            <a:r>
              <a:rPr lang="es-US" dirty="0">
                <a:solidFill>
                  <a:schemeClr val="tx1"/>
                </a:solidFill>
                <a:latin typeface="Arial" panose="020B0604020202020204" pitchFamily="34" charset="0"/>
                <a:cs typeface="Arial" panose="020B0604020202020204" pitchFamily="34" charset="0"/>
              </a:rPr>
              <a:t> 9-17-37</a:t>
            </a:r>
          </a:p>
          <a:p>
            <a:pPr marL="457200" lvl="1" indent="0">
              <a:lnSpc>
                <a:spcPct val="120000"/>
              </a:lnSpc>
              <a:spcBef>
                <a:spcPts val="0"/>
              </a:spcBef>
              <a:buClr>
                <a:srgbClr val="002060"/>
              </a:buClr>
              <a:buSzPct val="90000"/>
              <a:buNone/>
            </a:pPr>
            <a:r>
              <a:rPr lang="es-US" dirty="0">
                <a:solidFill>
                  <a:schemeClr val="tx1"/>
                </a:solidFill>
                <a:latin typeface="Arial" panose="020B0604020202020204" pitchFamily="34" charset="0"/>
                <a:cs typeface="Arial" panose="020B0604020202020204" pitchFamily="34" charset="0"/>
              </a:rPr>
              <a:t>Sacramento, CA 95814</a:t>
            </a:r>
          </a:p>
          <a:p>
            <a:pPr>
              <a:lnSpc>
                <a:spcPct val="120000"/>
              </a:lnSpc>
              <a:spcBef>
                <a:spcPts val="0"/>
              </a:spcBef>
              <a:buClr>
                <a:srgbClr val="002060"/>
              </a:buClr>
              <a:buSzPct val="90000"/>
              <a:buAutoNum type="arabicPeriod" startAt="3"/>
            </a:pPr>
            <a:r>
              <a:rPr lang="es-US" dirty="0" err="1">
                <a:solidFill>
                  <a:schemeClr val="tx1"/>
                </a:solidFill>
                <a:latin typeface="Arial" panose="020B0604020202020204" pitchFamily="34" charset="0"/>
                <a:cs typeface="Arial" panose="020B0604020202020204" pitchFamily="34" charset="0"/>
              </a:rPr>
              <a:t>Envie</a:t>
            </a:r>
            <a:r>
              <a:rPr lang="es-US" dirty="0">
                <a:solidFill>
                  <a:schemeClr val="tx1"/>
                </a:solidFill>
                <a:latin typeface="Arial" panose="020B0604020202020204" pitchFamily="34" charset="0"/>
                <a:cs typeface="Arial" panose="020B0604020202020204" pitchFamily="34" charset="0"/>
              </a:rPr>
              <a:t> su solicitud por fax al (916) 651-2789; o </a:t>
            </a:r>
          </a:p>
          <a:p>
            <a:pPr>
              <a:lnSpc>
                <a:spcPct val="120000"/>
              </a:lnSpc>
              <a:spcBef>
                <a:spcPts val="0"/>
              </a:spcBef>
              <a:buClr>
                <a:srgbClr val="002060"/>
              </a:buClr>
              <a:buSzPct val="90000"/>
              <a:buAutoNum type="arabicPeriod" startAt="3"/>
            </a:pPr>
            <a:r>
              <a:rPr lang="es-US" dirty="0">
                <a:solidFill>
                  <a:schemeClr val="tx1"/>
                </a:solidFill>
                <a:latin typeface="Arial" panose="020B0604020202020204" pitchFamily="34" charset="0"/>
                <a:cs typeface="Arial" panose="020B0604020202020204" pitchFamily="34" charset="0"/>
              </a:rPr>
              <a:t>Llame al (800) 743-8525 para solicitar una audiencia imparcial </a:t>
            </a:r>
          </a:p>
          <a:p>
            <a:pPr>
              <a:lnSpc>
                <a:spcPct val="120000"/>
              </a:lnSpc>
              <a:spcBef>
                <a:spcPts val="0"/>
              </a:spcBef>
              <a:buClr>
                <a:srgbClr val="002060"/>
              </a:buClr>
              <a:buSzPct val="90000"/>
              <a:buAutoNum type="arabicPeriod" startAt="3"/>
            </a:pPr>
            <a:r>
              <a:rPr lang="es-US" dirty="0">
                <a:solidFill>
                  <a:schemeClr val="tx1"/>
                </a:solidFill>
                <a:latin typeface="Arial" panose="020B0604020202020204" pitchFamily="34" charset="0"/>
                <a:cs typeface="Arial" panose="020B0604020202020204" pitchFamily="34" charset="0"/>
              </a:rPr>
              <a:t>En línea en el sitio de </a:t>
            </a:r>
            <a:r>
              <a:rPr lang="es-US" dirty="0" err="1">
                <a:solidFill>
                  <a:schemeClr val="tx1"/>
                </a:solidFill>
                <a:latin typeface="Arial" panose="020B0604020202020204" pitchFamily="34" charset="0"/>
                <a:cs typeface="Arial" panose="020B0604020202020204" pitchFamily="34" charset="0"/>
              </a:rPr>
              <a:t>California’s</a:t>
            </a:r>
            <a:r>
              <a:rPr lang="es-US" dirty="0">
                <a:solidFill>
                  <a:schemeClr val="tx1"/>
                </a:solidFill>
                <a:latin typeface="Arial" panose="020B0604020202020204" pitchFamily="34" charset="0"/>
                <a:cs typeface="Arial" panose="020B0604020202020204" pitchFamily="34" charset="0"/>
              </a:rPr>
              <a:t> </a:t>
            </a:r>
            <a:r>
              <a:rPr lang="es-US" dirty="0" err="1">
                <a:solidFill>
                  <a:schemeClr val="tx1"/>
                </a:solidFill>
                <a:latin typeface="Arial" panose="020B0604020202020204" pitchFamily="34" charset="0"/>
                <a:cs typeface="Arial" panose="020B0604020202020204" pitchFamily="34" charset="0"/>
              </a:rPr>
              <a:t>Department</a:t>
            </a:r>
            <a:r>
              <a:rPr lang="es-US" dirty="0">
                <a:solidFill>
                  <a:schemeClr val="tx1"/>
                </a:solidFill>
                <a:latin typeface="Arial" panose="020B0604020202020204" pitchFamily="34" charset="0"/>
                <a:cs typeface="Arial" panose="020B0604020202020204" pitchFamily="34" charset="0"/>
              </a:rPr>
              <a:t> </a:t>
            </a:r>
            <a:r>
              <a:rPr lang="es-US" dirty="0" err="1">
                <a:solidFill>
                  <a:schemeClr val="tx1"/>
                </a:solidFill>
                <a:latin typeface="Arial" panose="020B0604020202020204" pitchFamily="34" charset="0"/>
                <a:cs typeface="Arial" panose="020B0604020202020204" pitchFamily="34" charset="0"/>
              </a:rPr>
              <a:t>of</a:t>
            </a:r>
            <a:r>
              <a:rPr lang="es-US" dirty="0">
                <a:solidFill>
                  <a:schemeClr val="tx1"/>
                </a:solidFill>
                <a:latin typeface="Arial" panose="020B0604020202020204" pitchFamily="34" charset="0"/>
                <a:cs typeface="Arial" panose="020B0604020202020204" pitchFamily="34" charset="0"/>
              </a:rPr>
              <a:t> Social </a:t>
            </a:r>
            <a:r>
              <a:rPr lang="es-US" dirty="0" err="1">
                <a:solidFill>
                  <a:schemeClr val="tx1"/>
                </a:solidFill>
                <a:latin typeface="Arial" panose="020B0604020202020204" pitchFamily="34" charset="0"/>
                <a:cs typeface="Arial" panose="020B0604020202020204" pitchFamily="34" charset="0"/>
              </a:rPr>
              <a:t>Services</a:t>
            </a:r>
            <a:r>
              <a:rPr lang="es-US" dirty="0">
                <a:solidFill>
                  <a:schemeClr val="tx1"/>
                </a:solidFill>
                <a:latin typeface="Arial" panose="020B0604020202020204" pitchFamily="34" charset="0"/>
                <a:cs typeface="Arial" panose="020B0604020202020204" pitchFamily="34" charset="0"/>
              </a:rPr>
              <a:t> ACMS:  </a:t>
            </a:r>
            <a:r>
              <a:rPr lang="es-US"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https://acms.dss.ca.gov/acms/login.request.do?forceLogout=true&amp;service=%2Fhome.do</a:t>
            </a:r>
            <a:endParaRPr lang="es-US" dirty="0">
              <a:solidFill>
                <a:srgbClr val="0070C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41979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3A113-F528-4B07-A71E-193AC50E5AF3}"/>
              </a:ext>
            </a:extLst>
          </p:cNvPr>
          <p:cNvSpPr>
            <a:spLocks noGrp="1"/>
          </p:cNvSpPr>
          <p:nvPr>
            <p:ph type="title"/>
          </p:nvPr>
        </p:nvSpPr>
        <p:spPr>
          <a:xfrm>
            <a:off x="677334" y="609600"/>
            <a:ext cx="8596668" cy="2819400"/>
          </a:xfrm>
        </p:spPr>
        <p:txBody>
          <a:bodyPr>
            <a:normAutofit/>
          </a:bodyPr>
          <a:lstStyle/>
          <a:p>
            <a:pPr algn="ctr"/>
            <a:r>
              <a:rPr lang="en-US" sz="5400" b="1" dirty="0">
                <a:solidFill>
                  <a:schemeClr val="accent2">
                    <a:lumMod val="75000"/>
                  </a:schemeClr>
                </a:solidFill>
                <a:latin typeface="Arial" panose="020B0604020202020204" pitchFamily="34" charset="0"/>
                <a:cs typeface="Arial" panose="020B0604020202020204" pitchFamily="34" charset="0"/>
              </a:rPr>
              <a:t/>
            </a:r>
            <a:br>
              <a:rPr lang="en-US" sz="5400" b="1" dirty="0">
                <a:solidFill>
                  <a:schemeClr val="accent2">
                    <a:lumMod val="75000"/>
                  </a:schemeClr>
                </a:solidFill>
                <a:latin typeface="Arial" panose="020B0604020202020204" pitchFamily="34" charset="0"/>
                <a:cs typeface="Arial" panose="020B0604020202020204" pitchFamily="34" charset="0"/>
              </a:rPr>
            </a:br>
            <a:r>
              <a:rPr lang="en-US" sz="5400" b="1" dirty="0">
                <a:solidFill>
                  <a:schemeClr val="accent2">
                    <a:lumMod val="75000"/>
                  </a:schemeClr>
                </a:solidFill>
                <a:latin typeface="Arial" panose="020B0604020202020204" pitchFamily="34" charset="0"/>
                <a:cs typeface="Arial" panose="020B0604020202020204" pitchFamily="34" charset="0"/>
              </a:rPr>
              <a:t>How to enroll as an IHSS provider? </a:t>
            </a:r>
            <a:endParaRPr lang="en-US" sz="5400" dirty="0">
              <a:solidFill>
                <a:schemeClr val="accent2">
                  <a:lumMod val="75000"/>
                </a:schemeClr>
              </a:solidFill>
            </a:endParaRPr>
          </a:p>
        </p:txBody>
      </p:sp>
      <p:pic>
        <p:nvPicPr>
          <p:cNvPr id="3" name="Picture 2">
            <a:extLst>
              <a:ext uri="{FF2B5EF4-FFF2-40B4-BE49-F238E27FC236}">
                <a16:creationId xmlns:a16="http://schemas.microsoft.com/office/drawing/2014/main" xmlns="" id="{B64EAA44-49D3-42C0-8698-B01DFC498AF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511889" y="3452583"/>
            <a:ext cx="2927557" cy="2795817"/>
          </a:xfrm>
          <a:prstGeom prst="rect">
            <a:avLst/>
          </a:prstGeom>
        </p:spPr>
      </p:pic>
    </p:spTree>
    <p:extLst>
      <p:ext uri="{BB962C8B-B14F-4D97-AF65-F5344CB8AC3E}">
        <p14:creationId xmlns:p14="http://schemas.microsoft.com/office/powerpoint/2010/main" val="1693836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C4FD0-6082-4E28-82F0-28A441E00C17}"/>
              </a:ext>
            </a:extLst>
          </p:cNvPr>
          <p:cNvSpPr>
            <a:spLocks noGrp="1"/>
          </p:cNvSpPr>
          <p:nvPr>
            <p:ph type="title"/>
          </p:nvPr>
        </p:nvSpPr>
        <p:spPr>
          <a:xfrm>
            <a:off x="677334" y="541867"/>
            <a:ext cx="10515600" cy="1371600"/>
          </a:xfrm>
        </p:spPr>
        <p:txBody>
          <a:bodyPr>
            <a:normAutofit/>
          </a:bodyPr>
          <a:lstStyle/>
          <a:p>
            <a:r>
              <a:rPr lang="es-ES" b="1" dirty="0">
                <a:solidFill>
                  <a:srgbClr val="002060"/>
                </a:solidFill>
                <a:latin typeface="Arial" panose="020B0604020202020204" pitchFamily="34" charset="0"/>
                <a:cs typeface="Arial" panose="020B0604020202020204" pitchFamily="34" charset="0"/>
              </a:rPr>
              <a:t>Inscripción Para Proveedores de IHSS: Regla General </a:t>
            </a:r>
            <a:endParaRPr lang="es-US" sz="3600"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E43B6118-15DF-4591-81DD-46C6B1748279}"/>
              </a:ext>
            </a:extLst>
          </p:cNvPr>
          <p:cNvSpPr>
            <a:spLocks noGrp="1"/>
          </p:cNvSpPr>
          <p:nvPr>
            <p:ph idx="1"/>
          </p:nvPr>
        </p:nvSpPr>
        <p:spPr>
          <a:xfrm>
            <a:off x="838202" y="982133"/>
            <a:ext cx="10515600" cy="5194830"/>
          </a:xfrm>
        </p:spPr>
        <p:txBody>
          <a:bodyPr>
            <a:normAutofit lnSpcReduction="10000"/>
          </a:bodyPr>
          <a:lstStyle/>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r>
              <a:rPr lang="es-ES" b="1" dirty="0">
                <a:latin typeface="Arial" panose="020B0604020202020204" pitchFamily="34" charset="0"/>
                <a:cs typeface="Arial" panose="020B0604020202020204" pitchFamily="34" charset="0"/>
              </a:rPr>
              <a:t>Para convertirse en proveedores de IHSS, el proceso de inscripción debe completarse mediante:</a:t>
            </a:r>
            <a:endParaRPr lang="es-US" b="1" dirty="0">
              <a:latin typeface="Arial" panose="020B0604020202020204" pitchFamily="34" charset="0"/>
              <a:cs typeface="Arial" panose="020B0604020202020204" pitchFamily="34" charset="0"/>
            </a:endParaRPr>
          </a:p>
          <a:p>
            <a:pPr lvl="1">
              <a:buClr>
                <a:srgbClr val="0070C0"/>
              </a:buClr>
              <a:buSzPct val="100000"/>
            </a:pPr>
            <a:r>
              <a:rPr lang="es-US" sz="1800" dirty="0">
                <a:latin typeface="Arial" panose="020B0604020202020204" pitchFamily="34" charset="0"/>
                <a:cs typeface="Arial" panose="020B0604020202020204" pitchFamily="34" charset="0"/>
              </a:rPr>
              <a:t>Legalmente permitido a trabajar en los EE.UU. (Ejemplo, permiso de trabajo emitido por U.S. </a:t>
            </a:r>
            <a:r>
              <a:rPr lang="es-US" sz="1800" dirty="0" err="1">
                <a:latin typeface="Arial" panose="020B0604020202020204" pitchFamily="34" charset="0"/>
                <a:cs typeface="Arial" panose="020B0604020202020204" pitchFamily="34" charset="0"/>
              </a:rPr>
              <a:t>Citizenship</a:t>
            </a:r>
            <a:r>
              <a:rPr lang="es-US" sz="1800" dirty="0">
                <a:latin typeface="Arial" panose="020B0604020202020204" pitchFamily="34" charset="0"/>
                <a:cs typeface="Arial" panose="020B0604020202020204" pitchFamily="34" charset="0"/>
              </a:rPr>
              <a:t> and </a:t>
            </a:r>
            <a:r>
              <a:rPr lang="es-US" sz="1800" dirty="0" err="1">
                <a:latin typeface="Arial" panose="020B0604020202020204" pitchFamily="34" charset="0"/>
                <a:cs typeface="Arial" panose="020B0604020202020204" pitchFamily="34" charset="0"/>
              </a:rPr>
              <a:t>Immigration</a:t>
            </a:r>
            <a:r>
              <a:rPr lang="es-US" sz="1800" dirty="0">
                <a:latin typeface="Arial" panose="020B0604020202020204" pitchFamily="34" charset="0"/>
                <a:cs typeface="Arial" panose="020B0604020202020204" pitchFamily="34" charset="0"/>
              </a:rPr>
              <a:t> </a:t>
            </a:r>
            <a:r>
              <a:rPr lang="es-US" sz="1800" dirty="0" err="1">
                <a:latin typeface="Arial" panose="020B0604020202020204" pitchFamily="34" charset="0"/>
                <a:cs typeface="Arial" panose="020B0604020202020204" pitchFamily="34" charset="0"/>
              </a:rPr>
              <a:t>Services</a:t>
            </a:r>
            <a:r>
              <a:rPr lang="es-US" sz="1800" dirty="0">
                <a:latin typeface="Arial" panose="020B0604020202020204" pitchFamily="34" charset="0"/>
                <a:cs typeface="Arial" panose="020B0604020202020204" pitchFamily="34" charset="0"/>
              </a:rPr>
              <a:t> (USCIS) u otro documentos requeridos en el formulario USCIS I-9)</a:t>
            </a:r>
          </a:p>
          <a:p>
            <a:pPr lvl="1">
              <a:buClr>
                <a:srgbClr val="0070C0"/>
              </a:buClr>
              <a:buSzPct val="100000"/>
            </a:pPr>
            <a:r>
              <a:rPr lang="es-US" sz="1800" dirty="0">
                <a:latin typeface="Arial" panose="020B0604020202020204" pitchFamily="34" charset="0"/>
                <a:cs typeface="Arial" panose="020B0604020202020204" pitchFamily="34" charset="0"/>
              </a:rPr>
              <a:t>Asistir a una Orientación para Proveedores </a:t>
            </a:r>
          </a:p>
          <a:p>
            <a:pPr lvl="1">
              <a:buClr>
                <a:srgbClr val="0070C0"/>
              </a:buClr>
              <a:buSzPct val="100000"/>
            </a:pPr>
            <a:r>
              <a:rPr lang="es-US" sz="1800" dirty="0">
                <a:latin typeface="Arial" panose="020B0604020202020204" pitchFamily="34" charset="0"/>
                <a:cs typeface="Arial" panose="020B0604020202020204" pitchFamily="34" charset="0"/>
              </a:rPr>
              <a:t>Proporcionar documentos originales de identificación </a:t>
            </a:r>
          </a:p>
          <a:p>
            <a:pPr lvl="1">
              <a:buClr>
                <a:srgbClr val="0070C0"/>
              </a:buClr>
              <a:buSzPct val="100000"/>
            </a:pPr>
            <a:r>
              <a:rPr lang="es-US" sz="1800" dirty="0">
                <a:latin typeface="Arial" panose="020B0604020202020204" pitchFamily="34" charset="0"/>
                <a:cs typeface="Arial" panose="020B0604020202020204" pitchFamily="34" charset="0"/>
              </a:rPr>
              <a:t>firmado </a:t>
            </a:r>
            <a:r>
              <a:rPr lang="es-ES" sz="1800" dirty="0">
                <a:latin typeface="Arial" panose="020B0604020202020204" pitchFamily="34" charset="0"/>
                <a:cs typeface="Arial" panose="020B0604020202020204" pitchFamily="34" charset="0"/>
              </a:rPr>
              <a:t>acuerdo de inscripción de proveedor </a:t>
            </a:r>
            <a:r>
              <a:rPr lang="es-US" sz="1800" dirty="0">
                <a:latin typeface="Arial" panose="020B0604020202020204" pitchFamily="34" charset="0"/>
                <a:cs typeface="Arial" panose="020B0604020202020204" pitchFamily="34" charset="0"/>
              </a:rPr>
              <a:t>SOC 846 </a:t>
            </a:r>
          </a:p>
          <a:p>
            <a:pPr lvl="1">
              <a:buClr>
                <a:srgbClr val="0070C0"/>
              </a:buClr>
              <a:buSzPct val="100000"/>
            </a:pPr>
            <a:r>
              <a:rPr lang="es-US" sz="1800" dirty="0">
                <a:latin typeface="Arial" panose="020B0604020202020204" pitchFamily="34" charset="0"/>
                <a:cs typeface="Arial" panose="020B0604020202020204" pitchFamily="34" charset="0"/>
              </a:rPr>
              <a:t>Completar una verificación de antecedentes </a:t>
            </a:r>
            <a:r>
              <a:rPr lang="es-ES" sz="1800" dirty="0">
                <a:latin typeface="Arial" panose="020B0604020202020204" pitchFamily="34" charset="0"/>
                <a:cs typeface="Arial" panose="020B0604020202020204" pitchFamily="34" charset="0"/>
              </a:rPr>
              <a:t>a través de la huella dactilar en un centro de Live </a:t>
            </a:r>
            <a:r>
              <a:rPr lang="es-ES" sz="1800" dirty="0" err="1">
                <a:latin typeface="Arial" panose="020B0604020202020204" pitchFamily="34" charset="0"/>
                <a:cs typeface="Arial" panose="020B0604020202020204" pitchFamily="34" charset="0"/>
              </a:rPr>
              <a:t>Scan</a:t>
            </a:r>
            <a:r>
              <a:rPr lang="es-ES" sz="1800" dirty="0">
                <a:latin typeface="Arial" panose="020B0604020202020204" pitchFamily="34" charset="0"/>
                <a:cs typeface="Arial" panose="020B0604020202020204" pitchFamily="34" charset="0"/>
              </a:rPr>
              <a:t> </a:t>
            </a:r>
          </a:p>
          <a:p>
            <a:pPr marL="457200" lvl="1" indent="0">
              <a:buClr>
                <a:schemeClr val="accent2">
                  <a:lumMod val="75000"/>
                </a:schemeClr>
              </a:buClr>
              <a:buNone/>
            </a:pPr>
            <a:endParaRPr lang="es-ES" sz="1800" dirty="0">
              <a:latin typeface="Arial" panose="020B0604020202020204" pitchFamily="34" charset="0"/>
              <a:cs typeface="Arial" panose="020B0604020202020204" pitchFamily="34" charset="0"/>
            </a:endParaRPr>
          </a:p>
          <a:p>
            <a:pPr marL="57150" indent="0">
              <a:buClr>
                <a:schemeClr val="accent2">
                  <a:lumMod val="75000"/>
                </a:schemeClr>
              </a:buClr>
              <a:buNone/>
            </a:pPr>
            <a:r>
              <a:rPr lang="es-US" dirty="0">
                <a:latin typeface="Arial" panose="020B0604020202020204" pitchFamily="34" charset="0"/>
                <a:cs typeface="Arial" panose="020B0604020202020204" pitchFamily="34" charset="0"/>
              </a:rPr>
              <a:t>Para mas información sobre escribirse como un proveedor de IHSS visite el sitio del Departamento de Servicios Sociales: </a:t>
            </a:r>
            <a:r>
              <a:rPr lang="es-US" dirty="0">
                <a:solidFill>
                  <a:schemeClr val="accent2">
                    <a:lumMod val="75000"/>
                  </a:schemeClr>
                </a:solidFill>
                <a:latin typeface="Arial" panose="020B0604020202020204" pitchFamily="34" charset="0"/>
                <a:cs typeface="Arial" panose="020B0604020202020204" pitchFamily="34" charset="0"/>
              </a:rPr>
              <a:t> </a:t>
            </a:r>
            <a:r>
              <a:rPr lang="es-US" b="1" u="sng"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https://www.cdss.ca.gov/inforesources/ihss/ihss-providers/how-to-become-an-ihss-provider</a:t>
            </a:r>
            <a:r>
              <a:rPr lang="es-US" b="1" dirty="0">
                <a:solidFill>
                  <a:srgbClr val="0070C0"/>
                </a:solidFill>
                <a:latin typeface="Arial" panose="020B0604020202020204" pitchFamily="34" charset="0"/>
                <a:cs typeface="Arial" panose="020B0604020202020204" pitchFamily="34" charset="0"/>
              </a:rPr>
              <a:t> </a:t>
            </a:r>
            <a:endParaRPr lang="es-US" sz="2600" dirty="0">
              <a:solidFill>
                <a:srgbClr val="0070C0"/>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4224726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838202" y="491066"/>
            <a:ext cx="10515600" cy="897467"/>
          </a:xfrm>
        </p:spPr>
        <p:txBody>
          <a:bodyPr>
            <a:normAutofit/>
          </a:bodyPr>
          <a:lstStyle/>
          <a:p>
            <a:r>
              <a:rPr lang="es-US" sz="3200" b="1" dirty="0">
                <a:solidFill>
                  <a:srgbClr val="002060"/>
                </a:solidFill>
                <a:latin typeface="Arial" panose="020B0604020202020204" pitchFamily="34" charset="0"/>
                <a:cs typeface="Arial" panose="020B0604020202020204" pitchFamily="34" charset="0"/>
              </a:rPr>
              <a:t>Inscripción del Proveedor de IHSS Durante COVID-19</a:t>
            </a: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827044" y="1507068"/>
            <a:ext cx="10806114" cy="4334932"/>
          </a:xfrm>
        </p:spPr>
        <p:txBody>
          <a:bodyPr>
            <a:normAutofit/>
          </a:bodyPr>
          <a:lstStyle/>
          <a:p>
            <a:pPr>
              <a:buClr>
                <a:srgbClr val="002060"/>
              </a:buClr>
              <a:buSzPct val="100000"/>
              <a:buFont typeface="Arial" panose="020B0604020202020204" pitchFamily="34" charset="0"/>
              <a:buChar char="•"/>
            </a:pPr>
            <a:r>
              <a:rPr lang="es-ES" sz="2800" dirty="0">
                <a:latin typeface="Arial" panose="020B0604020202020204" pitchFamily="34" charset="0"/>
                <a:cs typeface="Arial" panose="020B0604020202020204" pitchFamily="34" charset="0"/>
              </a:rPr>
              <a:t>Copias de documentos que verifican la identidad se pueden enviar por correo a las oficinas de IHSS </a:t>
            </a:r>
          </a:p>
          <a:p>
            <a:pPr lvl="1">
              <a:buClr>
                <a:srgbClr val="002060"/>
              </a:buClr>
              <a:buSzPct val="100000"/>
              <a:buFont typeface="Arial" panose="020B0604020202020204" pitchFamily="34" charset="0"/>
              <a:buChar char="•"/>
            </a:pPr>
            <a:r>
              <a:rPr lang="es-ES" sz="2600" dirty="0">
                <a:latin typeface="Arial" panose="020B0604020202020204" pitchFamily="34" charset="0"/>
                <a:cs typeface="Arial" panose="020B0604020202020204" pitchFamily="34" charset="0"/>
              </a:rPr>
              <a:t>Los documentos no se necesitan ser recibidos por el condado antes de la inscripción, pero deben ser recibidos para el </a:t>
            </a:r>
            <a:r>
              <a:rPr lang="es-ES" sz="2600" b="1" dirty="0">
                <a:latin typeface="Arial" panose="020B0604020202020204" pitchFamily="34" charset="0"/>
                <a:cs typeface="Arial" panose="020B0604020202020204" pitchFamily="34" charset="0"/>
              </a:rPr>
              <a:t>30 de junio del 2020 </a:t>
            </a:r>
          </a:p>
          <a:p>
            <a:pPr>
              <a:buClr>
                <a:srgbClr val="002060"/>
              </a:buClr>
              <a:buSzPct val="100000"/>
              <a:buFont typeface="Arial" panose="020B0604020202020204" pitchFamily="34" charset="0"/>
              <a:buChar char="•"/>
            </a:pPr>
            <a:r>
              <a:rPr lang="es-ES" sz="2600" dirty="0">
                <a:latin typeface="Arial" panose="020B0604020202020204" pitchFamily="34" charset="0"/>
                <a:cs typeface="Arial" panose="020B0604020202020204" pitchFamily="34" charset="0"/>
              </a:rPr>
              <a:t>La asistencia al proveedor y la firma del acuerdo de inscripción del proveedor pueden llevarse a cabo por correo o en línea </a:t>
            </a:r>
          </a:p>
          <a:p>
            <a:pPr lvl="1">
              <a:buClr>
                <a:srgbClr val="002060"/>
              </a:buClr>
              <a:buSzPct val="100000"/>
              <a:buFont typeface="Arial" panose="020B0604020202020204" pitchFamily="34" charset="0"/>
              <a:buChar char="•"/>
            </a:pPr>
            <a:r>
              <a:rPr lang="es-ES" sz="2400" dirty="0">
                <a:latin typeface="Arial" panose="020B0604020202020204" pitchFamily="34" charset="0"/>
                <a:cs typeface="Arial" panose="020B0604020202020204" pitchFamily="34" charset="0"/>
              </a:rPr>
              <a:t>Este requisito queda anulado hasta el </a:t>
            </a:r>
            <a:r>
              <a:rPr lang="es-ES" sz="2400" b="1" dirty="0">
                <a:latin typeface="Arial" panose="020B0604020202020204" pitchFamily="34" charset="0"/>
                <a:cs typeface="Arial" panose="020B0604020202020204" pitchFamily="34" charset="0"/>
              </a:rPr>
              <a:t>30 de septiembre de 2020</a:t>
            </a: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827044" y="5486400"/>
            <a:ext cx="10817267" cy="1128712"/>
          </a:xfr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buNone/>
            </a:pPr>
            <a:endParaRPr lang="en-US"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US" dirty="0">
                <a:solidFill>
                  <a:schemeClr val="tx1"/>
                </a:solidFill>
                <a:latin typeface="Arial" panose="020B0604020202020204" pitchFamily="34" charset="0"/>
                <a:cs typeface="Arial" panose="020B0604020202020204" pitchFamily="34" charset="0"/>
              </a:rPr>
              <a:t>April 10, 2020 CDSS All County Letter (ACL) 20-32</a:t>
            </a:r>
            <a:r>
              <a:rPr lang="en-US" dirty="0">
                <a:solidFill>
                  <a:schemeClr val="accent2">
                    <a:lumMod val="75000"/>
                  </a:schemeClr>
                </a:solidFill>
                <a:latin typeface="Arial" panose="020B0604020202020204" pitchFamily="34" charset="0"/>
                <a:cs typeface="Arial" panose="020B0604020202020204" pitchFamily="34" charset="0"/>
              </a:rPr>
              <a:t>: </a:t>
            </a:r>
            <a:r>
              <a:rPr lang="en-US" u="sng" dirty="0">
                <a:solidFill>
                  <a:schemeClr val="accent2">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https://www.cdss.ca.gov/Portals/9/Additional-Resources/Letters-and-Notices/ACLs/2020/20-32.pdf?ver=2020-04-13-075546-460</a:t>
            </a:r>
            <a:r>
              <a:rPr lang="en-US" u="sng" dirty="0">
                <a:solidFill>
                  <a:schemeClr val="accent2">
                    <a:lumMod val="75000"/>
                  </a:schemeClr>
                </a:solidFill>
                <a:latin typeface="Arial" panose="020B0604020202020204" pitchFamily="34" charset="0"/>
                <a:cs typeface="Arial" panose="020B0604020202020204" pitchFamily="34" charset="0"/>
              </a:rPr>
              <a:t> </a:t>
            </a:r>
            <a:endParaRPr lang="en-US"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4366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F38ACF-FAF5-4F6C-A49C-BF9FF4B8F8DB}"/>
              </a:ext>
            </a:extLst>
          </p:cNvPr>
          <p:cNvSpPr>
            <a:spLocks noGrp="1"/>
          </p:cNvSpPr>
          <p:nvPr>
            <p:ph type="title"/>
          </p:nvPr>
        </p:nvSpPr>
        <p:spPr>
          <a:xfrm>
            <a:off x="677333" y="609600"/>
            <a:ext cx="10109199" cy="626533"/>
          </a:xfrm>
        </p:spPr>
        <p:txBody>
          <a:bodyPr>
            <a:normAutofit fontScale="90000"/>
          </a:bodyPr>
          <a:lstStyle/>
          <a:p>
            <a:r>
              <a:rPr lang="es-AR" b="1" dirty="0">
                <a:solidFill>
                  <a:srgbClr val="002060"/>
                </a:solidFill>
                <a:latin typeface="Arial" panose="020B0604020202020204" pitchFamily="34" charset="0"/>
                <a:cs typeface="Arial" panose="020B0604020202020204" pitchFamily="34" charset="0"/>
              </a:rPr>
              <a:t>Inscripción de Proveedor de IHSS: COVID-19</a:t>
            </a:r>
          </a:p>
        </p:txBody>
      </p:sp>
      <p:sp>
        <p:nvSpPr>
          <p:cNvPr id="3" name="Content Placeholder 2">
            <a:extLst>
              <a:ext uri="{FF2B5EF4-FFF2-40B4-BE49-F238E27FC236}">
                <a16:creationId xmlns:a16="http://schemas.microsoft.com/office/drawing/2014/main" xmlns="" id="{E962DC38-21E7-45C9-BE1B-0144D470FEA5}"/>
              </a:ext>
            </a:extLst>
          </p:cNvPr>
          <p:cNvSpPr>
            <a:spLocks noGrp="1"/>
          </p:cNvSpPr>
          <p:nvPr>
            <p:ph idx="1"/>
          </p:nvPr>
        </p:nvSpPr>
        <p:spPr>
          <a:xfrm>
            <a:off x="677333" y="1236134"/>
            <a:ext cx="9296399" cy="4385734"/>
          </a:xfrm>
        </p:spPr>
        <p:txBody>
          <a:bodyPr>
            <a:normAutofit fontScale="92500"/>
          </a:bodyPr>
          <a:lstStyle/>
          <a:p>
            <a:pPr marL="1" indent="0">
              <a:buClr>
                <a:srgbClr val="0070C0"/>
              </a:buClr>
              <a:buSzPct val="100000"/>
              <a:buNone/>
            </a:pPr>
            <a:r>
              <a:rPr lang="es-ES" sz="2400" b="1" dirty="0">
                <a:latin typeface="Arial" panose="020B0604020202020204" pitchFamily="34" charset="0"/>
                <a:cs typeface="Arial" panose="020B0604020202020204" pitchFamily="34" charset="0"/>
              </a:rPr>
              <a:t>Si el proveedor solicitante no puede tomar sus huellas dactilares, </a:t>
            </a:r>
            <a:r>
              <a:rPr lang="es-ES" sz="2400" dirty="0">
                <a:latin typeface="Arial" panose="020B0604020202020204" pitchFamily="34" charset="0"/>
                <a:cs typeface="Arial" panose="020B0604020202020204" pitchFamily="34" charset="0"/>
              </a:rPr>
              <a:t>el proveedor puede solicitar una verificación de antecedentes penales basada en el nombre por departe del DOJ</a:t>
            </a:r>
            <a:r>
              <a:rPr lang="es-ES" sz="2400" b="1" dirty="0">
                <a:latin typeface="Arial" panose="020B0604020202020204" pitchFamily="34" charset="0"/>
                <a:cs typeface="Arial" panose="020B0604020202020204" pitchFamily="34" charset="0"/>
              </a:rPr>
              <a:t>	</a:t>
            </a:r>
          </a:p>
          <a:p>
            <a:pPr marL="342901">
              <a:buClr>
                <a:srgbClr val="0070C0"/>
              </a:buClr>
              <a:buSzPct val="100000"/>
              <a:buFont typeface="Arial" panose="020B0604020202020204" pitchFamily="34" charset="0"/>
              <a:buChar char="•"/>
            </a:pPr>
            <a:r>
              <a:rPr lang="es-ES" sz="2400" dirty="0">
                <a:latin typeface="Arial" panose="020B0604020202020204" pitchFamily="34" charset="0"/>
                <a:cs typeface="Arial" panose="020B0604020202020204" pitchFamily="34" charset="0"/>
              </a:rPr>
              <a:t>El</a:t>
            </a:r>
            <a:r>
              <a:rPr lang="es-ES" sz="2400" b="1" dirty="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formulario para realizar esta solicitud está disponible en: </a:t>
            </a:r>
            <a:r>
              <a:rPr lang="es-ES" sz="24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https://oag.ca.gov/sites/all/files/agweb/pdfs/fingerprints/forms/bcia9010-covid-19.pdf</a:t>
            </a:r>
            <a:endParaRPr lang="es-ES" sz="2400" b="1" dirty="0">
              <a:solidFill>
                <a:schemeClr val="tx1"/>
              </a:solidFill>
              <a:latin typeface="Arial" panose="020B0604020202020204" pitchFamily="34" charset="0"/>
              <a:cs typeface="Arial" panose="020B0604020202020204" pitchFamily="34" charset="0"/>
            </a:endParaRPr>
          </a:p>
          <a:p>
            <a:pPr marL="1" indent="0">
              <a:buClr>
                <a:srgbClr val="0070C0"/>
              </a:buClr>
              <a:buSzPct val="100000"/>
              <a:buNone/>
            </a:pPr>
            <a:r>
              <a:rPr lang="es-ES" sz="2400" dirty="0">
                <a:latin typeface="Arial" panose="020B0604020202020204" pitchFamily="34" charset="0"/>
                <a:cs typeface="Arial" panose="020B0604020202020204" pitchFamily="34" charset="0"/>
              </a:rPr>
              <a:t>El proveedor esta obligado a completar la verificación de antecedentes penales por huellas dactilares para el plazo del </a:t>
            </a:r>
            <a:r>
              <a:rPr lang="es-ES" sz="2400" b="1" dirty="0">
                <a:latin typeface="Arial" panose="020B0604020202020204" pitchFamily="34" charset="0"/>
                <a:cs typeface="Arial" panose="020B0604020202020204" pitchFamily="34" charset="0"/>
              </a:rPr>
              <a:t>31 de julio del 2020</a:t>
            </a:r>
          </a:p>
          <a:p>
            <a:pPr marL="1" indent="0">
              <a:buClr>
                <a:srgbClr val="0070C0"/>
              </a:buClr>
              <a:buSzPct val="100000"/>
              <a:buNone/>
            </a:pPr>
            <a:r>
              <a:rPr lang="es-ES" sz="2400" dirty="0">
                <a:latin typeface="Arial" panose="020B0604020202020204" pitchFamily="34" charset="0"/>
                <a:cs typeface="Arial" panose="020B0604020202020204" pitchFamily="34" charset="0"/>
              </a:rPr>
              <a:t>Los destinatarios de IHSS todavía están obligados a completar el Formulario SOC 426A de Designación de Destinatarios del Proveedor: </a:t>
            </a:r>
          </a:p>
          <a:p>
            <a:pPr marL="342901">
              <a:buClr>
                <a:srgbClr val="0070C0"/>
              </a:buClr>
              <a:buSzPct val="100000"/>
              <a:buFont typeface="Arial" panose="020B0604020202020204" pitchFamily="34" charset="0"/>
              <a:buChar char="•"/>
            </a:pPr>
            <a:r>
              <a:rPr lang="es-ES" sz="2400" dirty="0">
                <a:solidFill>
                  <a:srgbClr val="0070C0"/>
                </a:solidFill>
                <a:latin typeface="Arial" panose="020B0604020202020204" pitchFamily="34" charset="0"/>
                <a:cs typeface="Arial" panose="020B0604020202020204" pitchFamily="34" charset="0"/>
              </a:rPr>
              <a:t>https://www.cdss.ca.gov/cdssweb/entres/forms/English/SOC426A.pdf</a:t>
            </a:r>
            <a:endParaRPr lang="en-US" dirty="0"/>
          </a:p>
        </p:txBody>
      </p:sp>
      <p:sp>
        <p:nvSpPr>
          <p:cNvPr id="4" name="TextBox 3">
            <a:extLst>
              <a:ext uri="{FF2B5EF4-FFF2-40B4-BE49-F238E27FC236}">
                <a16:creationId xmlns:a16="http://schemas.microsoft.com/office/drawing/2014/main" xmlns="" id="{49D5EC1F-652E-4CC7-81C0-AD401A9C1C92}"/>
              </a:ext>
            </a:extLst>
          </p:cNvPr>
          <p:cNvSpPr txBox="1"/>
          <p:nvPr/>
        </p:nvSpPr>
        <p:spPr>
          <a:xfrm>
            <a:off x="677333" y="5621866"/>
            <a:ext cx="10414000" cy="135421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April 10, 2020 CDSS All County Letter (ACL) 20-32</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u="sng" dirty="0">
                <a:solidFill>
                  <a:schemeClr val="accent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https://www.cdss.ca.gov/Portals/9/Additional-Resources/Letters-and-Notices/ACLs/2020/20-32.pdf?ver=</a:t>
            </a:r>
            <a:r>
              <a:rPr lang="en-US" sz="1600" u="sng">
                <a:solidFill>
                  <a:schemeClr val="accent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2020-04-13-075546-460</a:t>
            </a:r>
            <a:r>
              <a:rPr lang="en-US" sz="1600" u="sng">
                <a:solidFill>
                  <a:schemeClr val="accent2">
                    <a:lumMod val="75000"/>
                  </a:schemeClr>
                </a:solidFill>
                <a:latin typeface="Arial" panose="020B0604020202020204" pitchFamily="34" charset="0"/>
                <a:cs typeface="Arial" panose="020B0604020202020204" pitchFamily="34" charset="0"/>
              </a:rPr>
              <a:t> </a:t>
            </a:r>
            <a:endParaRPr lang="en-US" sz="1600" dirty="0">
              <a:solidFill>
                <a:schemeClr val="accent2">
                  <a:lumMod val="75000"/>
                </a:schemeClr>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June 12, 2020, CDSS All County Letter (ACL) 20-67: </a:t>
            </a:r>
            <a:r>
              <a:rPr lang="en-US" sz="1600" dirty="0">
                <a:solidFill>
                  <a:schemeClr val="accent2">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https://www.cdss.ca.gov/Portals/9/Additional-Resources/Letters-and-Notices/ACLs/2020/20-67.pdf</a:t>
            </a:r>
            <a:r>
              <a:rPr lang="en-US" sz="1600" dirty="0">
                <a:solidFill>
                  <a:schemeClr val="accent2">
                    <a:lumMod val="75000"/>
                  </a:schemeClr>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86033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41E361-664E-46BF-B6FB-42E68729C859}"/>
              </a:ext>
            </a:extLst>
          </p:cNvPr>
          <p:cNvSpPr>
            <a:spLocks noGrp="1"/>
          </p:cNvSpPr>
          <p:nvPr>
            <p:ph type="title"/>
          </p:nvPr>
        </p:nvSpPr>
        <p:spPr>
          <a:xfrm>
            <a:off x="677334" y="2302932"/>
            <a:ext cx="8596668" cy="2472267"/>
          </a:xfrm>
        </p:spPr>
        <p:txBody>
          <a:bodyPr>
            <a:normAutofit/>
          </a:bodyPr>
          <a:lstStyle/>
          <a:p>
            <a:pPr algn="ctr"/>
            <a:r>
              <a:rPr lang="es-ES_tradnl" sz="6000" b="1" dirty="0">
                <a:solidFill>
                  <a:srgbClr val="0070C0"/>
                </a:solidFill>
                <a:latin typeface="Arial" panose="020B0604020202020204" pitchFamily="34" charset="0"/>
                <a:cs typeface="Arial" panose="020B0604020202020204" pitchFamily="34" charset="0"/>
              </a:rPr>
              <a:t>Descripción</a:t>
            </a:r>
            <a:r>
              <a:rPr lang="en-US" sz="6000" b="1" dirty="0">
                <a:solidFill>
                  <a:srgbClr val="0070C0"/>
                </a:solidFill>
                <a:latin typeface="Arial" panose="020B0604020202020204" pitchFamily="34" charset="0"/>
                <a:cs typeface="Arial" panose="020B0604020202020204" pitchFamily="34" charset="0"/>
              </a:rPr>
              <a:t> general de IHSS</a:t>
            </a:r>
          </a:p>
        </p:txBody>
      </p:sp>
    </p:spTree>
    <p:extLst>
      <p:ext uri="{BB962C8B-B14F-4D97-AF65-F5344CB8AC3E}">
        <p14:creationId xmlns:p14="http://schemas.microsoft.com/office/powerpoint/2010/main" val="1811207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A8872-1BE4-486D-8893-1E34E5622BCB}"/>
              </a:ext>
            </a:extLst>
          </p:cNvPr>
          <p:cNvSpPr>
            <a:spLocks noGrp="1"/>
          </p:cNvSpPr>
          <p:nvPr>
            <p:ph type="title"/>
          </p:nvPr>
        </p:nvSpPr>
        <p:spPr>
          <a:xfrm>
            <a:off x="619759" y="761999"/>
            <a:ext cx="10979573" cy="558801"/>
          </a:xfrm>
        </p:spPr>
        <p:txBody>
          <a:bodyPr>
            <a:noAutofit/>
          </a:bodyPr>
          <a:lstStyle/>
          <a:p>
            <a:r>
              <a:rPr lang="es-ES_tradnl" b="1" dirty="0">
                <a:solidFill>
                  <a:srgbClr val="002060"/>
                </a:solidFill>
                <a:latin typeface="Arial" panose="020B0604020202020204" pitchFamily="34" charset="0"/>
                <a:cs typeface="Arial" panose="020B0604020202020204" pitchFamily="34" charset="0"/>
              </a:rPr>
              <a:t>Padres Proveedores de IHSS: Regla General</a:t>
            </a:r>
            <a:br>
              <a:rPr lang="es-ES_tradnl" b="1" dirty="0">
                <a:solidFill>
                  <a:srgbClr val="002060"/>
                </a:solidFill>
                <a:latin typeface="Arial" panose="020B0604020202020204" pitchFamily="34" charset="0"/>
                <a:cs typeface="Arial" panose="020B0604020202020204" pitchFamily="34" charset="0"/>
              </a:rPr>
            </a:br>
            <a:endParaRPr lang="es-ES_tradnl"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2952512C-A68C-4AAE-B0D1-AFE1EB030F90}"/>
              </a:ext>
            </a:extLst>
          </p:cNvPr>
          <p:cNvSpPr>
            <a:spLocks noGrp="1"/>
          </p:cNvSpPr>
          <p:nvPr>
            <p:ph idx="1"/>
          </p:nvPr>
        </p:nvSpPr>
        <p:spPr>
          <a:xfrm>
            <a:off x="619760" y="1540933"/>
            <a:ext cx="10734042" cy="4851158"/>
          </a:xfrm>
        </p:spPr>
        <p:txBody>
          <a:bodyPr>
            <a:normAutofit/>
          </a:bodyPr>
          <a:lstStyle/>
          <a:p>
            <a:pPr marL="0" indent="0">
              <a:buNone/>
            </a:pPr>
            <a:endParaRPr lang="en-US" b="1" dirty="0">
              <a:latin typeface="Arial" panose="020B0604020202020204" pitchFamily="34" charset="0"/>
              <a:cs typeface="Arial" panose="020B0604020202020204" pitchFamily="34" charset="0"/>
            </a:endParaRPr>
          </a:p>
          <a:p>
            <a:pPr marL="0" indent="0">
              <a:buNone/>
            </a:pPr>
            <a:r>
              <a:rPr lang="es-US" sz="2400" b="1" dirty="0">
                <a:latin typeface="Arial" panose="020B0604020202020204" pitchFamily="34" charset="0"/>
                <a:cs typeface="Arial" panose="020B0604020202020204" pitchFamily="34" charset="0"/>
              </a:rPr>
              <a:t>Para convertirse en padre proveedor de IHSS para niños menores de 18 años, el padre (proveedor) debe haber:</a:t>
            </a:r>
            <a:endParaRPr lang="es-US" sz="2400" dirty="0">
              <a:latin typeface="Arial" panose="020B0604020202020204" pitchFamily="34" charset="0"/>
              <a:cs typeface="Arial" panose="020B0604020202020204" pitchFamily="34" charset="0"/>
            </a:endParaRPr>
          </a:p>
          <a:p>
            <a:pPr marL="1314450" lvl="2" indent="-514350">
              <a:buClr>
                <a:schemeClr val="accent2">
                  <a:lumMod val="75000"/>
                </a:schemeClr>
              </a:buClr>
              <a:buSzPct val="90000"/>
              <a:buFont typeface="+mj-lt"/>
              <a:buAutoNum type="arabicPeriod"/>
            </a:pPr>
            <a:r>
              <a:rPr lang="es-US" sz="2400" dirty="0">
                <a:latin typeface="Arial" panose="020B0604020202020204" pitchFamily="34" charset="0"/>
                <a:cs typeface="Arial" panose="020B0604020202020204" pitchFamily="34" charset="0"/>
              </a:rPr>
              <a:t>Dejado empleo a tiempo completo o se le impide obtener empleo a tiempo completo porque no hay otro </a:t>
            </a:r>
            <a:r>
              <a:rPr lang="es-US" sz="2400" b="1" u="sng" dirty="0">
                <a:latin typeface="Arial" panose="020B0604020202020204" pitchFamily="34" charset="0"/>
                <a:cs typeface="Arial" panose="020B0604020202020204" pitchFamily="34" charset="0"/>
              </a:rPr>
              <a:t>proveedor adecuado  </a:t>
            </a:r>
            <a:r>
              <a:rPr lang="es-US" sz="2400" dirty="0">
                <a:latin typeface="Arial" panose="020B0604020202020204" pitchFamily="34" charset="0"/>
                <a:cs typeface="Arial" panose="020B0604020202020204" pitchFamily="34" charset="0"/>
              </a:rPr>
              <a:t>disponible, </a:t>
            </a:r>
            <a:r>
              <a:rPr lang="es-US" sz="2400" b="1" u="sng" dirty="0">
                <a:latin typeface="Arial" panose="020B0604020202020204" pitchFamily="34" charset="0"/>
                <a:cs typeface="Arial" panose="020B0604020202020204" pitchFamily="34" charset="0"/>
              </a:rPr>
              <a:t>Y</a:t>
            </a:r>
            <a:endParaRPr lang="es-US" sz="2400" dirty="0">
              <a:latin typeface="Arial" panose="020B0604020202020204" pitchFamily="34" charset="0"/>
              <a:cs typeface="Arial" panose="020B0604020202020204" pitchFamily="34" charset="0"/>
            </a:endParaRPr>
          </a:p>
          <a:p>
            <a:pPr marL="1314450" lvl="2" indent="-514350">
              <a:buClr>
                <a:schemeClr val="accent2">
                  <a:lumMod val="75000"/>
                </a:schemeClr>
              </a:buClr>
              <a:buSzPct val="90000"/>
              <a:buFont typeface="+mj-lt"/>
              <a:buAutoNum type="arabicPeriod"/>
            </a:pPr>
            <a:r>
              <a:rPr lang="es-US" sz="2400" dirty="0">
                <a:latin typeface="Arial" panose="020B0604020202020204" pitchFamily="34" charset="0"/>
                <a:cs typeface="Arial" panose="020B0604020202020204" pitchFamily="34" charset="0"/>
              </a:rPr>
              <a:t>La incapacidad del padre para realizar servicios de apoyo puede resultar en una colocación inapropiada o cuidado inadecuado  (MPP 30-763.451)</a:t>
            </a:r>
          </a:p>
          <a:p>
            <a:pPr marL="0" indent="0">
              <a:buNone/>
            </a:pPr>
            <a:endParaRPr lang="es-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endParaRPr lang="en-US" dirty="0"/>
          </a:p>
        </p:txBody>
      </p:sp>
      <p:pic>
        <p:nvPicPr>
          <p:cNvPr id="4" name="Picture 3">
            <a:extLst>
              <a:ext uri="{FF2B5EF4-FFF2-40B4-BE49-F238E27FC236}">
                <a16:creationId xmlns:a16="http://schemas.microsoft.com/office/drawing/2014/main" xmlns="" id="{AF9F3AF9-B3D9-4BF5-B894-5FBE914682E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986781" y="4907046"/>
            <a:ext cx="2116667" cy="1680105"/>
          </a:xfrm>
          <a:prstGeom prst="rect">
            <a:avLst/>
          </a:prstGeom>
        </p:spPr>
      </p:pic>
    </p:spTree>
    <p:extLst>
      <p:ext uri="{BB962C8B-B14F-4D97-AF65-F5344CB8AC3E}">
        <p14:creationId xmlns:p14="http://schemas.microsoft.com/office/powerpoint/2010/main" val="728004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788A95-6CDA-46D7-898F-8107B0FA5E47}"/>
              </a:ext>
            </a:extLst>
          </p:cNvPr>
          <p:cNvSpPr>
            <a:spLocks noGrp="1"/>
          </p:cNvSpPr>
          <p:nvPr>
            <p:ph type="title"/>
          </p:nvPr>
        </p:nvSpPr>
        <p:spPr>
          <a:xfrm>
            <a:off x="677333" y="609600"/>
            <a:ext cx="9414933" cy="846667"/>
          </a:xfrm>
        </p:spPr>
        <p:txBody>
          <a:bodyPr>
            <a:noAutofit/>
          </a:bodyPr>
          <a:lstStyle/>
          <a:p>
            <a:r>
              <a:rPr lang="es-US" b="1" dirty="0">
                <a:solidFill>
                  <a:srgbClr val="002060"/>
                </a:solidFill>
                <a:latin typeface="Arial" panose="020B0604020202020204" pitchFamily="34" charset="0"/>
                <a:cs typeface="Arial" panose="020B0604020202020204" pitchFamily="34" charset="0"/>
              </a:rPr>
              <a:t>Hogares de Dos Padres: Regla General </a:t>
            </a:r>
            <a:br>
              <a:rPr lang="es-US" b="1" dirty="0">
                <a:solidFill>
                  <a:srgbClr val="002060"/>
                </a:solidFill>
                <a:latin typeface="Arial" panose="020B0604020202020204" pitchFamily="34" charset="0"/>
                <a:cs typeface="Arial" panose="020B0604020202020204" pitchFamily="34" charset="0"/>
              </a:rPr>
            </a:br>
            <a:r>
              <a:rPr lang="es-US" b="1" dirty="0">
                <a:solidFill>
                  <a:srgbClr val="002060"/>
                </a:solidFill>
                <a:latin typeface="Arial" panose="020B0604020202020204" pitchFamily="34" charset="0"/>
                <a:cs typeface="Arial" panose="020B0604020202020204" pitchFamily="34" charset="0"/>
              </a:rPr>
              <a:t>
</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D20D06C8-A815-4268-92DC-B0C12E8A3AAF}"/>
              </a:ext>
            </a:extLst>
          </p:cNvPr>
          <p:cNvSpPr>
            <a:spLocks noGrp="1"/>
          </p:cNvSpPr>
          <p:nvPr>
            <p:ph idx="1"/>
          </p:nvPr>
        </p:nvSpPr>
        <p:spPr>
          <a:xfrm>
            <a:off x="677334" y="1303868"/>
            <a:ext cx="8596668" cy="4737496"/>
          </a:xfrm>
        </p:spPr>
        <p:txBody>
          <a:bodyPr>
            <a:normAutofit/>
          </a:bodyPr>
          <a:lstStyle/>
          <a:p>
            <a:pPr>
              <a:buClr>
                <a:srgbClr val="0070C0"/>
              </a:buClr>
              <a:buSzPct val="1010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buClr>
                <a:srgbClr val="002060"/>
              </a:buClr>
              <a:buSzPct val="101000"/>
              <a:buFont typeface="Arial" panose="020B0604020202020204" pitchFamily="34" charset="0"/>
              <a:buChar char="•"/>
            </a:pPr>
            <a:r>
              <a:rPr lang="es-US" sz="2800" dirty="0">
                <a:latin typeface="Arial" panose="020B0604020202020204" pitchFamily="34" charset="0"/>
                <a:cs typeface="Arial" panose="020B0604020202020204" pitchFamily="34" charset="0"/>
              </a:rPr>
              <a:t>En una hogar de dos padres, el segundo padre se considera “indisponible” si el segundo parra de trabajar, asiste a un programa educativo o vocacional, esta realizando búsquedas de empleo, o tiene una discapacidad mental o física que les impide proporcionar servicios de IHSS. </a:t>
            </a:r>
          </a:p>
          <a:p>
            <a:pPr marL="0" indent="0">
              <a:buNone/>
            </a:pPr>
            <a:endParaRPr lang="en-US" dirty="0"/>
          </a:p>
        </p:txBody>
      </p:sp>
      <p:pic>
        <p:nvPicPr>
          <p:cNvPr id="5" name="Picture 4">
            <a:extLst>
              <a:ext uri="{FF2B5EF4-FFF2-40B4-BE49-F238E27FC236}">
                <a16:creationId xmlns:a16="http://schemas.microsoft.com/office/drawing/2014/main" xmlns="" id="{A61158D5-FC54-4371-AC9A-B06E87D1ADE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979333" y="4567500"/>
            <a:ext cx="1930400" cy="1839913"/>
          </a:xfrm>
          <a:prstGeom prst="rect">
            <a:avLst/>
          </a:prstGeom>
        </p:spPr>
      </p:pic>
    </p:spTree>
    <p:extLst>
      <p:ext uri="{BB962C8B-B14F-4D97-AF65-F5344CB8AC3E}">
        <p14:creationId xmlns:p14="http://schemas.microsoft.com/office/powerpoint/2010/main" val="2969100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7C280-E418-430A-9E63-46B269F0234A}"/>
              </a:ext>
            </a:extLst>
          </p:cNvPr>
          <p:cNvSpPr>
            <a:spLocks noGrp="1"/>
          </p:cNvSpPr>
          <p:nvPr>
            <p:ph type="title"/>
          </p:nvPr>
        </p:nvSpPr>
        <p:spPr>
          <a:xfrm>
            <a:off x="677334" y="508000"/>
            <a:ext cx="8596668" cy="863615"/>
          </a:xfrm>
        </p:spPr>
        <p:txBody>
          <a:bodyPr>
            <a:normAutofit/>
          </a:bodyPr>
          <a:lstStyle/>
          <a:p>
            <a:r>
              <a:rPr lang="en-US" b="1" dirty="0" err="1">
                <a:solidFill>
                  <a:srgbClr val="002060"/>
                </a:solidFill>
                <a:latin typeface="Arial" panose="020B0604020202020204" pitchFamily="34" charset="0"/>
                <a:cs typeface="Arial" panose="020B0604020202020204" pitchFamily="34" charset="0"/>
              </a:rPr>
              <a:t>Hogares</a:t>
            </a:r>
            <a:r>
              <a:rPr lang="en-US" b="1" dirty="0">
                <a:solidFill>
                  <a:srgbClr val="002060"/>
                </a:solidFill>
                <a:latin typeface="Arial" panose="020B0604020202020204" pitchFamily="34" charset="0"/>
                <a:cs typeface="Arial" panose="020B0604020202020204" pitchFamily="34" charset="0"/>
              </a:rPr>
              <a:t> de Dos Padres: COVID-19</a:t>
            </a:r>
          </a:p>
        </p:txBody>
      </p:sp>
      <p:sp>
        <p:nvSpPr>
          <p:cNvPr id="3" name="Content Placeholder 2">
            <a:extLst>
              <a:ext uri="{FF2B5EF4-FFF2-40B4-BE49-F238E27FC236}">
                <a16:creationId xmlns:a16="http://schemas.microsoft.com/office/drawing/2014/main" xmlns="" id="{E67B8902-EF55-4629-A700-B394F826FBB7}"/>
              </a:ext>
            </a:extLst>
          </p:cNvPr>
          <p:cNvSpPr>
            <a:spLocks noGrp="1"/>
          </p:cNvSpPr>
          <p:nvPr>
            <p:ph idx="1"/>
          </p:nvPr>
        </p:nvSpPr>
        <p:spPr>
          <a:xfrm>
            <a:off x="677334" y="1151467"/>
            <a:ext cx="8596668" cy="4889895"/>
          </a:xfrm>
        </p:spPr>
        <p:txBody>
          <a:bodyPr>
            <a:normAutofit/>
          </a:bodyPr>
          <a:lstStyle/>
          <a:p>
            <a:pPr>
              <a:buClr>
                <a:srgbClr val="0070C0"/>
              </a:buClr>
              <a:buSzPct val="106000"/>
              <a:buFont typeface="Arial" panose="020B0604020202020204" pitchFamily="34" charset="0"/>
              <a:buChar char="•"/>
            </a:pPr>
            <a:r>
              <a:rPr lang="es-US" sz="2400" dirty="0">
                <a:latin typeface="Arial" panose="020B0604020202020204" pitchFamily="34" charset="0"/>
                <a:cs typeface="Arial" panose="020B0604020202020204" pitchFamily="34" charset="0"/>
              </a:rPr>
              <a:t>En hogares de dos padres, los padres proveedores de IHSS pueden continuar siendo un proveedor de IHSS pagado si el segundo padre ya no esta “indisponible” porque el padre ya no esta trabajando, asistiendo a una programa educativo o vocacional debido a COVID-19.  </a:t>
            </a:r>
          </a:p>
          <a:p>
            <a:pPr>
              <a:buClr>
                <a:srgbClr val="0070C0"/>
              </a:buClr>
              <a:buSzPct val="106000"/>
              <a:buFont typeface="Arial" panose="020B0604020202020204" pitchFamily="34" charset="0"/>
              <a:buChar char="•"/>
            </a:pPr>
            <a:r>
              <a:rPr lang="es-US" sz="2400" dirty="0">
                <a:latin typeface="Arial" panose="020B0604020202020204" pitchFamily="34" charset="0"/>
                <a:cs typeface="Arial" panose="020B0604020202020204" pitchFamily="34" charset="0"/>
              </a:rPr>
              <a:t>Si el segundo padre sigue disponible después del 30 de junio del 2020, entonces el primer padre no se le pagara como padre proveedor de IHSS para el niño efectivo el 1 de julio del 2020.</a:t>
            </a:r>
          </a:p>
          <a:p>
            <a:endParaRPr lang="en-US" dirty="0"/>
          </a:p>
          <a:p>
            <a:endParaRPr lang="en-US" dirty="0"/>
          </a:p>
        </p:txBody>
      </p:sp>
      <p:pic>
        <p:nvPicPr>
          <p:cNvPr id="4" name="Picture 3">
            <a:extLst>
              <a:ext uri="{FF2B5EF4-FFF2-40B4-BE49-F238E27FC236}">
                <a16:creationId xmlns:a16="http://schemas.microsoft.com/office/drawing/2014/main" xmlns="" id="{851C4780-67E5-40E6-9DC3-BF7D2D6AC2C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376317" y="4737479"/>
            <a:ext cx="2719683" cy="1612521"/>
          </a:xfrm>
          <a:prstGeom prst="rect">
            <a:avLst/>
          </a:prstGeom>
        </p:spPr>
      </p:pic>
    </p:spTree>
    <p:extLst>
      <p:ext uri="{BB962C8B-B14F-4D97-AF65-F5344CB8AC3E}">
        <p14:creationId xmlns:p14="http://schemas.microsoft.com/office/powerpoint/2010/main" val="1367451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838201" y="400051"/>
            <a:ext cx="9812865" cy="802216"/>
          </a:xfrm>
        </p:spPr>
        <p:txBody>
          <a:bodyPr>
            <a:noAutofit/>
          </a:bodyPr>
          <a:lstStyle/>
          <a:p>
            <a:pPr algn="ctr"/>
            <a:r>
              <a:rPr lang="en-US" b="1" dirty="0" err="1">
                <a:solidFill>
                  <a:schemeClr val="accent2">
                    <a:lumMod val="75000"/>
                  </a:schemeClr>
                </a:solidFill>
                <a:latin typeface="Arial" panose="020B0604020202020204" pitchFamily="34" charset="0"/>
                <a:cs typeface="Arial" panose="020B0604020202020204" pitchFamily="34" charset="0"/>
              </a:rPr>
              <a:t>Proveedores</a:t>
            </a:r>
            <a:r>
              <a:rPr lang="en-US" b="1" dirty="0">
                <a:solidFill>
                  <a:schemeClr val="accent2">
                    <a:lumMod val="75000"/>
                  </a:schemeClr>
                </a:solidFill>
                <a:latin typeface="Arial" panose="020B0604020202020204" pitchFamily="34" charset="0"/>
                <a:cs typeface="Arial" panose="020B0604020202020204" pitchFamily="34" charset="0"/>
              </a:rPr>
              <a:t> de </a:t>
            </a:r>
            <a:r>
              <a:rPr lang="en-US" b="1" dirty="0" err="1">
                <a:solidFill>
                  <a:schemeClr val="accent2">
                    <a:lumMod val="75000"/>
                  </a:schemeClr>
                </a:solidFill>
                <a:latin typeface="Arial" panose="020B0604020202020204" pitchFamily="34" charset="0"/>
                <a:cs typeface="Arial" panose="020B0604020202020204" pitchFamily="34" charset="0"/>
              </a:rPr>
              <a:t>Respaldo</a:t>
            </a:r>
            <a:r>
              <a:rPr lang="en-US" b="1" dirty="0">
                <a:solidFill>
                  <a:schemeClr val="accent2">
                    <a:lumMod val="75000"/>
                  </a:schemeClr>
                </a:solidFill>
                <a:latin typeface="Arial" panose="020B0604020202020204" pitchFamily="34" charset="0"/>
                <a:cs typeface="Arial" panose="020B0604020202020204" pitchFamily="34" charset="0"/>
              </a:rPr>
              <a:t> de </a:t>
            </a:r>
            <a:r>
              <a:rPr lang="es-US" b="1" dirty="0">
                <a:solidFill>
                  <a:schemeClr val="accent2">
                    <a:lumMod val="75000"/>
                  </a:schemeClr>
                </a:solidFill>
                <a:latin typeface="Arial" panose="020B0604020202020204" pitchFamily="34" charset="0"/>
                <a:cs typeface="Arial" panose="020B0604020202020204" pitchFamily="34" charset="0"/>
              </a:rPr>
              <a:t>Emergencia</a:t>
            </a: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838200" y="1473200"/>
            <a:ext cx="9812867" cy="3827466"/>
          </a:xfrm>
        </p:spPr>
        <p:txBody>
          <a:bodyPr>
            <a:normAutofit/>
          </a:bodyPr>
          <a:lstStyle/>
          <a:p>
            <a:pPr>
              <a:buClr>
                <a:schemeClr val="accent2">
                  <a:lumMod val="75000"/>
                </a:schemeClr>
              </a:buClr>
              <a:buSzPct val="111000"/>
              <a:buFont typeface="Arial" panose="020B0604020202020204" pitchFamily="34" charset="0"/>
              <a:buChar char="•"/>
            </a:pPr>
            <a:r>
              <a:rPr lang="es-US" dirty="0">
                <a:latin typeface="Arial" panose="020B0604020202020204" pitchFamily="34" charset="0"/>
                <a:cs typeface="Arial" panose="020B0604020202020204" pitchFamily="34" charset="0"/>
              </a:rPr>
              <a:t>El estado a dado instrucciones a los condados para crear un sistema de proveedores de respaldo de emergencia  disponible ahora hasta el 30 de junio del 2020</a:t>
            </a:r>
          </a:p>
          <a:p>
            <a:pPr>
              <a:buClr>
                <a:schemeClr val="accent2">
                  <a:lumMod val="75000"/>
                </a:schemeClr>
              </a:buClr>
              <a:buSzPct val="111000"/>
              <a:buFont typeface="Arial" panose="020B0604020202020204" pitchFamily="34" charset="0"/>
              <a:buChar char="•"/>
            </a:pPr>
            <a:r>
              <a:rPr lang="es-US" b="1" dirty="0">
                <a:latin typeface="Arial" panose="020B0604020202020204" pitchFamily="34" charset="0"/>
                <a:cs typeface="Arial" panose="020B0604020202020204" pitchFamily="34" charset="0"/>
              </a:rPr>
              <a:t>Destinatarios de IHSS se le puede asignar un proveedor de respaldo de IHSS cuando su proveedor de IHSS original no puede trabajar debido a COVID-19</a:t>
            </a:r>
          </a:p>
          <a:p>
            <a:pPr>
              <a:buClr>
                <a:schemeClr val="accent2">
                  <a:lumMod val="75000"/>
                </a:schemeClr>
              </a:buClr>
              <a:buSzPct val="111000"/>
              <a:buFont typeface="Arial" panose="020B0604020202020204" pitchFamily="34" charset="0"/>
              <a:buChar char="•"/>
            </a:pPr>
            <a:r>
              <a:rPr lang="es-US" dirty="0">
                <a:latin typeface="Arial" panose="020B0604020202020204" pitchFamily="34" charset="0"/>
                <a:cs typeface="Arial" panose="020B0604020202020204" pitchFamily="34" charset="0"/>
              </a:rPr>
              <a:t>La mayoría de condados usaran la Autoridad Publica como el sistema de proveedores de respaldo </a:t>
            </a:r>
          </a:p>
          <a:p>
            <a:pPr>
              <a:buClr>
                <a:schemeClr val="accent2">
                  <a:lumMod val="75000"/>
                </a:schemeClr>
              </a:buClr>
              <a:buSzPct val="111000"/>
              <a:buFont typeface="Arial" panose="020B0604020202020204" pitchFamily="34" charset="0"/>
              <a:buChar char="•"/>
            </a:pPr>
            <a:r>
              <a:rPr lang="es-US" dirty="0">
                <a:latin typeface="Arial" panose="020B0604020202020204" pitchFamily="34" charset="0"/>
                <a:cs typeface="Arial" panose="020B0604020202020204" pitchFamily="34" charset="0"/>
              </a:rPr>
              <a:t>Comuníquese su autoridad publica, trabajador social, o oficina del Condado de IHSS</a:t>
            </a:r>
            <a:r>
              <a:rPr lang="es-US" u="sng" dirty="0">
                <a:latin typeface="Arial" panose="020B0604020202020204" pitchFamily="34" charset="0"/>
                <a:cs typeface="Arial" panose="020B0604020202020204" pitchFamily="34" charset="0"/>
              </a:rPr>
              <a:t> </a:t>
            </a:r>
            <a:r>
              <a:rPr lang="es-US" u="sng"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https://www.cdss.ca.gov/inforesources/county-ihss-offices</a:t>
            </a:r>
            <a:r>
              <a:rPr lang="es-US" u="sng" dirty="0">
                <a:solidFill>
                  <a:srgbClr val="0070C0"/>
                </a:solidFill>
                <a:latin typeface="Arial" panose="020B0604020202020204" pitchFamily="34" charset="0"/>
                <a:cs typeface="Arial" panose="020B0604020202020204" pitchFamily="34" charset="0"/>
              </a:rPr>
              <a:t> </a:t>
            </a:r>
            <a:r>
              <a:rPr lang="es-US" dirty="0">
                <a:latin typeface="Arial" panose="020B0604020202020204" pitchFamily="34" charset="0"/>
                <a:cs typeface="Arial" panose="020B0604020202020204" pitchFamily="34" charset="0"/>
              </a:rPr>
              <a:t>para obtener mas información sobre como debe obtener un proveedor de respaldo</a:t>
            </a: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838200" y="5657850"/>
            <a:ext cx="10806114" cy="957262"/>
          </a:xfrm>
          <a:no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buNone/>
            </a:pPr>
            <a:r>
              <a:rPr lang="en-US" dirty="0">
                <a:solidFill>
                  <a:schemeClr val="tx1"/>
                </a:solidFill>
                <a:latin typeface="Arial" panose="020B0604020202020204" pitchFamily="34" charset="0"/>
                <a:cs typeface="Arial" panose="020B0604020202020204" pitchFamily="34" charset="0"/>
              </a:rPr>
              <a:t>March 30, 2020 CDSS All County Letter (ACL) No. 20-29</a:t>
            </a:r>
            <a:r>
              <a:rPr lang="en-US" dirty="0">
                <a:solidFill>
                  <a:schemeClr val="accent2">
                    <a:lumMod val="75000"/>
                  </a:schemeClr>
                </a:solidFill>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https://www.cdss.ca.gov/Portals/9/Additional-Resources/Letters-and-Notices/ACLs/2020/20-29.pdf</a:t>
            </a:r>
            <a:r>
              <a:rPr lang="en-US" dirty="0">
                <a:solidFill>
                  <a:srgbClr val="0070C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5722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838202" y="365126"/>
            <a:ext cx="8610598" cy="718607"/>
          </a:xfrm>
        </p:spPr>
        <p:txBody>
          <a:bodyPr>
            <a:normAutofit/>
          </a:bodyPr>
          <a:lstStyle/>
          <a:p>
            <a:pPr algn="ctr"/>
            <a:r>
              <a:rPr lang="en-US" sz="4000" b="1" dirty="0" err="1">
                <a:solidFill>
                  <a:schemeClr val="accent2">
                    <a:lumMod val="75000"/>
                  </a:schemeClr>
                </a:solidFill>
                <a:latin typeface="Arial" panose="020B0604020202020204" pitchFamily="34" charset="0"/>
                <a:cs typeface="Arial" panose="020B0604020202020204" pitchFamily="34" charset="0"/>
              </a:rPr>
              <a:t>Haga</a:t>
            </a:r>
            <a:r>
              <a:rPr lang="en-US" sz="4000" b="1" dirty="0">
                <a:solidFill>
                  <a:schemeClr val="accent2">
                    <a:lumMod val="75000"/>
                  </a:schemeClr>
                </a:solidFill>
                <a:latin typeface="Arial" panose="020B0604020202020204" pitchFamily="34" charset="0"/>
                <a:cs typeface="Arial" panose="020B0604020202020204" pitchFamily="34" charset="0"/>
              </a:rPr>
              <a:t> un Plan De </a:t>
            </a:r>
            <a:r>
              <a:rPr lang="en-US" sz="4000" b="1" dirty="0" err="1">
                <a:solidFill>
                  <a:schemeClr val="accent2">
                    <a:lumMod val="75000"/>
                  </a:schemeClr>
                </a:solidFill>
                <a:latin typeface="Arial" panose="020B0604020202020204" pitchFamily="34" charset="0"/>
                <a:cs typeface="Arial" panose="020B0604020202020204" pitchFamily="34" charset="0"/>
              </a:rPr>
              <a:t>Respaldo</a:t>
            </a:r>
            <a:endParaRPr lang="en-US" sz="4000" b="1" dirty="0">
              <a:solidFill>
                <a:schemeClr val="accent2">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idx="1"/>
          </p:nvPr>
        </p:nvSpPr>
        <p:spPr>
          <a:xfrm>
            <a:off x="838202" y="883920"/>
            <a:ext cx="10515600" cy="5608956"/>
          </a:xfrm>
        </p:spPr>
        <p:txBody>
          <a:bodyPr>
            <a:noAutofit/>
          </a:bodyPr>
          <a:lstStyle/>
          <a:p>
            <a:pPr marL="0" indent="0">
              <a:buNone/>
            </a:pPr>
            <a:endParaRPr lang="en-US" sz="1400" dirty="0">
              <a:latin typeface="Arial" panose="020B0604020202020204" pitchFamily="34" charset="0"/>
              <a:cs typeface="Arial" panose="020B0604020202020204" pitchFamily="34" charset="0"/>
            </a:endParaRPr>
          </a:p>
          <a:p>
            <a:pPr marL="0" indent="0">
              <a:buNone/>
            </a:pPr>
            <a:r>
              <a:rPr lang="es-US" sz="1600" dirty="0">
                <a:latin typeface="Arial" panose="020B0604020202020204" pitchFamily="34" charset="0"/>
                <a:cs typeface="Arial" panose="020B0604020202020204" pitchFamily="34" charset="0"/>
              </a:rPr>
              <a:t>Haga un plan de respaldo ahora. Aquí hay consejos: </a:t>
            </a:r>
          </a:p>
          <a:p>
            <a:pPr lvl="0">
              <a:buClr>
                <a:srgbClr val="0070C0"/>
              </a:buClr>
              <a:buSzPct val="100000"/>
              <a:buFont typeface="Arial" panose="020B0604020202020204" pitchFamily="34" charset="0"/>
              <a:buChar char="•"/>
            </a:pPr>
            <a:r>
              <a:rPr lang="es-US" sz="1600" dirty="0">
                <a:latin typeface="Arial" panose="020B0604020202020204" pitchFamily="34" charset="0"/>
                <a:cs typeface="Arial" panose="020B0604020202020204" pitchFamily="34" charset="0"/>
              </a:rPr>
              <a:t>Enumera las cosas que necesita, como medicamentos, equipo medico, animales de servicio, y apoyo de servicios.  Escríbanlo.</a:t>
            </a:r>
          </a:p>
          <a:p>
            <a:pPr lvl="0">
              <a:buClr>
                <a:srgbClr val="0070C0"/>
              </a:buClr>
              <a:buSzPct val="100000"/>
              <a:buFont typeface="Arial" panose="020B0604020202020204" pitchFamily="34" charset="0"/>
              <a:buChar char="•"/>
            </a:pPr>
            <a:r>
              <a:rPr lang="es-US" sz="1600" dirty="0">
                <a:latin typeface="Arial" panose="020B0604020202020204" pitchFamily="34" charset="0"/>
                <a:cs typeface="Arial" panose="020B0604020202020204" pitchFamily="34" charset="0"/>
              </a:rPr>
              <a:t>Piensen sobre las diferentes formas de satisfacer sus necesidades si no hay servicios</a:t>
            </a:r>
          </a:p>
          <a:p>
            <a:pPr lvl="0">
              <a:buClr>
                <a:srgbClr val="0070C0"/>
              </a:buClr>
              <a:buSzPct val="100000"/>
              <a:buFont typeface="Arial" panose="020B0604020202020204" pitchFamily="34" charset="0"/>
              <a:buChar char="•"/>
            </a:pPr>
            <a:r>
              <a:rPr lang="es-US" sz="1600" dirty="0">
                <a:latin typeface="Arial" panose="020B0604020202020204" pitchFamily="34" charset="0"/>
                <a:cs typeface="Arial" panose="020B0604020202020204" pitchFamily="34" charset="0"/>
              </a:rPr>
              <a:t>Si Usted recibe servicios de un miembro familiar, hable con su familia sobre los planes de proveedores de respaldo de IHSS.  Si conocen a alguien que quiere ser un proveedor de respaldo, pueden convertirse un proveedor en este momento.  Puede encontrar información sobre como convertirse en un proveedor de IHSS aquí: </a:t>
            </a:r>
            <a:r>
              <a:rPr lang="es-US" sz="1600" u="sng"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https://www.cdss.ca.gov/inforesources/ihss/ihss-providers/how-to-become-an-ihss-provider</a:t>
            </a:r>
            <a:endParaRPr lang="es-US" sz="1600" dirty="0">
              <a:solidFill>
                <a:srgbClr val="0070C0"/>
              </a:solidFill>
              <a:latin typeface="Arial" panose="020B0604020202020204" pitchFamily="34" charset="0"/>
              <a:cs typeface="Arial" panose="020B0604020202020204" pitchFamily="34" charset="0"/>
            </a:endParaRPr>
          </a:p>
          <a:p>
            <a:pPr marL="0" indent="0">
              <a:buNone/>
            </a:pPr>
            <a:r>
              <a:rPr lang="es-US" sz="1600" dirty="0">
                <a:latin typeface="Arial" panose="020B0604020202020204" pitchFamily="34" charset="0"/>
                <a:cs typeface="Arial" panose="020B0604020202020204" pitchFamily="34" charset="0"/>
              </a:rPr>
              <a:t>CDSS tiene una hoja para ayudarlo a crear su propio plan de respaldo: </a:t>
            </a:r>
            <a:r>
              <a:rPr lang="es-US" sz="1600"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https://www.cdss.ca.gov/Portals/9/IHSS/Emergency/Personal-Emergency-Plan.pdf</a:t>
            </a:r>
            <a:r>
              <a:rPr lang="es-US" sz="1600" dirty="0">
                <a:solidFill>
                  <a:srgbClr val="0070C0"/>
                </a:solidFill>
                <a:latin typeface="Arial" panose="020B0604020202020204" pitchFamily="34" charset="0"/>
                <a:cs typeface="Arial" panose="020B0604020202020204" pitchFamily="34" charset="0"/>
              </a:rPr>
              <a:t>. </a:t>
            </a:r>
          </a:p>
          <a:p>
            <a:pPr marL="0" indent="0">
              <a:buNone/>
            </a:pPr>
            <a:r>
              <a:rPr lang="es-US" sz="1600" dirty="0">
                <a:latin typeface="Arial" panose="020B0604020202020204" pitchFamily="34" charset="0"/>
                <a:cs typeface="Arial" panose="020B0604020202020204" pitchFamily="34" charset="0"/>
              </a:rPr>
              <a:t>Llamen a todos las agencias para determinar otras formas de satisfacer sus necesidades:</a:t>
            </a:r>
          </a:p>
          <a:p>
            <a:pPr>
              <a:buClr>
                <a:srgbClr val="0070C0"/>
              </a:buClr>
              <a:buSzPct val="100000"/>
              <a:buFont typeface="Arial" panose="020B0604020202020204" pitchFamily="34" charset="0"/>
              <a:buChar char="•"/>
            </a:pPr>
            <a:r>
              <a:rPr lang="es-US" sz="1600" dirty="0">
                <a:solidFill>
                  <a:schemeClr val="tx1"/>
                </a:solidFill>
                <a:latin typeface="Arial" panose="020B0604020202020204" pitchFamily="34" charset="0"/>
                <a:cs typeface="Arial" panose="020B0604020202020204" pitchFamily="34" charset="0"/>
              </a:rPr>
              <a:t>Llame a la autoridad publica de sus condado para encontrar algunos recursos.  Aquí hay una lista de oficinas de servicios sociales: </a:t>
            </a:r>
            <a:r>
              <a:rPr lang="es-US" sz="1600" u="sng"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https://www.cdss.ca.gov/county-offices</a:t>
            </a:r>
            <a:r>
              <a:rPr lang="es-US" sz="1600" dirty="0">
                <a:solidFill>
                  <a:schemeClr val="tx1"/>
                </a:solidFill>
                <a:latin typeface="Arial" panose="020B0604020202020204" pitchFamily="34" charset="0"/>
                <a:cs typeface="Arial" panose="020B0604020202020204" pitchFamily="34" charset="0"/>
              </a:rPr>
              <a:t>. Si recibe servicios a través de una agencia diferente, llame a esa agencia para mas información.  </a:t>
            </a:r>
          </a:p>
          <a:p>
            <a:pPr>
              <a:buClr>
                <a:srgbClr val="0070C0"/>
              </a:buClr>
              <a:buSzPct val="100000"/>
              <a:buFont typeface="Arial" panose="020B0604020202020204" pitchFamily="34" charset="0"/>
              <a:buChar char="•"/>
            </a:pPr>
            <a:r>
              <a:rPr lang="es-US" sz="1600" dirty="0">
                <a:solidFill>
                  <a:schemeClr val="tx1"/>
                </a:solidFill>
                <a:latin typeface="Arial" panose="020B0604020202020204" pitchFamily="34" charset="0"/>
                <a:cs typeface="Arial" panose="020B0604020202020204" pitchFamily="34" charset="0"/>
              </a:rPr>
              <a:t>Llame a su plan de salud y averigüe que servicios están cubiertos y como obtenerlos en una emergencia </a:t>
            </a:r>
          </a:p>
          <a:p>
            <a:pPr>
              <a:buClr>
                <a:srgbClr val="0070C0"/>
              </a:buClr>
              <a:buSzPct val="100000"/>
              <a:buFont typeface="Arial" panose="020B0604020202020204" pitchFamily="34" charset="0"/>
              <a:buChar char="•"/>
            </a:pPr>
            <a:r>
              <a:rPr lang="es-US" sz="1600" dirty="0">
                <a:solidFill>
                  <a:schemeClr val="tx1"/>
                </a:solidFill>
                <a:latin typeface="Arial" panose="020B0604020202020204" pitchFamily="34" charset="0"/>
                <a:cs typeface="Arial" panose="020B0604020202020204" pitchFamily="34" charset="0"/>
              </a:rPr>
              <a:t>Puede que ya hayan planeado por una emergencia con su trabajador social durante su evaluación.  Revise su documentación </a:t>
            </a:r>
            <a:r>
              <a:rPr lang="es-US" sz="1600" dirty="0">
                <a:latin typeface="Arial" panose="020B0604020202020204" pitchFamily="34" charset="0"/>
                <a:cs typeface="Arial" panose="020B0604020202020204" pitchFamily="34" charset="0"/>
              </a:rPr>
              <a:t>de evaluación o llame al condado para obtener una copia.</a:t>
            </a:r>
          </a:p>
        </p:txBody>
      </p:sp>
    </p:spTree>
    <p:extLst>
      <p:ext uri="{BB962C8B-B14F-4D97-AF65-F5344CB8AC3E}">
        <p14:creationId xmlns:p14="http://schemas.microsoft.com/office/powerpoint/2010/main" val="1476282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838202" y="400051"/>
            <a:ext cx="10515600" cy="1157284"/>
          </a:xfrm>
        </p:spPr>
        <p:txBody>
          <a:bodyPr>
            <a:normAutofit fontScale="90000"/>
          </a:bodyPr>
          <a:lstStyle/>
          <a:p>
            <a:r>
              <a:rPr lang="es-US" sz="3800" b="1" dirty="0">
                <a:solidFill>
                  <a:schemeClr val="accent2">
                    <a:lumMod val="75000"/>
                  </a:schemeClr>
                </a:solidFill>
                <a:latin typeface="Arial" panose="020B0604020202020204" pitchFamily="34" charset="0"/>
                <a:cs typeface="Arial" panose="020B0604020202020204" pitchFamily="34" charset="0"/>
              </a:rPr>
              <a:t>Eliminación Temporal de Violación de Tiempo Extra</a:t>
            </a: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838200" y="1557334"/>
            <a:ext cx="10806114" cy="4100515"/>
          </a:xfrm>
        </p:spPr>
        <p:txBody>
          <a:bodyPr>
            <a:noAutofit/>
          </a:bodyPr>
          <a:lstStyle/>
          <a:p>
            <a:pPr marL="0" indent="0">
              <a:buNone/>
            </a:pPr>
            <a:r>
              <a:rPr lang="es-US" sz="2800" dirty="0">
                <a:latin typeface="Arial" panose="020B0604020202020204" pitchFamily="34" charset="0"/>
                <a:cs typeface="Arial" panose="020B0604020202020204" pitchFamily="34" charset="0"/>
              </a:rPr>
              <a:t>Debido a COVID-19, los condados pueden ser flexibles con destinatarios de IHSS en la asignación de horas de servicios semanales para que sus proveedores de IHSS puedan:</a:t>
            </a:r>
          </a:p>
          <a:p>
            <a:pPr lvl="1">
              <a:buClr>
                <a:srgbClr val="0070C0"/>
              </a:buClr>
              <a:buSzPct val="101000"/>
              <a:buFont typeface="Arial" panose="020B0604020202020204" pitchFamily="34" charset="0"/>
              <a:buChar char="•"/>
            </a:pPr>
            <a:r>
              <a:rPr lang="es-US" sz="2800" dirty="0">
                <a:latin typeface="Arial" panose="020B0604020202020204" pitchFamily="34" charset="0"/>
                <a:cs typeface="Arial" panose="020B0604020202020204" pitchFamily="34" charset="0"/>
              </a:rPr>
              <a:t>Proveer servicios que necesitan los destinatarios de IHSS cuando lo necesiten. </a:t>
            </a:r>
          </a:p>
          <a:p>
            <a:pPr lvl="1">
              <a:buClr>
                <a:srgbClr val="0070C0"/>
              </a:buClr>
              <a:buSzPct val="101000"/>
              <a:buFont typeface="Arial" panose="020B0604020202020204" pitchFamily="34" charset="0"/>
              <a:buChar char="•"/>
            </a:pPr>
            <a:r>
              <a:rPr lang="es-US" sz="2800" dirty="0">
                <a:latin typeface="Arial" panose="020B0604020202020204" pitchFamily="34" charset="0"/>
                <a:cs typeface="Arial" panose="020B0604020202020204" pitchFamily="34" charset="0"/>
              </a:rPr>
              <a:t>Si los proveedores de IHSS incurren violaciones por trabajar horas extras mientras brindan servicios “críticos,” se le eliminaran las violaciones. </a:t>
            </a: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838200" y="5657850"/>
            <a:ext cx="10806114" cy="957262"/>
          </a:xfr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fontScale="85000" lnSpcReduction="20000"/>
          </a:bodyPr>
          <a:lstStyle/>
          <a:p>
            <a:pPr marL="0" indent="0">
              <a:buNone/>
            </a:pPr>
            <a:r>
              <a:rPr lang="en-US" dirty="0">
                <a:solidFill>
                  <a:schemeClr val="tx1"/>
                </a:solidFill>
                <a:latin typeface="Arial" panose="020B0604020202020204" pitchFamily="34" charset="0"/>
                <a:cs typeface="Arial" panose="020B0604020202020204" pitchFamily="34" charset="0"/>
              </a:rPr>
              <a:t>March 19, 2020 CDSS All County Program Managers Letter</a:t>
            </a:r>
            <a:r>
              <a:rPr lang="en-US" dirty="0">
                <a:solidFill>
                  <a:schemeClr val="accent2">
                    <a:lumMod val="75000"/>
                  </a:schemeClr>
                </a:solidFill>
                <a:latin typeface="Arial" panose="020B0604020202020204" pitchFamily="34" charset="0"/>
                <a:cs typeface="Arial" panose="020B0604020202020204" pitchFamily="34" charset="0"/>
              </a:rPr>
              <a:t>:  </a:t>
            </a:r>
            <a:r>
              <a:rPr lang="en-US" u="sng" dirty="0">
                <a:solidFill>
                  <a:schemeClr val="accent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https://www.cdss.ca.gov/Portals/13/Homepage/IHSSPML_GovEO_031920.pdf</a:t>
            </a:r>
            <a:r>
              <a:rPr lang="en-US" u="sng" dirty="0">
                <a:solidFill>
                  <a:schemeClr val="accent2">
                    <a:lumMod val="75000"/>
                  </a:schemeClr>
                </a:solidFill>
                <a:latin typeface="Arial" panose="020B0604020202020204" pitchFamily="34" charset="0"/>
                <a:cs typeface="Arial" panose="020B0604020202020204" pitchFamily="34" charset="0"/>
              </a:rPr>
              <a:t> </a:t>
            </a:r>
          </a:p>
          <a:p>
            <a:pPr marL="0" indent="0">
              <a:buNone/>
            </a:pPr>
            <a:r>
              <a:rPr lang="en-US" dirty="0">
                <a:solidFill>
                  <a:schemeClr val="tx1"/>
                </a:solidFill>
                <a:latin typeface="Arial" panose="020B0604020202020204" pitchFamily="34" charset="0"/>
                <a:cs typeface="Arial" panose="020B0604020202020204" pitchFamily="34" charset="0"/>
              </a:rPr>
              <a:t>April 10, 2020 CDSS All County Letter 20-32</a:t>
            </a:r>
            <a:r>
              <a:rPr lang="en-US" dirty="0">
                <a:solidFill>
                  <a:schemeClr val="accent2">
                    <a:lumMod val="75000"/>
                  </a:schemeClr>
                </a:solidFill>
                <a:latin typeface="Arial" panose="020B0604020202020204" pitchFamily="34" charset="0"/>
                <a:cs typeface="Arial" panose="020B0604020202020204" pitchFamily="34" charset="0"/>
              </a:rPr>
              <a:t>: </a:t>
            </a:r>
            <a:r>
              <a:rPr lang="en-US" dirty="0">
                <a:solidFill>
                  <a:schemeClr val="accent2">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https://www.cdss.ca.gov/Portals/9/Additional-Resources/Letters-and-Notices/ACLs/2020/20-32.pdf?ver=2020-04-13-075546-460</a:t>
            </a:r>
            <a:r>
              <a:rPr lang="en-US" dirty="0">
                <a:solidFill>
                  <a:schemeClr val="accent2">
                    <a:lumMod val="75000"/>
                  </a:schemeClr>
                </a:solidFill>
                <a:latin typeface="Arial" panose="020B0604020202020204" pitchFamily="34" charset="0"/>
                <a:cs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1759613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838202" y="400051"/>
            <a:ext cx="10515600" cy="740772"/>
          </a:xfrm>
        </p:spPr>
        <p:txBody>
          <a:bodyPr>
            <a:noAutofit/>
          </a:bodyPr>
          <a:lstStyle/>
          <a:p>
            <a:r>
              <a:rPr lang="es-US" sz="2900" b="1" dirty="0">
                <a:solidFill>
                  <a:schemeClr val="accent2">
                    <a:lumMod val="75000"/>
                  </a:schemeClr>
                </a:solidFill>
                <a:latin typeface="Arial" panose="020B0604020202020204" pitchFamily="34" charset="0"/>
                <a:cs typeface="Arial" panose="020B0604020202020204" pitchFamily="34" charset="0"/>
              </a:rPr>
              <a:t>Proveedor de IHSS &amp; WPCS Descanso Pagado: COVID-19</a:t>
            </a:r>
            <a:br>
              <a:rPr lang="es-US" sz="2900" b="1" dirty="0">
                <a:solidFill>
                  <a:schemeClr val="accent2">
                    <a:lumMod val="75000"/>
                  </a:schemeClr>
                </a:solidFill>
                <a:latin typeface="Arial" panose="020B0604020202020204" pitchFamily="34" charset="0"/>
                <a:cs typeface="Arial" panose="020B0604020202020204" pitchFamily="34" charset="0"/>
              </a:rPr>
            </a:br>
            <a:r>
              <a:rPr lang="es-US" sz="2900" dirty="0">
                <a:solidFill>
                  <a:schemeClr val="accent2">
                    <a:lumMod val="75000"/>
                  </a:schemeClr>
                </a:solidFill>
                <a:latin typeface="Arial" panose="020B0604020202020204" pitchFamily="34" charset="0"/>
                <a:cs typeface="Arial" panose="020B0604020202020204" pitchFamily="34" charset="0"/>
              </a:rPr>
              <a:t/>
            </a:r>
            <a:br>
              <a:rPr lang="es-US" sz="2900" dirty="0">
                <a:solidFill>
                  <a:schemeClr val="accent2">
                    <a:lumMod val="75000"/>
                  </a:schemeClr>
                </a:solidFill>
                <a:latin typeface="Arial" panose="020B0604020202020204" pitchFamily="34" charset="0"/>
                <a:cs typeface="Arial" panose="020B0604020202020204" pitchFamily="34" charset="0"/>
              </a:rPr>
            </a:br>
            <a:r>
              <a:rPr lang="es-US" sz="2900" b="1" dirty="0">
                <a:solidFill>
                  <a:schemeClr val="accent2">
                    <a:lumMod val="75000"/>
                  </a:schemeClr>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838200" y="1201783"/>
            <a:ext cx="10806114" cy="4454433"/>
          </a:xfrm>
        </p:spPr>
        <p:txBody>
          <a:bodyPr>
            <a:normAutofit fontScale="25000" lnSpcReduction="20000"/>
          </a:bodyPr>
          <a:lstStyle/>
          <a:p>
            <a:pPr marL="1" indent="0">
              <a:buNone/>
            </a:pPr>
            <a:r>
              <a:rPr lang="es-US" sz="7200" dirty="0">
                <a:latin typeface="Arial" panose="020B0604020202020204" pitchFamily="34" charset="0"/>
                <a:cs typeface="Arial" panose="020B0604020202020204" pitchFamily="34" charset="0"/>
              </a:rPr>
              <a:t>Desde el 2 de abril del 2020 hasta el 31 de diciembre del 2020: </a:t>
            </a:r>
          </a:p>
          <a:p>
            <a:pPr lvl="1">
              <a:buClr>
                <a:srgbClr val="0070C0"/>
              </a:buClr>
              <a:buSzPct val="100000"/>
              <a:buFont typeface="Arial" panose="020B0604020202020204" pitchFamily="34" charset="0"/>
              <a:buChar char="•"/>
            </a:pPr>
            <a:r>
              <a:rPr lang="es-US" sz="7200" dirty="0">
                <a:latin typeface="Arial" panose="020B0604020202020204" pitchFamily="34" charset="0"/>
                <a:cs typeface="Arial" panose="020B0604020202020204" pitchFamily="34" charset="0"/>
              </a:rPr>
              <a:t>Trabajan 40 horas o mas por semana tienen 2 semanas pagadas de ausencia pagada de COVID</a:t>
            </a:r>
          </a:p>
          <a:p>
            <a:pPr lvl="1">
              <a:buClr>
                <a:srgbClr val="0070C0"/>
              </a:buClr>
              <a:buSzPct val="100000"/>
              <a:buFont typeface="Arial" panose="020B0604020202020204" pitchFamily="34" charset="0"/>
              <a:buChar char="•"/>
            </a:pPr>
            <a:r>
              <a:rPr lang="es-US" sz="7200" dirty="0">
                <a:latin typeface="Arial" panose="020B0604020202020204" pitchFamily="34" charset="0"/>
                <a:cs typeface="Arial" panose="020B0604020202020204" pitchFamily="34" charset="0"/>
              </a:rPr>
              <a:t>Trabajan menos 40 horas por semana obtendrán ausencia pagada relacionado al COVID basada en el promedio del numero de horas trabajadas en dos semanas</a:t>
            </a:r>
          </a:p>
          <a:p>
            <a:pPr marL="57150" indent="0">
              <a:buNone/>
            </a:pPr>
            <a:endParaRPr lang="es-US" sz="7200" dirty="0">
              <a:latin typeface="Arial" panose="020B0604020202020204" pitchFamily="34" charset="0"/>
              <a:cs typeface="Arial" panose="020B0604020202020204" pitchFamily="34" charset="0"/>
            </a:endParaRPr>
          </a:p>
          <a:p>
            <a:pPr marL="57150" indent="0">
              <a:buNone/>
            </a:pPr>
            <a:r>
              <a:rPr lang="es-US" sz="7200" dirty="0">
                <a:latin typeface="Arial" panose="020B0604020202020204" pitchFamily="34" charset="0"/>
                <a:cs typeface="Arial" panose="020B0604020202020204" pitchFamily="34" charset="0"/>
              </a:rPr>
              <a:t>El proveedor puede obtener ausencia pagada por enfermedad de COVID-19 si:</a:t>
            </a:r>
          </a:p>
          <a:p>
            <a:pPr lvl="1" defTabSz="365760">
              <a:buClr>
                <a:srgbClr val="0070C0"/>
              </a:buClr>
              <a:buSzPct val="100000"/>
              <a:buFont typeface="Arial" panose="020B0604020202020204" pitchFamily="34" charset="0"/>
              <a:buChar char="•"/>
              <a:tabLst>
                <a:tab pos="91440" algn="l"/>
              </a:tabLst>
            </a:pPr>
            <a:r>
              <a:rPr lang="es-US" sz="7200" dirty="0">
                <a:latin typeface="Arial" panose="020B0604020202020204" pitchFamily="34" charset="0"/>
                <a:cs typeface="Arial" panose="020B0604020202020204" pitchFamily="34" charset="0"/>
              </a:rPr>
              <a:t>Están en cuarentena o su medico le dijo que este en cuarentena</a:t>
            </a:r>
          </a:p>
          <a:p>
            <a:pPr lvl="1" defTabSz="365760">
              <a:buClr>
                <a:srgbClr val="0070C0"/>
              </a:buClr>
              <a:buSzPct val="100000"/>
              <a:buFont typeface="Arial" panose="020B0604020202020204" pitchFamily="34" charset="0"/>
              <a:buChar char="•"/>
              <a:tabLst>
                <a:tab pos="91440" algn="l"/>
              </a:tabLst>
            </a:pPr>
            <a:r>
              <a:rPr lang="es-US" sz="7200" dirty="0">
                <a:latin typeface="Arial" panose="020B0604020202020204" pitchFamily="34" charset="0"/>
                <a:cs typeface="Arial" panose="020B0604020202020204" pitchFamily="34" charset="0"/>
              </a:rPr>
              <a:t>Tiene síntomas de COVID-19 y esta tratando de obtener atención medica </a:t>
            </a:r>
          </a:p>
          <a:p>
            <a:pPr lvl="1" defTabSz="365760">
              <a:buClr>
                <a:srgbClr val="0070C0"/>
              </a:buClr>
              <a:buSzPct val="100000"/>
              <a:buFont typeface="Arial" panose="020B0604020202020204" pitchFamily="34" charset="0"/>
              <a:buChar char="•"/>
              <a:tabLst>
                <a:tab pos="91440" algn="l"/>
              </a:tabLst>
            </a:pPr>
            <a:r>
              <a:rPr lang="es-US" sz="7200" dirty="0">
                <a:latin typeface="Arial" panose="020B0604020202020204" pitchFamily="34" charset="0"/>
                <a:cs typeface="Arial" panose="020B0604020202020204" pitchFamily="34" charset="0"/>
              </a:rPr>
              <a:t>Esta cuidando de alguien con COVID-19 o le dijo el doctor que estén en cuarentena</a:t>
            </a:r>
          </a:p>
          <a:p>
            <a:pPr lvl="1" defTabSz="365760">
              <a:lnSpc>
                <a:spcPct val="120000"/>
              </a:lnSpc>
              <a:buClr>
                <a:srgbClr val="0070C0"/>
              </a:buClr>
              <a:buSzPct val="100000"/>
              <a:buFont typeface="Arial" panose="020B0604020202020204" pitchFamily="34" charset="0"/>
              <a:buChar char="•"/>
              <a:tabLst>
                <a:tab pos="91440" algn="l"/>
              </a:tabLst>
            </a:pPr>
            <a:r>
              <a:rPr lang="es-US" sz="7200" dirty="0">
                <a:latin typeface="Arial" panose="020B0604020202020204" pitchFamily="34" charset="0"/>
                <a:cs typeface="Arial" panose="020B0604020202020204" pitchFamily="34" charset="0"/>
              </a:rPr>
              <a:t>Esta cuidando de un niño cual escuela o cuidado de niños a cerrado o tiene otro problema relacionado a COVID-19 </a:t>
            </a:r>
          </a:p>
          <a:p>
            <a:pPr marL="1" indent="0">
              <a:lnSpc>
                <a:spcPct val="120000"/>
              </a:lnSpc>
              <a:spcBef>
                <a:spcPts val="0"/>
              </a:spcBef>
              <a:buNone/>
            </a:pPr>
            <a:endParaRPr lang="es-US" sz="7200" dirty="0">
              <a:latin typeface="Arial" panose="020B0604020202020204" pitchFamily="34" charset="0"/>
              <a:cs typeface="Arial" panose="020B0604020202020204" pitchFamily="34" charset="0"/>
            </a:endParaRPr>
          </a:p>
          <a:p>
            <a:pPr marL="1" indent="0">
              <a:lnSpc>
                <a:spcPct val="120000"/>
              </a:lnSpc>
              <a:spcBef>
                <a:spcPts val="0"/>
              </a:spcBef>
              <a:buNone/>
            </a:pPr>
            <a:r>
              <a:rPr lang="es-US" sz="7200" dirty="0">
                <a:latin typeface="Arial" panose="020B0604020202020204" pitchFamily="34" charset="0"/>
                <a:cs typeface="Arial" panose="020B0604020202020204" pitchFamily="34" charset="0"/>
              </a:rPr>
              <a:t>Los beneficios ausencia pagada relacionado a COVID-19 no afectan los beneficios regulares de ausencia pagada por enfermedad del IHSS</a:t>
            </a:r>
          </a:p>
          <a:p>
            <a:pPr marL="1" indent="0">
              <a:lnSpc>
                <a:spcPct val="120000"/>
              </a:lnSpc>
              <a:spcBef>
                <a:spcPts val="0"/>
              </a:spcBef>
              <a:buNone/>
            </a:pPr>
            <a:endParaRPr lang="es-US" sz="640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838200" y="5656216"/>
            <a:ext cx="10806114" cy="958895"/>
          </a:xfrm>
          <a:noFill/>
          <a:ln>
            <a:no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marL="0" indent="0">
              <a:buNone/>
            </a:pPr>
            <a:r>
              <a:rPr lang="en-US" sz="1400" dirty="0">
                <a:solidFill>
                  <a:schemeClr val="tx1"/>
                </a:solidFill>
                <a:latin typeface="Arial" panose="020B0604020202020204" pitchFamily="34" charset="0"/>
                <a:cs typeface="Arial" panose="020B0604020202020204" pitchFamily="34" charset="0"/>
              </a:rPr>
              <a:t>April 14, 2020 CDSS All County Letter on 20-40</a:t>
            </a:r>
            <a:r>
              <a:rPr lang="en-US" sz="1400" dirty="0">
                <a:solidFill>
                  <a:schemeClr val="accent2">
                    <a:lumMod val="75000"/>
                  </a:schemeClr>
                </a:solidFill>
                <a:latin typeface="Arial" panose="020B0604020202020204" pitchFamily="34" charset="0"/>
                <a:cs typeface="Arial" panose="020B0604020202020204" pitchFamily="34" charset="0"/>
              </a:rPr>
              <a:t>: </a:t>
            </a:r>
            <a:r>
              <a:rPr lang="en-US" sz="1400" u="sng" dirty="0">
                <a:solidFill>
                  <a:schemeClr val="accent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https://mcusercontent.com/73901133dd7ea1a5581344daf/files/247cd18d-a00e-4bce-822e-fe3cfba6cef7/20_40.pdf</a:t>
            </a:r>
            <a:endParaRPr lang="en-US" sz="1400" u="sng"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US" sz="1400" dirty="0">
                <a:solidFill>
                  <a:schemeClr val="tx1"/>
                </a:solidFill>
                <a:latin typeface="Arial" panose="020B0604020202020204" pitchFamily="34" charset="0"/>
                <a:cs typeface="Arial" panose="020B0604020202020204" pitchFamily="34" charset="0"/>
              </a:rPr>
              <a:t>IHSS paid sick leave benefits pursuant to Labor Code (LC) 246(a), and as described in All County Letter (ACL) 18-01</a:t>
            </a:r>
            <a:r>
              <a:rPr lang="en-US" sz="1400" dirty="0">
                <a:solidFill>
                  <a:schemeClr val="accent2">
                    <a:lumMod val="75000"/>
                  </a:schemeClr>
                </a:solidFill>
                <a:latin typeface="Arial" panose="020B0604020202020204" pitchFamily="34" charset="0"/>
                <a:cs typeface="Arial" panose="020B0604020202020204" pitchFamily="34" charset="0"/>
              </a:rPr>
              <a:t>: </a:t>
            </a:r>
            <a:r>
              <a:rPr lang="en-US" sz="1400" dirty="0">
                <a:solidFill>
                  <a:schemeClr val="accent2">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https://www.cdss.ca.gov/Portals/9/ACL/2018/18-01.pdf?ver=2018-01-12-112939-430</a:t>
            </a:r>
            <a:r>
              <a:rPr lang="en-US" sz="1400" dirty="0">
                <a:solidFill>
                  <a:schemeClr val="accent2">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50395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838202" y="400051"/>
            <a:ext cx="10515600" cy="933454"/>
          </a:xfrm>
        </p:spPr>
        <p:txBody>
          <a:bodyPr>
            <a:noAutofit/>
          </a:bodyPr>
          <a:lstStyle/>
          <a:p>
            <a:r>
              <a:rPr lang="es-US" sz="3200" b="1" dirty="0">
                <a:solidFill>
                  <a:schemeClr val="accent2">
                    <a:lumMod val="75000"/>
                  </a:schemeClr>
                </a:solidFill>
                <a:latin typeface="Arial" panose="020B0604020202020204" pitchFamily="34" charset="0"/>
                <a:cs typeface="Arial" panose="020B0604020202020204" pitchFamily="34" charset="0"/>
              </a:rPr>
              <a:t>Proveedor de IHSS y Equipo de Protección Personal (PPE) </a:t>
            </a: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1032933" y="1410790"/>
            <a:ext cx="8636000" cy="3889876"/>
          </a:xfrm>
        </p:spPr>
        <p:txBody>
          <a:bodyPr>
            <a:noAutofit/>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s-US" sz="2000" dirty="0">
                <a:latin typeface="Arial" panose="020B0604020202020204" pitchFamily="34" charset="0"/>
                <a:cs typeface="Arial" panose="020B0604020202020204" pitchFamily="34" charset="0"/>
              </a:rPr>
              <a:t>Equipo de Protección Personal (PPE) debe estar disponible para todos proveedores de IHSS incluyendo a los que cuidan a personas </a:t>
            </a:r>
            <a:r>
              <a:rPr lang="es-US" sz="2000" b="1" dirty="0">
                <a:latin typeface="Arial" panose="020B0604020202020204" pitchFamily="34" charset="0"/>
                <a:cs typeface="Arial" panose="020B0604020202020204" pitchFamily="34" charset="0"/>
              </a:rPr>
              <a:t>sospechosos de o con resultado positivo de COVID-19</a:t>
            </a:r>
          </a:p>
          <a:p>
            <a:pPr>
              <a:buSzPct val="110000"/>
              <a:buFont typeface="Arial" panose="020B0604020202020204" pitchFamily="34" charset="0"/>
              <a:buChar char="•"/>
            </a:pPr>
            <a:endParaRPr lang="es-US" sz="2000" dirty="0">
              <a:latin typeface="Arial" panose="020B0604020202020204" pitchFamily="34" charset="0"/>
              <a:cs typeface="Arial" panose="020B0604020202020204" pitchFamily="34" charset="0"/>
            </a:endParaRPr>
          </a:p>
          <a:p>
            <a:pPr lvl="1">
              <a:buClr>
                <a:srgbClr val="0070C0"/>
              </a:buClr>
              <a:buSzPct val="110000"/>
              <a:buFont typeface="Arial" panose="020B0604020202020204" pitchFamily="34" charset="0"/>
              <a:buChar char="•"/>
            </a:pPr>
            <a:r>
              <a:rPr lang="es-US" sz="2000" dirty="0">
                <a:latin typeface="Arial" panose="020B0604020202020204" pitchFamily="34" charset="0"/>
                <a:cs typeface="Arial" panose="020B0604020202020204" pitchFamily="34" charset="0"/>
              </a:rPr>
              <a:t>Un conjunto de PPE contiene una mascarilla y un par de guantes</a:t>
            </a:r>
          </a:p>
          <a:p>
            <a:pPr lvl="1">
              <a:buClr>
                <a:srgbClr val="0070C0"/>
              </a:buClr>
              <a:buSzPct val="110000"/>
              <a:buFont typeface="Arial" panose="020B0604020202020204" pitchFamily="34" charset="0"/>
              <a:buChar char="•"/>
            </a:pPr>
            <a:r>
              <a:rPr lang="es-US" sz="2000" dirty="0">
                <a:latin typeface="Arial" panose="020B0604020202020204" pitchFamily="34" charset="0"/>
                <a:cs typeface="Arial" panose="020B0604020202020204" pitchFamily="34" charset="0"/>
              </a:rPr>
              <a:t>Comuníquese con la oficina de Autoridad Publica (PA) en su condado para ver como obtener la mascarilla y el par de guantes </a:t>
            </a:r>
          </a:p>
          <a:p>
            <a:pPr marL="457205" lvl="1" indent="0">
              <a:buNone/>
            </a:pPr>
            <a:r>
              <a:rPr lang="en-US" sz="2800" dirty="0"/>
              <a:t> </a:t>
            </a: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838200" y="5657850"/>
            <a:ext cx="10806114" cy="957262"/>
          </a:xfrm>
          <a:noFill/>
        </p:spPr>
        <p:style>
          <a:lnRef idx="2">
            <a:schemeClr val="accent6">
              <a:shade val="50000"/>
            </a:schemeClr>
          </a:lnRef>
          <a:fillRef idx="1">
            <a:schemeClr val="accent6"/>
          </a:fillRef>
          <a:effectRef idx="0">
            <a:schemeClr val="accent6"/>
          </a:effectRef>
          <a:fontRef idx="minor">
            <a:schemeClr val="lt1"/>
          </a:fontRef>
        </p:style>
        <p:txBody>
          <a:bodyPr>
            <a:normAutofit fontScale="92500"/>
          </a:bodyPr>
          <a:lstStyle/>
          <a:p>
            <a:pPr marL="0" indent="0">
              <a:buNone/>
            </a:pPr>
            <a:r>
              <a:rPr lang="en-US" sz="2000" dirty="0">
                <a:solidFill>
                  <a:schemeClr val="tx1"/>
                </a:solidFill>
                <a:latin typeface="Arial" panose="020B0604020202020204" pitchFamily="34" charset="0"/>
                <a:cs typeface="Arial" panose="020B0604020202020204" pitchFamily="34" charset="0"/>
              </a:rPr>
              <a:t>April 17, 2020 CDSS All County Letter (ACL) 20-41</a:t>
            </a:r>
            <a:r>
              <a:rPr lang="en-US" sz="2000" dirty="0">
                <a:solidFill>
                  <a:schemeClr val="accent2">
                    <a:lumMod val="75000"/>
                  </a:schemeClr>
                </a:solidFill>
                <a:latin typeface="Arial" panose="020B0604020202020204" pitchFamily="34" charset="0"/>
                <a:cs typeface="Arial" panose="020B0604020202020204" pitchFamily="34" charset="0"/>
              </a:rPr>
              <a:t>: </a:t>
            </a:r>
          </a:p>
          <a:p>
            <a:pPr marL="0" indent="0">
              <a:buNone/>
            </a:pPr>
            <a:r>
              <a:rPr lang="en-US" sz="2000" dirty="0">
                <a:solidFill>
                  <a:schemeClr val="accent2">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https://www.cdss.ca.gov/Portals/9/Additional-Resources/Letters-and-Notices/ACLs/2020/20-41.pdf</a:t>
            </a:r>
            <a:r>
              <a:rPr lang="en-US" sz="2000" dirty="0">
                <a:solidFill>
                  <a:schemeClr val="accent2">
                    <a:lumMod val="75000"/>
                  </a:schemeClr>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xmlns="" id="{D16C3819-15CC-4F2A-945F-3B4E4CBD7C6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9373963" y="3317862"/>
            <a:ext cx="1979839" cy="2161396"/>
          </a:xfrm>
          <a:prstGeom prst="rect">
            <a:avLst/>
          </a:prstGeom>
        </p:spPr>
      </p:pic>
    </p:spTree>
    <p:extLst>
      <p:ext uri="{BB962C8B-B14F-4D97-AF65-F5344CB8AC3E}">
        <p14:creationId xmlns:p14="http://schemas.microsoft.com/office/powerpoint/2010/main" val="729900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3E288D-0041-485F-A61D-7E3E2618DA3F}"/>
              </a:ext>
            </a:extLst>
          </p:cNvPr>
          <p:cNvSpPr>
            <a:spLocks noGrp="1"/>
          </p:cNvSpPr>
          <p:nvPr>
            <p:ph type="title"/>
          </p:nvPr>
        </p:nvSpPr>
        <p:spPr>
          <a:xfrm>
            <a:off x="677333" y="1185334"/>
            <a:ext cx="9939867" cy="1794934"/>
          </a:xfrm>
        </p:spPr>
        <p:txBody>
          <a:bodyPr>
            <a:normAutofit/>
          </a:bodyPr>
          <a:lstStyle/>
          <a:p>
            <a:pPr algn="ctr"/>
            <a:r>
              <a:rPr lang="en-US" sz="5400" b="1" dirty="0" err="1">
                <a:solidFill>
                  <a:srgbClr val="002060"/>
                </a:solidFill>
                <a:latin typeface="Arial" panose="020B0604020202020204" pitchFamily="34" charset="0"/>
                <a:cs typeface="Arial" panose="020B0604020202020204" pitchFamily="34" charset="0"/>
              </a:rPr>
              <a:t>Noticias</a:t>
            </a:r>
            <a:r>
              <a:rPr lang="en-US" sz="5400" b="1" dirty="0">
                <a:solidFill>
                  <a:srgbClr val="002060"/>
                </a:solidFill>
                <a:latin typeface="Arial" panose="020B0604020202020204" pitchFamily="34" charset="0"/>
                <a:cs typeface="Arial" panose="020B0604020202020204" pitchFamily="34" charset="0"/>
              </a:rPr>
              <a:t> del </a:t>
            </a:r>
            <a:r>
              <a:rPr lang="en-US" sz="5400" b="1" dirty="0" err="1">
                <a:solidFill>
                  <a:srgbClr val="002060"/>
                </a:solidFill>
                <a:latin typeface="Arial" panose="020B0604020202020204" pitchFamily="34" charset="0"/>
                <a:cs typeface="Arial" panose="020B0604020202020204" pitchFamily="34" charset="0"/>
              </a:rPr>
              <a:t>Presupuesto</a:t>
            </a:r>
            <a:r>
              <a:rPr lang="en-US" sz="5400" b="1" dirty="0">
                <a:solidFill>
                  <a:srgbClr val="002060"/>
                </a:solidFill>
                <a:latin typeface="Arial" panose="020B0604020202020204" pitchFamily="34" charset="0"/>
                <a:cs typeface="Arial" panose="020B0604020202020204" pitchFamily="34" charset="0"/>
              </a:rPr>
              <a:t> de California </a:t>
            </a:r>
          </a:p>
        </p:txBody>
      </p:sp>
      <p:pic>
        <p:nvPicPr>
          <p:cNvPr id="3" name="Picture 2">
            <a:extLst>
              <a:ext uri="{FF2B5EF4-FFF2-40B4-BE49-F238E27FC236}">
                <a16:creationId xmlns:a16="http://schemas.microsoft.com/office/drawing/2014/main" xmlns="" id="{4AFEB2CD-A7CA-493F-B3D3-409723F19A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944257" y="3285067"/>
            <a:ext cx="2693610" cy="2696633"/>
          </a:xfrm>
          <a:prstGeom prst="rect">
            <a:avLst/>
          </a:prstGeom>
        </p:spPr>
      </p:pic>
    </p:spTree>
    <p:extLst>
      <p:ext uri="{BB962C8B-B14F-4D97-AF65-F5344CB8AC3E}">
        <p14:creationId xmlns:p14="http://schemas.microsoft.com/office/powerpoint/2010/main" val="2816326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3A2027-707D-431C-92A0-93A5DC7BB363}"/>
              </a:ext>
            </a:extLst>
          </p:cNvPr>
          <p:cNvSpPr>
            <a:spLocks noGrp="1"/>
          </p:cNvSpPr>
          <p:nvPr>
            <p:ph type="title"/>
          </p:nvPr>
        </p:nvSpPr>
        <p:spPr>
          <a:xfrm>
            <a:off x="677334" y="609600"/>
            <a:ext cx="9533466" cy="1320800"/>
          </a:xfrm>
        </p:spPr>
        <p:txBody>
          <a:bodyPr>
            <a:normAutofit fontScale="90000"/>
          </a:bodyPr>
          <a:lstStyle/>
          <a:p>
            <a:r>
              <a:rPr lang="es-ES_tradnl" b="1" dirty="0">
                <a:solidFill>
                  <a:srgbClr val="002060"/>
                </a:solidFill>
                <a:latin typeface="Arial" panose="020B0604020202020204" pitchFamily="34" charset="0"/>
                <a:cs typeface="Arial" panose="020B0604020202020204" pitchFamily="34" charset="0"/>
              </a:rPr>
              <a:t>Actualizaciones sobre el Presupuesto de California 
</a:t>
            </a:r>
          </a:p>
        </p:txBody>
      </p:sp>
      <p:sp>
        <p:nvSpPr>
          <p:cNvPr id="3" name="Content Placeholder 2">
            <a:extLst>
              <a:ext uri="{FF2B5EF4-FFF2-40B4-BE49-F238E27FC236}">
                <a16:creationId xmlns:a16="http://schemas.microsoft.com/office/drawing/2014/main" xmlns="" id="{F86FE2A6-ACD8-43D8-8047-F75ABDDD24E2}"/>
              </a:ext>
            </a:extLst>
          </p:cNvPr>
          <p:cNvSpPr>
            <a:spLocks noGrp="1"/>
          </p:cNvSpPr>
          <p:nvPr>
            <p:ph idx="1"/>
          </p:nvPr>
        </p:nvSpPr>
        <p:spPr>
          <a:xfrm>
            <a:off x="677333" y="2160589"/>
            <a:ext cx="9533465" cy="3880773"/>
          </a:xfrm>
        </p:spPr>
        <p:txBody>
          <a:bodyPr>
            <a:normAutofit fontScale="92500"/>
          </a:bodyPr>
          <a:lstStyle/>
          <a:p>
            <a:pPr marL="0" indent="0">
              <a:buNone/>
            </a:pPr>
            <a:r>
              <a:rPr lang="en-US" sz="2800" b="1" dirty="0">
                <a:solidFill>
                  <a:schemeClr val="tx1"/>
                </a:solidFill>
                <a:latin typeface="Arial" panose="020B0604020202020204" pitchFamily="34" charset="0"/>
                <a:cs typeface="Arial" panose="020B0604020202020204" pitchFamily="34" charset="0"/>
              </a:rPr>
              <a:t>El </a:t>
            </a:r>
            <a:r>
              <a:rPr lang="en-US" sz="2800" b="1" dirty="0" err="1">
                <a:solidFill>
                  <a:schemeClr val="tx1"/>
                </a:solidFill>
                <a:latin typeface="Arial" panose="020B0604020202020204" pitchFamily="34" charset="0"/>
                <a:cs typeface="Arial" panose="020B0604020202020204" pitchFamily="34" charset="0"/>
              </a:rPr>
              <a:t>Presupuesto</a:t>
            </a:r>
            <a:r>
              <a:rPr lang="en-US" sz="2800" b="1" dirty="0">
                <a:solidFill>
                  <a:schemeClr val="tx1"/>
                </a:solidFill>
                <a:latin typeface="Arial" panose="020B0604020202020204" pitchFamily="34" charset="0"/>
                <a:cs typeface="Arial" panose="020B0604020202020204" pitchFamily="34" charset="0"/>
              </a:rPr>
              <a:t> de Mayo del 2020 del </a:t>
            </a:r>
            <a:r>
              <a:rPr lang="en-US" sz="2800" b="1" dirty="0" err="1">
                <a:solidFill>
                  <a:schemeClr val="tx1"/>
                </a:solidFill>
                <a:latin typeface="Arial" panose="020B0604020202020204" pitchFamily="34" charset="0"/>
                <a:cs typeface="Arial" panose="020B0604020202020204" pitchFamily="34" charset="0"/>
              </a:rPr>
              <a:t>Gobernador</a:t>
            </a:r>
            <a:r>
              <a:rPr lang="en-US" sz="2800" b="1" dirty="0">
                <a:solidFill>
                  <a:schemeClr val="tx1"/>
                </a:solidFill>
                <a:latin typeface="Arial" panose="020B0604020202020204" pitchFamily="34" charset="0"/>
                <a:cs typeface="Arial" panose="020B0604020202020204" pitchFamily="34" charset="0"/>
              </a:rPr>
              <a:t>:</a:t>
            </a:r>
          </a:p>
          <a:p>
            <a:pPr>
              <a:buClr>
                <a:srgbClr val="002060"/>
              </a:buClr>
              <a:buSzPct val="110000"/>
              <a:buFont typeface="Arial" panose="020B0604020202020204" pitchFamily="34" charset="0"/>
              <a:buChar char="•"/>
            </a:pPr>
            <a:r>
              <a:rPr lang="en-US" sz="2800" dirty="0" err="1">
                <a:solidFill>
                  <a:schemeClr val="tx1"/>
                </a:solidFill>
                <a:latin typeface="Arial" panose="020B0604020202020204" pitchFamily="34" charset="0"/>
                <a:cs typeface="Arial" panose="020B0604020202020204" pitchFamily="34" charset="0"/>
              </a:rPr>
              <a:t>Servicios</a:t>
            </a:r>
            <a:r>
              <a:rPr lang="en-US" sz="2800" dirty="0">
                <a:solidFill>
                  <a:schemeClr val="tx1"/>
                </a:solidFill>
                <a:latin typeface="Arial" panose="020B0604020202020204" pitchFamily="34" charset="0"/>
                <a:cs typeface="Arial" panose="020B0604020202020204" pitchFamily="34" charset="0"/>
              </a:rPr>
              <a:t> de </a:t>
            </a:r>
            <a:r>
              <a:rPr lang="en-US" sz="2800" dirty="0" err="1">
                <a:solidFill>
                  <a:schemeClr val="tx1"/>
                </a:solidFill>
                <a:latin typeface="Arial" panose="020B0604020202020204" pitchFamily="34" charset="0"/>
                <a:cs typeface="Arial" panose="020B0604020202020204" pitchFamily="34" charset="0"/>
              </a:rPr>
              <a:t>Apoyo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en</a:t>
            </a:r>
            <a:r>
              <a:rPr lang="en-US" sz="2800" dirty="0">
                <a:solidFill>
                  <a:schemeClr val="tx1"/>
                </a:solidFill>
                <a:latin typeface="Arial" panose="020B0604020202020204" pitchFamily="34" charset="0"/>
                <a:cs typeface="Arial" panose="020B0604020202020204" pitchFamily="34" charset="0"/>
              </a:rPr>
              <a:t> el </a:t>
            </a:r>
            <a:r>
              <a:rPr lang="en-US" sz="2800" dirty="0" err="1">
                <a:solidFill>
                  <a:schemeClr val="tx1"/>
                </a:solidFill>
                <a:latin typeface="Arial" panose="020B0604020202020204" pitchFamily="34" charset="0"/>
                <a:cs typeface="Arial" panose="020B0604020202020204" pitchFamily="34" charset="0"/>
              </a:rPr>
              <a:t>Hogar</a:t>
            </a:r>
            <a:r>
              <a:rPr lang="en-US" sz="2800" dirty="0">
                <a:solidFill>
                  <a:schemeClr val="tx1"/>
                </a:solidFill>
                <a:latin typeface="Arial" panose="020B0604020202020204" pitchFamily="34" charset="0"/>
                <a:cs typeface="Arial" panose="020B0604020202020204" pitchFamily="34" charset="0"/>
              </a:rPr>
              <a:t> (IHSS) </a:t>
            </a:r>
          </a:p>
          <a:p>
            <a:pPr>
              <a:buClr>
                <a:srgbClr val="002060"/>
              </a:buClr>
              <a:buSzPct val="110000"/>
              <a:buFont typeface="Arial" panose="020B0604020202020204" pitchFamily="34" charset="0"/>
              <a:buChar char="•"/>
            </a:pPr>
            <a:r>
              <a:rPr lang="en-US" sz="2800" dirty="0" err="1">
                <a:solidFill>
                  <a:schemeClr val="tx1"/>
                </a:solidFill>
                <a:latin typeface="Arial" panose="020B0604020202020204" pitchFamily="34" charset="0"/>
                <a:cs typeface="Arial" panose="020B0604020202020204" pitchFamily="34" charset="0"/>
              </a:rPr>
              <a:t>Programa</a:t>
            </a:r>
            <a:r>
              <a:rPr lang="en-US" sz="2800" dirty="0">
                <a:solidFill>
                  <a:schemeClr val="tx1"/>
                </a:solidFill>
                <a:latin typeface="Arial" panose="020B0604020202020204" pitchFamily="34" charset="0"/>
                <a:cs typeface="Arial" panose="020B0604020202020204" pitchFamily="34" charset="0"/>
              </a:rPr>
              <a:t> de </a:t>
            </a:r>
            <a:r>
              <a:rPr lang="en-US" sz="2800" dirty="0" err="1">
                <a:solidFill>
                  <a:schemeClr val="tx1"/>
                </a:solidFill>
                <a:latin typeface="Arial" panose="020B0604020202020204" pitchFamily="34" charset="0"/>
                <a:cs typeface="Arial" panose="020B0604020202020204" pitchFamily="34" charset="0"/>
              </a:rPr>
              <a:t>Servicios</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Multiproposito</a:t>
            </a:r>
            <a:r>
              <a:rPr lang="en-US" sz="2800" dirty="0">
                <a:solidFill>
                  <a:schemeClr val="tx1"/>
                </a:solidFill>
                <a:latin typeface="Arial" panose="020B0604020202020204" pitchFamily="34" charset="0"/>
                <a:cs typeface="Arial" panose="020B0604020202020204" pitchFamily="34" charset="0"/>
              </a:rPr>
              <a:t> para </a:t>
            </a:r>
            <a:r>
              <a:rPr lang="en-US" sz="2800" dirty="0" err="1">
                <a:solidFill>
                  <a:schemeClr val="tx1"/>
                </a:solidFill>
                <a:latin typeface="Arial" panose="020B0604020202020204" pitchFamily="34" charset="0"/>
                <a:cs typeface="Arial" panose="020B0604020202020204" pitchFamily="34" charset="0"/>
              </a:rPr>
              <a:t>Ancianos</a:t>
            </a:r>
            <a:r>
              <a:rPr lang="en-US" sz="2800" dirty="0">
                <a:solidFill>
                  <a:schemeClr val="tx1"/>
                </a:solidFill>
                <a:latin typeface="Arial" panose="020B0604020202020204" pitchFamily="34" charset="0"/>
                <a:cs typeface="Arial" panose="020B0604020202020204" pitchFamily="34" charset="0"/>
              </a:rPr>
              <a:t> (MSSP) </a:t>
            </a:r>
          </a:p>
          <a:p>
            <a:pPr>
              <a:buClr>
                <a:srgbClr val="002060"/>
              </a:buClr>
              <a:buSzPct val="110000"/>
              <a:buFont typeface="Arial" panose="020B0604020202020204" pitchFamily="34" charset="0"/>
              <a:buChar char="•"/>
            </a:pPr>
            <a:r>
              <a:rPr lang="en-US" sz="2800" dirty="0" err="1">
                <a:solidFill>
                  <a:schemeClr val="tx1"/>
                </a:solidFill>
                <a:latin typeface="Arial" panose="020B0604020202020204" pitchFamily="34" charset="0"/>
                <a:cs typeface="Arial" panose="020B0604020202020204" pitchFamily="34" charset="0"/>
              </a:rPr>
              <a:t>Servicios</a:t>
            </a:r>
            <a:r>
              <a:rPr lang="en-US" sz="2800" dirty="0">
                <a:solidFill>
                  <a:schemeClr val="tx1"/>
                </a:solidFill>
                <a:latin typeface="Arial" panose="020B0604020202020204" pitchFamily="34" charset="0"/>
                <a:cs typeface="Arial" panose="020B0604020202020204" pitchFamily="34" charset="0"/>
              </a:rPr>
              <a:t> para </a:t>
            </a:r>
            <a:r>
              <a:rPr lang="en-US" sz="2800" dirty="0" err="1">
                <a:solidFill>
                  <a:schemeClr val="tx1"/>
                </a:solidFill>
                <a:latin typeface="Arial" panose="020B0604020202020204" pitchFamily="34" charset="0"/>
                <a:cs typeface="Arial" panose="020B0604020202020204" pitchFamily="34" charset="0"/>
              </a:rPr>
              <a:t>Adultos</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Basados</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en</a:t>
            </a:r>
            <a:r>
              <a:rPr lang="en-US" sz="2800" dirty="0">
                <a:solidFill>
                  <a:schemeClr val="tx1"/>
                </a:solidFill>
                <a:latin typeface="Arial" panose="020B0604020202020204" pitchFamily="34" charset="0"/>
                <a:cs typeface="Arial" panose="020B0604020202020204" pitchFamily="34" charset="0"/>
              </a:rPr>
              <a:t> la </a:t>
            </a:r>
            <a:r>
              <a:rPr lang="en-US" sz="2800" dirty="0" err="1">
                <a:solidFill>
                  <a:schemeClr val="tx1"/>
                </a:solidFill>
                <a:latin typeface="Arial" panose="020B0604020202020204" pitchFamily="34" charset="0"/>
                <a:cs typeface="Arial" panose="020B0604020202020204" pitchFamily="34" charset="0"/>
              </a:rPr>
              <a:t>Comunidad</a:t>
            </a:r>
            <a:r>
              <a:rPr lang="en-US" sz="2800" dirty="0">
                <a:solidFill>
                  <a:schemeClr val="tx1"/>
                </a:solidFill>
                <a:latin typeface="Arial" panose="020B0604020202020204" pitchFamily="34" charset="0"/>
                <a:cs typeface="Arial" panose="020B0604020202020204" pitchFamily="34" charset="0"/>
              </a:rPr>
              <a:t> (CBAS) </a:t>
            </a:r>
          </a:p>
          <a:p>
            <a:pPr>
              <a:buClr>
                <a:srgbClr val="002060"/>
              </a:buClr>
              <a:buSzPct val="1100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Medi-Cal Sin </a:t>
            </a:r>
            <a:r>
              <a:rPr lang="en-US" sz="2800" dirty="0" err="1">
                <a:solidFill>
                  <a:schemeClr val="tx1"/>
                </a:solidFill>
                <a:latin typeface="Arial" panose="020B0604020202020204" pitchFamily="34" charset="0"/>
                <a:cs typeface="Arial" panose="020B0604020202020204" pitchFamily="34" charset="0"/>
              </a:rPr>
              <a:t>Parte</a:t>
            </a:r>
            <a:r>
              <a:rPr lang="en-US" sz="2800" dirty="0">
                <a:solidFill>
                  <a:schemeClr val="tx1"/>
                </a:solidFill>
                <a:latin typeface="Arial" panose="020B0604020202020204" pitchFamily="34" charset="0"/>
                <a:cs typeface="Arial" panose="020B0604020202020204" pitchFamily="34" charset="0"/>
              </a:rPr>
              <a:t> de </a:t>
            </a:r>
            <a:r>
              <a:rPr lang="en-US" sz="2800" dirty="0" err="1">
                <a:solidFill>
                  <a:schemeClr val="tx1"/>
                </a:solidFill>
                <a:latin typeface="Arial" panose="020B0604020202020204" pitchFamily="34" charset="0"/>
                <a:cs typeface="Arial" panose="020B0604020202020204" pitchFamily="34" charset="0"/>
              </a:rPr>
              <a:t>Costo</a:t>
            </a:r>
            <a:r>
              <a:rPr lang="en-US" sz="2800" dirty="0">
                <a:solidFill>
                  <a:schemeClr val="tx1"/>
                </a:solidFill>
                <a:latin typeface="Arial" panose="020B0604020202020204" pitchFamily="34" charset="0"/>
                <a:cs typeface="Arial" panose="020B0604020202020204" pitchFamily="34" charset="0"/>
              </a:rPr>
              <a:t> y Medi-Cal Con </a:t>
            </a:r>
            <a:r>
              <a:rPr lang="en-US" sz="2800" dirty="0" err="1">
                <a:solidFill>
                  <a:schemeClr val="tx1"/>
                </a:solidFill>
                <a:latin typeface="Arial" panose="020B0604020202020204" pitchFamily="34" charset="0"/>
                <a:cs typeface="Arial" panose="020B0604020202020204" pitchFamily="34" charset="0"/>
              </a:rPr>
              <a:t>Parte</a:t>
            </a:r>
            <a:r>
              <a:rPr lang="en-US" sz="2800" dirty="0">
                <a:solidFill>
                  <a:schemeClr val="tx1"/>
                </a:solidFill>
                <a:latin typeface="Arial" panose="020B0604020202020204" pitchFamily="34" charset="0"/>
                <a:cs typeface="Arial" panose="020B0604020202020204" pitchFamily="34" charset="0"/>
              </a:rPr>
              <a:t> de </a:t>
            </a:r>
            <a:r>
              <a:rPr lang="en-US" sz="2800" dirty="0" err="1">
                <a:solidFill>
                  <a:schemeClr val="tx1"/>
                </a:solidFill>
                <a:latin typeface="Arial" panose="020B0604020202020204" pitchFamily="34" charset="0"/>
                <a:cs typeface="Arial" panose="020B0604020202020204" pitchFamily="34" charset="0"/>
              </a:rPr>
              <a:t>Costo</a:t>
            </a:r>
            <a:r>
              <a:rPr lang="en-US" sz="2800" dirty="0">
                <a:solidFill>
                  <a:schemeClr val="tx1"/>
                </a:solidFill>
                <a:latin typeface="Arial" panose="020B0604020202020204" pitchFamily="34" charset="0"/>
                <a:cs typeface="Arial" panose="020B0604020202020204" pitchFamily="34" charset="0"/>
              </a:rPr>
              <a:t> </a:t>
            </a:r>
          </a:p>
          <a:p>
            <a:pPr>
              <a:buClr>
                <a:srgbClr val="002060"/>
              </a:buClr>
              <a:buSzPct val="110000"/>
              <a:buFont typeface="Arial" panose="020B0604020202020204" pitchFamily="34" charset="0"/>
              <a:buChar char="•"/>
            </a:pPr>
            <a:r>
              <a:rPr lang="en-US" sz="2800" dirty="0" err="1">
                <a:solidFill>
                  <a:schemeClr val="tx1"/>
                </a:solidFill>
                <a:latin typeface="Arial" panose="020B0604020202020204" pitchFamily="34" charset="0"/>
                <a:cs typeface="Arial" panose="020B0604020202020204" pitchFamily="34" charset="0"/>
              </a:rPr>
              <a:t>Expansión</a:t>
            </a:r>
            <a:r>
              <a:rPr lang="en-US" sz="2800" dirty="0">
                <a:solidFill>
                  <a:schemeClr val="tx1"/>
                </a:solidFill>
                <a:latin typeface="Arial" panose="020B0604020202020204" pitchFamily="34" charset="0"/>
                <a:cs typeface="Arial" panose="020B0604020202020204" pitchFamily="34" charset="0"/>
              </a:rPr>
              <a:t> de Medi-Cal para Personas de </a:t>
            </a:r>
            <a:r>
              <a:rPr lang="en-US" sz="2800" dirty="0" err="1">
                <a:solidFill>
                  <a:schemeClr val="tx1"/>
                </a:solidFill>
                <a:latin typeface="Arial" panose="020B0604020202020204" pitchFamily="34" charset="0"/>
                <a:cs typeface="Arial" panose="020B0604020202020204" pitchFamily="34" charset="0"/>
              </a:rPr>
              <a:t>Tercera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Edad</a:t>
            </a:r>
            <a:r>
              <a:rPr lang="en-US" sz="2800" dirty="0">
                <a:solidFill>
                  <a:schemeClr val="tx1"/>
                </a:solidFill>
                <a:latin typeface="Arial" panose="020B0604020202020204" pitchFamily="34" charset="0"/>
                <a:cs typeface="Arial" panose="020B0604020202020204" pitchFamily="34" charset="0"/>
              </a:rPr>
              <a:t> Que Son </a:t>
            </a:r>
            <a:r>
              <a:rPr lang="en-US" sz="2800" dirty="0" err="1">
                <a:solidFill>
                  <a:schemeClr val="tx1"/>
                </a:solidFill>
                <a:latin typeface="Arial" panose="020B0604020202020204" pitchFamily="34" charset="0"/>
                <a:cs typeface="Arial" panose="020B0604020202020204" pitchFamily="34" charset="0"/>
              </a:rPr>
              <a:t>Indocumentados</a:t>
            </a:r>
            <a:r>
              <a:rPr lang="en-US" sz="2800" dirty="0">
                <a:solidFill>
                  <a:schemeClr val="tx1"/>
                </a:solidFill>
                <a:latin typeface="Arial" panose="020B0604020202020204" pitchFamily="34" charset="0"/>
                <a:cs typeface="Arial" panose="020B0604020202020204" pitchFamily="34" charset="0"/>
              </a:rPr>
              <a:t>  </a:t>
            </a:r>
          </a:p>
          <a:p>
            <a:pPr>
              <a:buClr>
                <a:srgbClr val="002060"/>
              </a:buClr>
              <a:buSzPct val="110000"/>
              <a:buFont typeface="Arial" panose="020B0604020202020204" pitchFamily="34" charset="0"/>
              <a:buChar char="•"/>
            </a:pPr>
            <a:endParaRPr lang="en-US" sz="2800" dirty="0">
              <a:solidFill>
                <a:schemeClr val="tx1"/>
              </a:solidFill>
              <a:latin typeface="Arial" panose="020B0604020202020204" pitchFamily="34" charset="0"/>
              <a:cs typeface="Arial" panose="020B0604020202020204" pitchFamily="34" charset="0"/>
            </a:endParaRPr>
          </a:p>
          <a:p>
            <a:pPr>
              <a:buClr>
                <a:srgbClr val="002060"/>
              </a:buClr>
              <a:buSzPct val="110000"/>
              <a:buFont typeface="Arial" panose="020B0604020202020204" pitchFamily="34" charset="0"/>
              <a:buChar char="•"/>
            </a:pPr>
            <a:endParaRPr lang="en-US" sz="2800" dirty="0">
              <a:solidFill>
                <a:schemeClr val="tx1"/>
              </a:solidFill>
              <a:latin typeface="Arial" panose="020B0604020202020204" pitchFamily="34" charset="0"/>
              <a:cs typeface="Arial" panose="020B0604020202020204" pitchFamily="34" charset="0"/>
            </a:endParaRPr>
          </a:p>
          <a:p>
            <a:pPr>
              <a:buClr>
                <a:srgbClr val="002060"/>
              </a:buClr>
              <a:buSzPct val="110000"/>
              <a:buFont typeface="Arial" panose="020B0604020202020204" pitchFamily="34" charset="0"/>
              <a:buChar char="•"/>
            </a:pP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0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7BB720-885E-4066-B9CA-9DD3BF6632D6}"/>
              </a:ext>
            </a:extLst>
          </p:cNvPr>
          <p:cNvSpPr>
            <a:spLocks noGrp="1"/>
          </p:cNvSpPr>
          <p:nvPr>
            <p:ph type="title"/>
          </p:nvPr>
        </p:nvSpPr>
        <p:spPr>
          <a:xfrm>
            <a:off x="838202" y="365125"/>
            <a:ext cx="10515600" cy="820208"/>
          </a:xfrm>
        </p:spPr>
        <p:txBody>
          <a:bodyPr>
            <a:normAutofit fontScale="90000"/>
          </a:bodyPr>
          <a:lstStyle/>
          <a:p>
            <a:r>
              <a:rPr lang="es-ES" sz="5400" b="1" dirty="0">
                <a:solidFill>
                  <a:srgbClr val="0070C0"/>
                </a:solidFill>
              </a:rPr>
              <a:t>¿Qué es IHSS? </a:t>
            </a:r>
            <a:endParaRPr lang="en-US" dirty="0">
              <a:solidFill>
                <a:srgbClr val="0070C0"/>
              </a:solidFill>
            </a:endParaRPr>
          </a:p>
        </p:txBody>
      </p:sp>
      <p:sp>
        <p:nvSpPr>
          <p:cNvPr id="3" name="Content Placeholder 2">
            <a:extLst>
              <a:ext uri="{FF2B5EF4-FFF2-40B4-BE49-F238E27FC236}">
                <a16:creationId xmlns:a16="http://schemas.microsoft.com/office/drawing/2014/main" xmlns="" id="{1DCEA6B5-E57E-46FE-B4A2-0B8C8D916628}"/>
              </a:ext>
            </a:extLst>
          </p:cNvPr>
          <p:cNvSpPr>
            <a:spLocks noGrp="1"/>
          </p:cNvSpPr>
          <p:nvPr>
            <p:ph idx="1"/>
          </p:nvPr>
        </p:nvSpPr>
        <p:spPr>
          <a:xfrm>
            <a:off x="1032933" y="1320800"/>
            <a:ext cx="8771467" cy="4995333"/>
          </a:xfrm>
        </p:spPr>
        <p:txBody>
          <a:bodyPr>
            <a:normAutofit/>
          </a:bodyPr>
          <a:lstStyle/>
          <a:p>
            <a:pPr marL="0" indent="0">
              <a:spcAft>
                <a:spcPts val="1200"/>
              </a:spcAft>
              <a:buClr>
                <a:schemeClr val="accent2">
                  <a:lumMod val="75000"/>
                </a:schemeClr>
              </a:buClr>
              <a:buSzPct val="100000"/>
              <a:buNone/>
            </a:pPr>
            <a:endParaRPr lang="en-US" dirty="0"/>
          </a:p>
          <a:p>
            <a:pPr>
              <a:spcAft>
                <a:spcPts val="1200"/>
              </a:spcAft>
              <a:buClr>
                <a:schemeClr val="accent2">
                  <a:lumMod val="75000"/>
                </a:schemeClr>
              </a:buClr>
              <a:buSzPct val="100000"/>
              <a:buFontTx/>
              <a:buChar char="-"/>
            </a:pPr>
            <a:r>
              <a:rPr lang="es-US" b="1" dirty="0"/>
              <a:t>Es un programa para ayudar a que las personas con discapacidades permanezcan en sus hogares</a:t>
            </a:r>
          </a:p>
          <a:p>
            <a:pPr>
              <a:spcAft>
                <a:spcPts val="1200"/>
              </a:spcAft>
              <a:buClr>
                <a:schemeClr val="accent2">
                  <a:lumMod val="75000"/>
                </a:schemeClr>
              </a:buClr>
              <a:buSzPct val="100000"/>
              <a:buFontTx/>
              <a:buChar char="-"/>
            </a:pPr>
            <a:r>
              <a:rPr lang="es-US" b="1" dirty="0"/>
              <a:t>Les brinda servicios básicos a las personas que no pueden realizar las tareas de manera segura por su propia cuesta </a:t>
            </a:r>
          </a:p>
          <a:p>
            <a:pPr>
              <a:spcAft>
                <a:spcPts val="1200"/>
              </a:spcAft>
              <a:buClr>
                <a:schemeClr val="accent2">
                  <a:lumMod val="75000"/>
                </a:schemeClr>
              </a:buClr>
              <a:buSzPct val="100000"/>
              <a:buFontTx/>
              <a:buChar char="-"/>
            </a:pPr>
            <a:r>
              <a:rPr lang="es-US" b="1" dirty="0"/>
              <a:t>Es administrado por cada condado bajo la dirección del Departamento de Servicios Sociales (California </a:t>
            </a:r>
            <a:r>
              <a:rPr lang="es-US" b="1" dirty="0" err="1"/>
              <a:t>Department</a:t>
            </a:r>
            <a:r>
              <a:rPr lang="es-US" b="1" dirty="0"/>
              <a:t> </a:t>
            </a:r>
            <a:r>
              <a:rPr lang="es-US" b="1" dirty="0" err="1"/>
              <a:t>of</a:t>
            </a:r>
            <a:r>
              <a:rPr lang="es-US" b="1" dirty="0"/>
              <a:t> Social </a:t>
            </a:r>
            <a:r>
              <a:rPr lang="es-US" b="1" dirty="0" err="1"/>
              <a:t>Services</a:t>
            </a:r>
            <a:r>
              <a:rPr lang="es-US" b="1" dirty="0"/>
              <a:t>, CDSS)</a:t>
            </a:r>
          </a:p>
          <a:p>
            <a:pPr>
              <a:spcAft>
                <a:spcPts val="1200"/>
              </a:spcAft>
              <a:buClr>
                <a:schemeClr val="accent2">
                  <a:lumMod val="75000"/>
                </a:schemeClr>
              </a:buClr>
              <a:buSzPct val="100000"/>
              <a:buFontTx/>
              <a:buChar char="-"/>
            </a:pPr>
            <a:r>
              <a:rPr lang="es-US" b="1" dirty="0"/>
              <a:t>Es una alternativa a la ubicación fuera del hogar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064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9BB32B5-5D16-43FB-967F-46279EF0F919}"/>
              </a:ext>
            </a:extLst>
          </p:cNvPr>
          <p:cNvSpPr>
            <a:spLocks noGrp="1"/>
          </p:cNvSpPr>
          <p:nvPr>
            <p:ph type="title"/>
          </p:nvPr>
        </p:nvSpPr>
        <p:spPr>
          <a:xfrm>
            <a:off x="677334" y="609600"/>
            <a:ext cx="8596668" cy="728133"/>
          </a:xfrm>
        </p:spPr>
        <p:txBody>
          <a:bodyPr>
            <a:normAutofit/>
          </a:bodyPr>
          <a:lstStyle/>
          <a:p>
            <a:r>
              <a:rPr lang="en-US" b="1" dirty="0">
                <a:solidFill>
                  <a:schemeClr val="accent2">
                    <a:lumMod val="75000"/>
                  </a:schemeClr>
                </a:solidFill>
                <a:latin typeface="Arial" panose="020B0604020202020204" pitchFamily="34" charset="0"/>
                <a:cs typeface="Arial" panose="020B0604020202020204" pitchFamily="34" charset="0"/>
              </a:rPr>
              <a:t>Hojas </a:t>
            </a:r>
            <a:r>
              <a:rPr lang="es-ES_tradnl" b="1" dirty="0">
                <a:solidFill>
                  <a:schemeClr val="accent2">
                    <a:lumMod val="75000"/>
                  </a:schemeClr>
                </a:solidFill>
                <a:latin typeface="Arial" panose="020B0604020202020204" pitchFamily="34" charset="0"/>
                <a:cs typeface="Arial" panose="020B0604020202020204" pitchFamily="34" charset="0"/>
              </a:rPr>
              <a:t>Informativas</a:t>
            </a:r>
            <a:r>
              <a:rPr lang="en-US" b="1" dirty="0">
                <a:solidFill>
                  <a:schemeClr val="accent2">
                    <a:lumMod val="75000"/>
                  </a:schemeClr>
                </a:solidFill>
                <a:latin typeface="Arial" panose="020B0604020202020204" pitchFamily="34" charset="0"/>
                <a:cs typeface="Arial" panose="020B0604020202020204" pitchFamily="34" charset="0"/>
              </a:rPr>
              <a:t> de DRC COVID-19</a:t>
            </a:r>
          </a:p>
        </p:txBody>
      </p:sp>
      <p:sp>
        <p:nvSpPr>
          <p:cNvPr id="7" name="Content Placeholder 6">
            <a:extLst>
              <a:ext uri="{FF2B5EF4-FFF2-40B4-BE49-F238E27FC236}">
                <a16:creationId xmlns:a16="http://schemas.microsoft.com/office/drawing/2014/main" xmlns="" id="{A97B6715-2870-4F5C-8D9C-E16FA0921282}"/>
              </a:ext>
            </a:extLst>
          </p:cNvPr>
          <p:cNvSpPr>
            <a:spLocks noGrp="1"/>
          </p:cNvSpPr>
          <p:nvPr>
            <p:ph idx="1"/>
          </p:nvPr>
        </p:nvSpPr>
        <p:spPr>
          <a:xfrm>
            <a:off x="677334" y="1717041"/>
            <a:ext cx="8596668" cy="4324322"/>
          </a:xfrm>
        </p:spPr>
        <p:txBody>
          <a:bodyPr>
            <a:normAutofit/>
          </a:bodyPr>
          <a:lstStyle/>
          <a:p>
            <a:pPr>
              <a:buClr>
                <a:srgbClr val="0070C0"/>
              </a:buClr>
              <a:buSzPct val="101000"/>
            </a:pPr>
            <a:r>
              <a:rPr lang="es-US" dirty="0">
                <a:latin typeface="Arial" panose="020B0604020202020204" pitchFamily="34" charset="0"/>
                <a:cs typeface="Arial" panose="020B0604020202020204" pitchFamily="34" charset="0"/>
              </a:rPr>
              <a:t>Hoja Informativa de IHSS:                 </a:t>
            </a:r>
            <a:r>
              <a:rPr lang="es-US"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https://www.disabilityrightsca.org/post/coronavirus-rights-of-people-who-get-ihss-and-caregivers</a:t>
            </a:r>
            <a:endParaRPr lang="es-US" dirty="0">
              <a:solidFill>
                <a:srgbClr val="0070C0"/>
              </a:solidFill>
              <a:latin typeface="Arial" panose="020B0604020202020204" pitchFamily="34" charset="0"/>
              <a:cs typeface="Arial" panose="020B0604020202020204" pitchFamily="34" charset="0"/>
            </a:endParaRPr>
          </a:p>
          <a:p>
            <a:pPr>
              <a:buClr>
                <a:srgbClr val="0070C0"/>
              </a:buClr>
              <a:buSzPct val="101000"/>
            </a:pPr>
            <a:r>
              <a:rPr lang="es-US" dirty="0">
                <a:solidFill>
                  <a:schemeClr val="tx1"/>
                </a:solidFill>
                <a:latin typeface="Arial" panose="020B0604020202020204" pitchFamily="34" charset="0"/>
                <a:cs typeface="Arial" panose="020B0604020202020204" pitchFamily="34" charset="0"/>
              </a:rPr>
              <a:t>Hoja Informativa de </a:t>
            </a:r>
            <a:r>
              <a:rPr lang="es-US" dirty="0" err="1">
                <a:solidFill>
                  <a:schemeClr val="tx1"/>
                </a:solidFill>
                <a:latin typeface="Arial" panose="020B0604020202020204" pitchFamily="34" charset="0"/>
                <a:cs typeface="Arial" panose="020B0604020202020204" pitchFamily="34" charset="0"/>
              </a:rPr>
              <a:t>Medi</a:t>
            </a:r>
            <a:r>
              <a:rPr lang="es-US" dirty="0">
                <a:solidFill>
                  <a:schemeClr val="tx1"/>
                </a:solidFill>
                <a:latin typeface="Arial" panose="020B0604020202020204" pitchFamily="34" charset="0"/>
                <a:cs typeface="Arial" panose="020B0604020202020204" pitchFamily="34" charset="0"/>
              </a:rPr>
              <a:t>-Cal</a:t>
            </a:r>
            <a:r>
              <a:rPr lang="es-US" dirty="0">
                <a:solidFill>
                  <a:schemeClr val="accent2">
                    <a:lumMod val="75000"/>
                  </a:schemeClr>
                </a:solidFill>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https://www.disabilityrightsca.org/post/coronavirus-medi-cal-applications-and-eligibility-during-the-covid-19-public-emergency</a:t>
            </a:r>
            <a:endParaRPr lang="en-US" dirty="0">
              <a:solidFill>
                <a:srgbClr val="0070C0"/>
              </a:solidFill>
              <a:latin typeface="Arial" panose="020B0604020202020204" pitchFamily="34" charset="0"/>
              <a:cs typeface="Arial" panose="020B0604020202020204" pitchFamily="34" charset="0"/>
            </a:endParaRPr>
          </a:p>
          <a:p>
            <a:pPr>
              <a:buClr>
                <a:srgbClr val="0070C0"/>
              </a:buClr>
              <a:buSzPct val="101000"/>
            </a:pPr>
            <a:r>
              <a:rPr lang="es-US" dirty="0">
                <a:solidFill>
                  <a:schemeClr val="tx1"/>
                </a:solidFill>
                <a:latin typeface="Arial" panose="020B0604020202020204" pitchFamily="34" charset="0"/>
                <a:cs typeface="Arial" panose="020B0604020202020204" pitchFamily="34" charset="0"/>
              </a:rPr>
              <a:t>Hojas Informativas de DRC</a:t>
            </a:r>
            <a:r>
              <a:rPr lang="es-US" dirty="0">
                <a:solidFill>
                  <a:schemeClr val="accent2">
                    <a:lumMod val="75000"/>
                  </a:schemeClr>
                </a:solidFill>
                <a:latin typeface="Arial" panose="020B0604020202020204" pitchFamily="34" charset="0"/>
                <a:cs typeface="Arial" panose="020B0604020202020204" pitchFamily="34" charset="0"/>
              </a:rPr>
              <a:t>: </a:t>
            </a:r>
            <a:r>
              <a:rPr lang="es-US"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https://www.disabilityrightsca.org/post/announcement-coronavirus-and-how-disability-rights-california-can-help-you</a:t>
            </a:r>
            <a:endParaRPr lang="es-US" dirty="0">
              <a:solidFill>
                <a:srgbClr val="0070C0"/>
              </a:solidFill>
              <a:latin typeface="Arial" panose="020B0604020202020204" pitchFamily="34" charset="0"/>
              <a:cs typeface="Arial" panose="020B0604020202020204" pitchFamily="34" charset="0"/>
            </a:endParaRPr>
          </a:p>
          <a:p>
            <a:pPr marL="0" indent="0" algn="ctr">
              <a:buNone/>
            </a:pPr>
            <a:r>
              <a:rPr lang="es-US" sz="2800" b="1" dirty="0">
                <a:latin typeface="Arial" panose="020B0604020202020204" pitchFamily="34" charset="0"/>
                <a:cs typeface="Arial" panose="020B0604020202020204" pitchFamily="34" charset="0"/>
              </a:rPr>
              <a:t>Preguntas?  </a:t>
            </a:r>
          </a:p>
        </p:txBody>
      </p:sp>
      <p:pic>
        <p:nvPicPr>
          <p:cNvPr id="4" name="Picture 3">
            <a:extLst>
              <a:ext uri="{FF2B5EF4-FFF2-40B4-BE49-F238E27FC236}">
                <a16:creationId xmlns:a16="http://schemas.microsoft.com/office/drawing/2014/main" xmlns="" id="{9D4A737F-C561-4EBE-82C6-455A173BA32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4110087" y="5215466"/>
            <a:ext cx="1828800" cy="1371601"/>
          </a:xfrm>
          <a:prstGeom prst="rect">
            <a:avLst/>
          </a:prstGeom>
        </p:spPr>
      </p:pic>
    </p:spTree>
    <p:extLst>
      <p:ext uri="{BB962C8B-B14F-4D97-AF65-F5344CB8AC3E}">
        <p14:creationId xmlns:p14="http://schemas.microsoft.com/office/powerpoint/2010/main" val="248871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74C929-BBE1-47ED-AA82-E0F4FF8AAE77}"/>
              </a:ext>
            </a:extLst>
          </p:cNvPr>
          <p:cNvSpPr>
            <a:spLocks noGrp="1"/>
          </p:cNvSpPr>
          <p:nvPr>
            <p:ph type="title"/>
          </p:nvPr>
        </p:nvSpPr>
        <p:spPr/>
        <p:txBody>
          <a:bodyPr/>
          <a:lstStyle/>
          <a:p>
            <a:r>
              <a:rPr lang="es-ES" b="1" dirty="0">
                <a:solidFill>
                  <a:srgbClr val="0070C0"/>
                </a:solidFill>
                <a:latin typeface="Arial" panose="020B0604020202020204" pitchFamily="34" charset="0"/>
                <a:cs typeface="Arial" panose="020B0604020202020204" pitchFamily="34" charset="0"/>
              </a:rPr>
              <a:t>¿</a:t>
            </a:r>
            <a:r>
              <a:rPr lang="es-ES_tradnl" b="1" dirty="0">
                <a:solidFill>
                  <a:srgbClr val="0070C0"/>
                </a:solidFill>
                <a:latin typeface="Arial" panose="020B0604020202020204" pitchFamily="34" charset="0"/>
                <a:cs typeface="Arial" panose="020B0604020202020204" pitchFamily="34" charset="0"/>
              </a:rPr>
              <a:t>Qué Tipos de Servicios Paga el IHSS? </a:t>
            </a:r>
          </a:p>
        </p:txBody>
      </p:sp>
      <p:sp>
        <p:nvSpPr>
          <p:cNvPr id="3" name="Content Placeholder 2">
            <a:extLst>
              <a:ext uri="{FF2B5EF4-FFF2-40B4-BE49-F238E27FC236}">
                <a16:creationId xmlns:a16="http://schemas.microsoft.com/office/drawing/2014/main" xmlns="" id="{FC06B2F1-95C5-4DEE-A677-895DB029A078}"/>
              </a:ext>
            </a:extLst>
          </p:cNvPr>
          <p:cNvSpPr>
            <a:spLocks noGrp="1"/>
          </p:cNvSpPr>
          <p:nvPr>
            <p:ph idx="1"/>
          </p:nvPr>
        </p:nvSpPr>
        <p:spPr>
          <a:xfrm>
            <a:off x="677334" y="1930401"/>
            <a:ext cx="8596668" cy="4110962"/>
          </a:xfrm>
        </p:spPr>
        <p:txBody>
          <a:bodyPr>
            <a:normAutofit lnSpcReduction="10000"/>
          </a:bodyPr>
          <a:lstStyle/>
          <a:p>
            <a:pPr marL="0" indent="0">
              <a:buNone/>
            </a:pPr>
            <a:r>
              <a:rPr lang="es-US" sz="2000" dirty="0">
                <a:latin typeface="Arial" panose="020B0604020202020204" pitchFamily="34" charset="0"/>
                <a:cs typeface="Arial" panose="020B0604020202020204" pitchFamily="34" charset="0"/>
              </a:rPr>
              <a:t>Categorías de Servicios, incluyen, pero no son limitados a los siguiente:</a:t>
            </a:r>
          </a:p>
          <a:p>
            <a:pPr lvl="1">
              <a:buClr>
                <a:srgbClr val="0070C0"/>
              </a:buClr>
              <a:buSzPct val="100000"/>
              <a:buFont typeface="Wingdings" panose="05000000000000000000" pitchFamily="2" charset="2"/>
              <a:buChar char="q"/>
            </a:pPr>
            <a:r>
              <a:rPr lang="es-US" sz="2000" b="1" dirty="0">
                <a:latin typeface="Arial" panose="020B0604020202020204" pitchFamily="34" charset="0"/>
                <a:cs typeface="Arial" panose="020B0604020202020204" pitchFamily="34" charset="0"/>
              </a:rPr>
              <a:t>Domésticos y Servicios Relacionados</a:t>
            </a:r>
            <a:r>
              <a:rPr lang="es-US" sz="2000" dirty="0">
                <a:latin typeface="Arial" panose="020B0604020202020204" pitchFamily="34" charset="0"/>
                <a:cs typeface="Arial" panose="020B0604020202020204" pitchFamily="34" charset="0"/>
              </a:rPr>
              <a:t>: preparación de comida, limpieza, lavandería y sacar la basura.</a:t>
            </a:r>
          </a:p>
          <a:p>
            <a:pPr lvl="1">
              <a:buClr>
                <a:srgbClr val="0070C0"/>
              </a:buClr>
              <a:buSzPct val="100000"/>
              <a:buFont typeface="Wingdings" panose="05000000000000000000" pitchFamily="2" charset="2"/>
              <a:buChar char="q"/>
            </a:pPr>
            <a:r>
              <a:rPr lang="es-US" sz="2000" b="1" dirty="0">
                <a:latin typeface="Arial" panose="020B0604020202020204" pitchFamily="34" charset="0"/>
                <a:cs typeface="Arial" panose="020B0604020202020204" pitchFamily="34" charset="0"/>
              </a:rPr>
              <a:t>Servicios de Cuidado Personal/Cuidado no Medico</a:t>
            </a:r>
            <a:r>
              <a:rPr lang="es-US" sz="2000" dirty="0">
                <a:latin typeface="Arial" panose="020B0604020202020204" pitchFamily="34" charset="0"/>
                <a:cs typeface="Arial" panose="020B0604020202020204" pitchFamily="34" charset="0"/>
              </a:rPr>
              <a:t>: bañar, alimentación, vestir, peinar, etc.</a:t>
            </a:r>
          </a:p>
          <a:p>
            <a:pPr lvl="1">
              <a:buClr>
                <a:srgbClr val="0070C0"/>
              </a:buClr>
              <a:buSzPct val="100000"/>
              <a:buFont typeface="Wingdings" panose="05000000000000000000" pitchFamily="2" charset="2"/>
              <a:buChar char="q"/>
            </a:pPr>
            <a:r>
              <a:rPr lang="es-US" sz="2000" b="1" dirty="0">
                <a:latin typeface="Arial" panose="020B0604020202020204" pitchFamily="34" charset="0"/>
                <a:cs typeface="Arial" panose="020B0604020202020204" pitchFamily="34" charset="0"/>
              </a:rPr>
              <a:t>Servicios Paramédicos</a:t>
            </a:r>
            <a:r>
              <a:rPr lang="es-US" sz="2000" dirty="0">
                <a:latin typeface="Arial" panose="020B0604020202020204" pitchFamily="34" charset="0"/>
                <a:cs typeface="Arial" panose="020B0604020202020204" pitchFamily="34" charset="0"/>
              </a:rPr>
              <a:t>: asistencia con medicamentos, inyecciones, e ir al baño.</a:t>
            </a:r>
          </a:p>
          <a:p>
            <a:pPr lvl="1">
              <a:buClr>
                <a:srgbClr val="0070C0"/>
              </a:buClr>
              <a:buSzPct val="100000"/>
              <a:buFont typeface="Wingdings" panose="05000000000000000000" pitchFamily="2" charset="2"/>
              <a:buChar char="q"/>
            </a:pPr>
            <a:r>
              <a:rPr lang="es-US" sz="2000" b="1" dirty="0">
                <a:latin typeface="Arial" panose="020B0604020202020204" pitchFamily="34" charset="0"/>
                <a:cs typeface="Arial" panose="020B0604020202020204" pitchFamily="34" charset="0"/>
              </a:rPr>
              <a:t>Supervisión Protectora</a:t>
            </a:r>
            <a:r>
              <a:rPr lang="es-US" sz="2000" dirty="0">
                <a:latin typeface="Arial" panose="020B0604020202020204" pitchFamily="34" charset="0"/>
                <a:cs typeface="Arial" panose="020B0604020202020204" pitchFamily="34" charset="0"/>
              </a:rPr>
              <a:t>: vigilar a personas con impedimentos cognitivos o mentales para prevenir lesiones</a:t>
            </a:r>
          </a:p>
          <a:p>
            <a:pPr lvl="1">
              <a:buClr>
                <a:srgbClr val="0070C0"/>
              </a:buClr>
              <a:buSzPct val="100000"/>
              <a:buFont typeface="Wingdings" panose="05000000000000000000" pitchFamily="2" charset="2"/>
              <a:buChar char="q"/>
            </a:pPr>
            <a:r>
              <a:rPr lang="es-US" sz="2000" b="1" dirty="0">
                <a:latin typeface="Arial" panose="020B0604020202020204" pitchFamily="34" charset="0"/>
                <a:cs typeface="Arial" panose="020B0604020202020204" pitchFamily="34" charset="0"/>
              </a:rPr>
              <a:t>Servicios de Transportación</a:t>
            </a:r>
            <a:endParaRPr lang="es-US" sz="2000" dirty="0">
              <a:latin typeface="Arial" panose="020B0604020202020204" pitchFamily="34" charset="0"/>
              <a:cs typeface="Arial" panose="020B0604020202020204" pitchFamily="34" charset="0"/>
            </a:endParaRPr>
          </a:p>
          <a:p>
            <a:pPr lvl="1">
              <a:buClr>
                <a:srgbClr val="0070C0"/>
              </a:buClr>
              <a:buSzPct val="100000"/>
              <a:buFont typeface="Wingdings" panose="05000000000000000000" pitchFamily="2" charset="2"/>
              <a:buChar char="q"/>
            </a:pPr>
            <a:r>
              <a:rPr lang="es-US" sz="2000" b="1" dirty="0">
                <a:latin typeface="Arial" panose="020B0604020202020204" pitchFamily="34" charset="0"/>
                <a:cs typeface="Arial" panose="020B0604020202020204" pitchFamily="34" charset="0"/>
              </a:rPr>
              <a:t>Acompañamiento a citas medicas</a:t>
            </a:r>
            <a:endParaRPr lang="en-US" dirty="0"/>
          </a:p>
        </p:txBody>
      </p:sp>
    </p:spTree>
    <p:extLst>
      <p:ext uri="{BB962C8B-B14F-4D97-AF65-F5344CB8AC3E}">
        <p14:creationId xmlns:p14="http://schemas.microsoft.com/office/powerpoint/2010/main" val="371858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781C95-7FB1-4AB6-9482-CC1C3370EC5D}"/>
              </a:ext>
            </a:extLst>
          </p:cNvPr>
          <p:cNvSpPr>
            <a:spLocks noGrp="1"/>
          </p:cNvSpPr>
          <p:nvPr>
            <p:ph type="title"/>
          </p:nvPr>
        </p:nvSpPr>
        <p:spPr>
          <a:xfrm>
            <a:off x="677334" y="1642533"/>
            <a:ext cx="8596668" cy="2150533"/>
          </a:xfrm>
        </p:spPr>
        <p:txBody>
          <a:bodyPr>
            <a:normAutofit fontScale="90000"/>
          </a:bodyPr>
          <a:lstStyle/>
          <a:p>
            <a:pPr algn="ctr"/>
            <a:r>
              <a:rPr lang="es-ES_tradnl" sz="5400" b="1" dirty="0">
                <a:solidFill>
                  <a:srgbClr val="002060"/>
                </a:solidFill>
                <a:latin typeface="Arial" panose="020B0604020202020204" pitchFamily="34" charset="0"/>
                <a:cs typeface="Arial" panose="020B0604020202020204" pitchFamily="34" charset="0"/>
              </a:rPr>
              <a:t>Elegibilidad y el Proceso de Solicitud</a:t>
            </a:r>
            <a:r>
              <a:rPr lang="en-US" sz="5400" b="1" dirty="0">
                <a:solidFill>
                  <a:srgbClr val="0070C0"/>
                </a:solidFill>
                <a:latin typeface="Arial" panose="020B0604020202020204" pitchFamily="34" charset="0"/>
                <a:cs typeface="Arial" panose="020B0604020202020204" pitchFamily="34" charset="0"/>
              </a:rPr>
              <a:t>
</a:t>
            </a:r>
            <a:endParaRPr lang="en-US" sz="5400" dirty="0">
              <a:solidFill>
                <a:srgbClr val="0070C0"/>
              </a:solidFill>
            </a:endParaRPr>
          </a:p>
        </p:txBody>
      </p:sp>
      <p:pic>
        <p:nvPicPr>
          <p:cNvPr id="3" name="Picture 2">
            <a:extLst>
              <a:ext uri="{FF2B5EF4-FFF2-40B4-BE49-F238E27FC236}">
                <a16:creationId xmlns:a16="http://schemas.microsoft.com/office/drawing/2014/main" xmlns="" id="{B337930B-3DB8-424B-A318-245AFED2D03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630780" y="3903747"/>
            <a:ext cx="2355242" cy="2413981"/>
          </a:xfrm>
          <a:prstGeom prst="rect">
            <a:avLst/>
          </a:prstGeom>
        </p:spPr>
      </p:pic>
    </p:spTree>
    <p:extLst>
      <p:ext uri="{BB962C8B-B14F-4D97-AF65-F5344CB8AC3E}">
        <p14:creationId xmlns:p14="http://schemas.microsoft.com/office/powerpoint/2010/main" val="181983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0921B-3F5B-4E85-A39F-ECD734485B42}"/>
              </a:ext>
            </a:extLst>
          </p:cNvPr>
          <p:cNvSpPr>
            <a:spLocks noGrp="1"/>
          </p:cNvSpPr>
          <p:nvPr>
            <p:ph type="title"/>
          </p:nvPr>
        </p:nvSpPr>
        <p:spPr/>
        <p:txBody>
          <a:bodyPr/>
          <a:lstStyle/>
          <a:p>
            <a:pPr algn="ctr"/>
            <a:r>
              <a:rPr lang="es-ES" b="1" dirty="0">
                <a:solidFill>
                  <a:srgbClr val="0070C0"/>
                </a:solidFill>
                <a:latin typeface="Arial" panose="020B0604020202020204" pitchFamily="34" charset="0"/>
                <a:cs typeface="Arial" panose="020B0604020202020204" pitchFamily="34" charset="0"/>
              </a:rPr>
              <a:t>¿Quién es elegible para IHSS?
</a:t>
            </a:r>
            <a:endParaRPr lang="en-US" dirty="0">
              <a:solidFill>
                <a:srgbClr val="0070C0"/>
              </a:solidFill>
            </a:endParaRPr>
          </a:p>
        </p:txBody>
      </p:sp>
      <p:sp>
        <p:nvSpPr>
          <p:cNvPr id="3" name="Content Placeholder 2">
            <a:extLst>
              <a:ext uri="{FF2B5EF4-FFF2-40B4-BE49-F238E27FC236}">
                <a16:creationId xmlns:a16="http://schemas.microsoft.com/office/drawing/2014/main" xmlns="" id="{33D37246-B4F6-4EAE-AB44-B16D5C4A4D62}"/>
              </a:ext>
            </a:extLst>
          </p:cNvPr>
          <p:cNvSpPr>
            <a:spLocks noGrp="1"/>
          </p:cNvSpPr>
          <p:nvPr>
            <p:ph idx="1"/>
          </p:nvPr>
        </p:nvSpPr>
        <p:spPr>
          <a:xfrm>
            <a:off x="677333" y="1642533"/>
            <a:ext cx="10634133" cy="4775200"/>
          </a:xfrm>
        </p:spPr>
        <p:txBody>
          <a:bodyPr>
            <a:noAutofit/>
          </a:bodyPr>
          <a:lstStyle/>
          <a:p>
            <a:pPr marL="0" indent="0">
              <a:spcAft>
                <a:spcPts val="1200"/>
              </a:spcAft>
              <a:buClr>
                <a:schemeClr val="accent2">
                  <a:lumMod val="75000"/>
                </a:schemeClr>
              </a:buClr>
              <a:buNone/>
            </a:pPr>
            <a:r>
              <a:rPr lang="es-ES" sz="1600" b="1" dirty="0">
                <a:latin typeface="Arial" panose="020B0604020202020204" pitchFamily="34" charset="0"/>
                <a:cs typeface="Arial" panose="020B0604020202020204" pitchFamily="34" charset="0"/>
              </a:rPr>
              <a:t>Cualquier residente de California es elegible para IHSS si:</a:t>
            </a:r>
          </a:p>
          <a:p>
            <a:pPr>
              <a:spcAft>
                <a:spcPts val="1200"/>
              </a:spcAft>
              <a:buClr>
                <a:schemeClr val="accent2">
                  <a:lumMod val="75000"/>
                </a:schemeClr>
              </a:buClr>
              <a:buFont typeface="Wingdings" panose="05000000000000000000" pitchFamily="2" charset="2"/>
              <a:buChar char="q"/>
            </a:pPr>
            <a:r>
              <a:rPr lang="es-ES" sz="1600" b="1" dirty="0">
                <a:latin typeface="Arial" panose="020B0604020202020204" pitchFamily="34" charset="0"/>
                <a:cs typeface="Arial" panose="020B0604020202020204" pitchFamily="34" charset="0"/>
              </a:rPr>
              <a:t>Son ciegos, discapacitados o 65 años de edad o mayores
¿Son elegibles para SSI/SSP o </a:t>
            </a:r>
            <a:r>
              <a:rPr lang="es-ES" sz="1600" b="1" dirty="0" err="1">
                <a:latin typeface="Arial" panose="020B0604020202020204" pitchFamily="34" charset="0"/>
                <a:cs typeface="Arial" panose="020B0604020202020204" pitchFamily="34" charset="0"/>
              </a:rPr>
              <a:t>Medi</a:t>
            </a:r>
            <a:r>
              <a:rPr lang="es-ES" sz="1600" b="1" dirty="0">
                <a:latin typeface="Arial" panose="020B0604020202020204" pitchFamily="34" charset="0"/>
                <a:cs typeface="Arial" panose="020B0604020202020204" pitchFamily="34" charset="0"/>
              </a:rPr>
              <a:t>-Cal?
Viven en un hogar o apartamento (sin incluir un hospital, un asilo de ancianos, una vida asistida o un centro de atención con licencia)</a:t>
            </a:r>
          </a:p>
          <a:p>
            <a:pPr marL="0" indent="0">
              <a:spcAft>
                <a:spcPts val="1200"/>
              </a:spcAft>
              <a:buClr>
                <a:schemeClr val="accent2">
                  <a:lumMod val="75000"/>
                </a:schemeClr>
              </a:buClr>
              <a:buNone/>
            </a:pPr>
            <a:r>
              <a:rPr lang="es-ES" sz="1600" b="1" dirty="0">
                <a:latin typeface="Arial" panose="020B0604020202020204" pitchFamily="34" charset="0"/>
                <a:cs typeface="Arial" panose="020B0604020202020204" pitchFamily="34" charset="0"/>
              </a:rPr>
              <a:t>No se puede vivir con seguridad en casa sin ayuda </a:t>
            </a:r>
          </a:p>
          <a:p>
            <a:pPr>
              <a:spcAft>
                <a:spcPts val="1200"/>
              </a:spcAft>
              <a:buClr>
                <a:schemeClr val="accent2">
                  <a:lumMod val="75000"/>
                </a:schemeClr>
              </a:buClr>
              <a:buFont typeface="Wingdings" panose="05000000000000000000" pitchFamily="2" charset="2"/>
              <a:buChar char="q"/>
            </a:pPr>
            <a:r>
              <a:rPr lang="es-ES" sz="1600" b="1" dirty="0">
                <a:latin typeface="Arial" panose="020B0604020202020204" pitchFamily="34" charset="0"/>
                <a:cs typeface="Arial" panose="020B0604020202020204" pitchFamily="34" charset="0"/>
              </a:rPr>
              <a:t>Un solicitante elegible que:
Es vivir en una instalación y quiere vivir en su propia
Puede vivir de forma segura en casa si se proporcionara IHSS
Se somete a una evaluación de necesidades</a:t>
            </a:r>
          </a:p>
        </p:txBody>
      </p:sp>
    </p:spTree>
    <p:extLst>
      <p:ext uri="{BB962C8B-B14F-4D97-AF65-F5344CB8AC3E}">
        <p14:creationId xmlns:p14="http://schemas.microsoft.com/office/powerpoint/2010/main" val="1431844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FB57D1-154F-4C4E-B11A-2AEC98C3BC28}"/>
              </a:ext>
            </a:extLst>
          </p:cNvPr>
          <p:cNvSpPr>
            <a:spLocks noGrp="1"/>
          </p:cNvSpPr>
          <p:nvPr>
            <p:ph type="title"/>
          </p:nvPr>
        </p:nvSpPr>
        <p:spPr>
          <a:xfrm>
            <a:off x="406400" y="406400"/>
            <a:ext cx="11785599" cy="1117601"/>
          </a:xfrm>
        </p:spPr>
        <p:txBody>
          <a:bodyPr>
            <a:noAutofit/>
          </a:bodyPr>
          <a:lstStyle/>
          <a:p>
            <a:r>
              <a:rPr lang="es-ES" b="1" dirty="0">
                <a:solidFill>
                  <a:schemeClr val="accent2">
                    <a:lumMod val="75000"/>
                  </a:schemeClr>
                </a:solidFill>
                <a:latin typeface="Arial" panose="020B0604020202020204" pitchFamily="34" charset="0"/>
                <a:cs typeface="Arial" panose="020B0604020202020204" pitchFamily="34" charset="0"/>
              </a:rPr>
              <a:t>Descripción General del Proceso de</a:t>
            </a:r>
            <a:br>
              <a:rPr lang="es-ES" b="1" dirty="0">
                <a:solidFill>
                  <a:schemeClr val="accent2">
                    <a:lumMod val="75000"/>
                  </a:schemeClr>
                </a:solidFill>
                <a:latin typeface="Arial" panose="020B0604020202020204" pitchFamily="34" charset="0"/>
                <a:cs typeface="Arial" panose="020B0604020202020204" pitchFamily="34" charset="0"/>
              </a:rPr>
            </a:br>
            <a:r>
              <a:rPr lang="es-ES" b="1" dirty="0">
                <a:solidFill>
                  <a:schemeClr val="accent2">
                    <a:lumMod val="75000"/>
                  </a:schemeClr>
                </a:solidFill>
                <a:latin typeface="Arial" panose="020B0604020202020204" pitchFamily="34" charset="0"/>
                <a:cs typeface="Arial" panose="020B0604020202020204" pitchFamily="34" charset="0"/>
              </a:rPr>
              <a:t> Solicitud de IHSS 
</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xmlns="" id="{0321BB9C-E089-45EC-9C64-8BA6BD60387D}"/>
              </a:ext>
            </a:extLst>
          </p:cNvPr>
          <p:cNvSpPr>
            <a:spLocks noGrp="1"/>
          </p:cNvSpPr>
          <p:nvPr>
            <p:ph idx="1"/>
          </p:nvPr>
        </p:nvSpPr>
        <p:spPr>
          <a:xfrm>
            <a:off x="677333" y="1354667"/>
            <a:ext cx="11108267" cy="5317066"/>
          </a:xfrm>
        </p:spPr>
        <p:txBody>
          <a:bodyPr>
            <a:normAutofit fontScale="32500" lnSpcReduction="20000"/>
          </a:bodyPr>
          <a:lstStyle/>
          <a:p>
            <a:pPr marL="0" indent="0">
              <a:buClr>
                <a:schemeClr val="tx1"/>
              </a:buClr>
              <a:buNone/>
            </a:pPr>
            <a:r>
              <a:rPr lang="es-ES" sz="6200" dirty="0">
                <a:solidFill>
                  <a:schemeClr val="tx1"/>
                </a:solidFill>
                <a:latin typeface="Arial" panose="020B0604020202020204" pitchFamily="34" charset="0"/>
                <a:cs typeface="Arial" panose="020B0604020202020204" pitchFamily="34" charset="0"/>
              </a:rPr>
              <a:t>
</a:t>
            </a:r>
            <a:r>
              <a:rPr lang="es-ES" sz="7700" dirty="0">
                <a:solidFill>
                  <a:schemeClr val="tx1"/>
                </a:solidFill>
                <a:latin typeface="Arial" panose="020B0604020202020204" pitchFamily="34" charset="0"/>
                <a:cs typeface="Arial" panose="020B0604020202020204" pitchFamily="34" charset="0"/>
              </a:rPr>
              <a:t>	1. Solicitar en la oficina del IHSS del Condado   
	https://www.cdss.ca.gov/inforesources/county-ihss-offices
	2. Formulario de Certificación de Atención Médica (SOC 873)
	3. Prepararse para la evaluación 
	4. Evaluación presenciada con el trabajador social de IHSS en su casa** 
	5. Correos del condado Aviso de Acción aprobando o negando servicios 
</a:t>
            </a:r>
            <a:r>
              <a:rPr lang="es-ES" sz="7700" b="1" u="sng" dirty="0">
                <a:solidFill>
                  <a:schemeClr val="tx1"/>
                </a:solidFill>
                <a:latin typeface="Arial" panose="020B0604020202020204" pitchFamily="34" charset="0"/>
                <a:cs typeface="Arial" panose="020B0604020202020204" pitchFamily="34" charset="0"/>
              </a:rPr>
              <a:t>El Condado debe emitir determinaciones: </a:t>
            </a:r>
            <a:r>
              <a:rPr lang="es-ES" sz="7700" dirty="0">
                <a:solidFill>
                  <a:schemeClr val="tx1"/>
                </a:solidFill>
                <a:latin typeface="Arial" panose="020B0604020202020204" pitchFamily="34" charset="0"/>
                <a:cs typeface="Arial" panose="020B0604020202020204" pitchFamily="34" charset="0"/>
              </a:rPr>
              <a:t>	</a:t>
            </a:r>
          </a:p>
          <a:p>
            <a:pPr>
              <a:buClr>
                <a:schemeClr val="tx1"/>
              </a:buClr>
              <a:buFont typeface="Wingdings" panose="05000000000000000000" pitchFamily="2" charset="2"/>
              <a:buChar char="§"/>
            </a:pPr>
            <a:r>
              <a:rPr lang="es-ES" sz="7700" dirty="0">
                <a:solidFill>
                  <a:schemeClr val="tx1"/>
                </a:solidFill>
                <a:latin typeface="Arial" panose="020B0604020202020204" pitchFamily="34" charset="0"/>
                <a:cs typeface="Arial" panose="020B0604020202020204" pitchFamily="34" charset="0"/>
              </a:rPr>
              <a:t>Beneficiarios de </a:t>
            </a:r>
            <a:r>
              <a:rPr lang="es-ES" sz="7700" dirty="0" err="1">
                <a:solidFill>
                  <a:schemeClr val="tx1"/>
                </a:solidFill>
                <a:latin typeface="Arial" panose="020B0604020202020204" pitchFamily="34" charset="0"/>
                <a:cs typeface="Arial" panose="020B0604020202020204" pitchFamily="34" charset="0"/>
              </a:rPr>
              <a:t>Medi</a:t>
            </a:r>
            <a:r>
              <a:rPr lang="es-ES" sz="7700" dirty="0">
                <a:solidFill>
                  <a:schemeClr val="tx1"/>
                </a:solidFill>
                <a:latin typeface="Arial" panose="020B0604020202020204" pitchFamily="34" charset="0"/>
                <a:cs typeface="Arial" panose="020B0604020202020204" pitchFamily="34" charset="0"/>
              </a:rPr>
              <a:t>-Cal/Seguro Social – dentro de los 30 días
Sin </a:t>
            </a:r>
            <a:r>
              <a:rPr lang="es-ES" sz="7700" dirty="0" err="1">
                <a:solidFill>
                  <a:schemeClr val="tx1"/>
                </a:solidFill>
                <a:latin typeface="Arial" panose="020B0604020202020204" pitchFamily="34" charset="0"/>
                <a:cs typeface="Arial" panose="020B0604020202020204" pitchFamily="34" charset="0"/>
              </a:rPr>
              <a:t>Medi</a:t>
            </a:r>
            <a:r>
              <a:rPr lang="es-ES" sz="7700" dirty="0">
                <a:solidFill>
                  <a:schemeClr val="tx1"/>
                </a:solidFill>
                <a:latin typeface="Arial" panose="020B0604020202020204" pitchFamily="34" charset="0"/>
                <a:cs typeface="Arial" panose="020B0604020202020204" pitchFamily="34" charset="0"/>
              </a:rPr>
              <a:t>-Cal – hasta 90 días. Más rápido si hay una necesidad urgente</a:t>
            </a:r>
            <a:r>
              <a:rPr lang="es-ES" sz="6200" dirty="0">
                <a:solidFill>
                  <a:schemeClr val="tx1"/>
                </a:solidFill>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1659328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BD645-A111-4D58-BE36-631B9CDE8FC5}"/>
              </a:ext>
            </a:extLst>
          </p:cNvPr>
          <p:cNvSpPr>
            <a:spLocks noGrp="1"/>
          </p:cNvSpPr>
          <p:nvPr>
            <p:ph type="title"/>
          </p:nvPr>
        </p:nvSpPr>
        <p:spPr>
          <a:xfrm>
            <a:off x="677334" y="609600"/>
            <a:ext cx="11514666" cy="1185333"/>
          </a:xfrm>
        </p:spPr>
        <p:txBody>
          <a:bodyPr>
            <a:normAutofit fontScale="90000"/>
          </a:bodyPr>
          <a:lstStyle/>
          <a:p>
            <a:r>
              <a:rPr lang="es-ES" b="1" dirty="0">
                <a:solidFill>
                  <a:schemeClr val="accent2">
                    <a:lumMod val="75000"/>
                  </a:schemeClr>
                </a:solidFill>
                <a:latin typeface="Arial" panose="020B0604020202020204" pitchFamily="34" charset="0"/>
                <a:cs typeface="Arial" panose="020B0604020202020204" pitchFamily="34" charset="0"/>
              </a:rPr>
              <a:t>Formulario de Certificación de Atención Médica </a:t>
            </a:r>
            <a:br>
              <a:rPr lang="es-ES" b="1" dirty="0">
                <a:solidFill>
                  <a:schemeClr val="accent2">
                    <a:lumMod val="75000"/>
                  </a:schemeClr>
                </a:solidFill>
                <a:latin typeface="Arial" panose="020B0604020202020204" pitchFamily="34" charset="0"/>
                <a:cs typeface="Arial" panose="020B0604020202020204" pitchFamily="34" charset="0"/>
              </a:rPr>
            </a:br>
            <a:r>
              <a:rPr lang="es-ES" b="1" dirty="0">
                <a:solidFill>
                  <a:schemeClr val="accent2">
                    <a:lumMod val="75000"/>
                  </a:schemeClr>
                </a:solidFill>
                <a:latin typeface="Arial" panose="020B0604020202020204" pitchFamily="34" charset="0"/>
                <a:cs typeface="Arial" panose="020B0604020202020204" pitchFamily="34" charset="0"/>
              </a:rPr>
              <a:t>(SOC 873): Regla General </a:t>
            </a:r>
            <a:r>
              <a:rPr lang="es-ES" b="1" dirty="0">
                <a:solidFill>
                  <a:srgbClr val="0070C0"/>
                </a:solidFill>
                <a:latin typeface="Arial" panose="020B0604020202020204" pitchFamily="34" charset="0"/>
                <a:cs typeface="Arial" panose="020B0604020202020204" pitchFamily="34" charset="0"/>
              </a:rPr>
              <a:t>
</a:t>
            </a:r>
            <a:endParaRPr lang="en-US" dirty="0">
              <a:solidFill>
                <a:srgbClr val="0070C0"/>
              </a:solidFill>
            </a:endParaRPr>
          </a:p>
        </p:txBody>
      </p:sp>
      <p:sp>
        <p:nvSpPr>
          <p:cNvPr id="3" name="Content Placeholder 2">
            <a:extLst>
              <a:ext uri="{FF2B5EF4-FFF2-40B4-BE49-F238E27FC236}">
                <a16:creationId xmlns:a16="http://schemas.microsoft.com/office/drawing/2014/main" xmlns="" id="{F32717CA-967D-4D4C-B6DB-1168957ED1F5}"/>
              </a:ext>
            </a:extLst>
          </p:cNvPr>
          <p:cNvSpPr>
            <a:spLocks noGrp="1"/>
          </p:cNvSpPr>
          <p:nvPr>
            <p:ph idx="1"/>
          </p:nvPr>
        </p:nvSpPr>
        <p:spPr>
          <a:xfrm>
            <a:off x="677334" y="1794933"/>
            <a:ext cx="8596668" cy="4246429"/>
          </a:xfrm>
        </p:spPr>
        <p:txBody>
          <a:bodyPr>
            <a:normAutofit/>
          </a:bodyPr>
          <a:lstStyle/>
          <a:p>
            <a:pPr lvl="1">
              <a:buClr>
                <a:schemeClr val="accent2">
                  <a:lumMod val="75000"/>
                </a:schemeClr>
              </a:buClr>
              <a:buSzPct val="100000"/>
              <a:buFont typeface="Wingdings" panose="05000000000000000000" pitchFamily="2" charset="2"/>
              <a:buChar char="Ø"/>
            </a:pPr>
            <a:r>
              <a:rPr lang="es-ES" sz="2400" dirty="0">
                <a:latin typeface="Arial" panose="020B0604020202020204" pitchFamily="34" charset="0"/>
                <a:cs typeface="Arial" panose="020B0604020202020204" pitchFamily="34" charset="0"/>
              </a:rPr>
              <a:t>SOC 873 debe ser completado y firmado por un proveedor médico con licencia y devuelto antes de que los servicios puedan ser aprobados y comenzar</a:t>
            </a:r>
          </a:p>
          <a:p>
            <a:pPr lvl="2">
              <a:buClr>
                <a:schemeClr val="accent2">
                  <a:lumMod val="75000"/>
                </a:schemeClr>
              </a:buClr>
              <a:buSzPct val="100000"/>
              <a:buFont typeface="Arial" panose="020B0604020202020204" pitchFamily="34" charset="0"/>
              <a:buChar char="•"/>
            </a:pPr>
            <a:r>
              <a:rPr lang="es-ES" sz="2400" dirty="0">
                <a:latin typeface="Arial" panose="020B0604020202020204" pitchFamily="34" charset="0"/>
                <a:cs typeface="Arial" panose="020B0604020202020204" pitchFamily="34" charset="0"/>
              </a:rPr>
              <a:t>Excepción: el solicitante está en riesgo de colocación fuera del hogar</a:t>
            </a:r>
          </a:p>
          <a:p>
            <a:pPr lvl="1">
              <a:buClr>
                <a:schemeClr val="accent2">
                  <a:lumMod val="75000"/>
                </a:schemeClr>
              </a:buClr>
              <a:buSzPct val="100000"/>
              <a:buFont typeface="Wingdings" panose="05000000000000000000" pitchFamily="2" charset="2"/>
              <a:buChar char="Ø"/>
            </a:pPr>
            <a:r>
              <a:rPr lang="es-ES" sz="2400" dirty="0">
                <a:latin typeface="Arial" panose="020B0604020202020204" pitchFamily="34" charset="0"/>
                <a:cs typeface="Arial" panose="020B0604020202020204" pitchFamily="34" charset="0"/>
              </a:rPr>
              <a:t>Debe ser devuelto al Condado dentro de los 45 días</a:t>
            </a:r>
          </a:p>
          <a:p>
            <a:pPr lvl="2">
              <a:buClr>
                <a:schemeClr val="accent2">
                  <a:lumMod val="75000"/>
                </a:schemeClr>
              </a:buClr>
              <a:buSzPct val="100000"/>
              <a:buFont typeface="Arial" panose="020B0604020202020204" pitchFamily="34" charset="0"/>
              <a:buChar char="•"/>
            </a:pPr>
            <a:r>
              <a:rPr lang="es-ES" sz="2400" dirty="0">
                <a:latin typeface="Arial" panose="020B0604020202020204" pitchFamily="34" charset="0"/>
                <a:cs typeface="Arial" panose="020B0604020202020204" pitchFamily="34" charset="0"/>
              </a:rPr>
              <a:t>Puede obtener 45 días adicionales por buena causa si la solicitud se hace antes de que expiren los primeros 45 días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876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21641</TotalTime>
  <Words>3307</Words>
  <Application>Microsoft Office PowerPoint</Application>
  <PresentationFormat>Widescreen</PresentationFormat>
  <Paragraphs>318</Paragraphs>
  <Slides>40</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Calibri</vt:lpstr>
      <vt:lpstr>Courier New</vt:lpstr>
      <vt:lpstr>Trebuchet MS</vt:lpstr>
      <vt:lpstr>Wingdings</vt:lpstr>
      <vt:lpstr>Wingdings 3</vt:lpstr>
      <vt:lpstr>Facet</vt:lpstr>
      <vt:lpstr>Acrobat Document</vt:lpstr>
      <vt:lpstr>Comprensión de los Servicios de Apoyo en el Hogar y COVID-19</vt:lpstr>
      <vt:lpstr>Temas de Hoy</vt:lpstr>
      <vt:lpstr>Descripción general de IHSS</vt:lpstr>
      <vt:lpstr>¿Qué es IHSS? </vt:lpstr>
      <vt:lpstr>¿Qué Tipos de Servicios Paga el IHSS? </vt:lpstr>
      <vt:lpstr>Elegibilidad y el Proceso de Solicitud
</vt:lpstr>
      <vt:lpstr>¿Quién es elegible para IHSS?
</vt:lpstr>
      <vt:lpstr>Descripción General del Proceso de  Solicitud de IHSS 
</vt:lpstr>
      <vt:lpstr>Formulario de Certificación de Atención Médica  (SOC 873): Regla General 
</vt:lpstr>
      <vt:lpstr>Formulario de Certificación de Servicios de Salud (SOC 873): Durante COVID-19  </vt:lpstr>
      <vt:lpstr>Evaluaciones Iniciales del IHSS: Regla General 
</vt:lpstr>
      <vt:lpstr>Evaluación Inicial de IHSS: COVID-19 </vt:lpstr>
      <vt:lpstr>Revaluación Anual de IHSS: Regla General </vt:lpstr>
      <vt:lpstr>Reevaluación Anual de IHSS durante COVID-19 </vt:lpstr>
      <vt:lpstr>Acciones Adversas de IHSS: COVID-19</vt:lpstr>
      <vt:lpstr>Recursos Alternativos: Regla General </vt:lpstr>
      <vt:lpstr>Recursos Alternativos: COVID-19, Parte 1  </vt:lpstr>
      <vt:lpstr>Perdida de Recursos Alternativos Debido a COVID-19, Parte 2  </vt:lpstr>
      <vt:lpstr>Solicitud Para Mas Servicios de IHSS Debido a la Perdida de Recursos Alternativos   </vt:lpstr>
      <vt:lpstr> ¿Cómo sé que me aprobaron?
</vt:lpstr>
      <vt:lpstr>PowerPoint Presentation</vt:lpstr>
      <vt:lpstr>  ¿Qué pasa si no estoy de acuerdo con el condado? </vt:lpstr>
      <vt:lpstr>Apelación de Acciones Adversas</vt:lpstr>
      <vt:lpstr>Audiencias Estatales Durante COVID-19</vt:lpstr>
      <vt:lpstr>¿Cómo solicitar una audiencia estatal imparcial?</vt:lpstr>
      <vt:lpstr> How to enroll as an IHSS provider? </vt:lpstr>
      <vt:lpstr>Inscripción Para Proveedores de IHSS: Regla General </vt:lpstr>
      <vt:lpstr>Inscripción del Proveedor de IHSS Durante COVID-19</vt:lpstr>
      <vt:lpstr>Inscripción de Proveedor de IHSS: COVID-19</vt:lpstr>
      <vt:lpstr>Padres Proveedores de IHSS: Regla General </vt:lpstr>
      <vt:lpstr>Hogares de Dos Padres: Regla General  
</vt:lpstr>
      <vt:lpstr>Hogares de Dos Padres: COVID-19</vt:lpstr>
      <vt:lpstr>Proveedores de Respaldo de Emergencia</vt:lpstr>
      <vt:lpstr>Haga un Plan De Respaldo</vt:lpstr>
      <vt:lpstr>Eliminación Temporal de Violación de Tiempo Extra</vt:lpstr>
      <vt:lpstr>Proveedor de IHSS &amp; WPCS Descanso Pagado: COVID-19   </vt:lpstr>
      <vt:lpstr>Proveedor de IHSS y Equipo de Protección Personal (PPE) </vt:lpstr>
      <vt:lpstr>Noticias del Presupuesto de California </vt:lpstr>
      <vt:lpstr>Actualizaciones sobre el Presupuesto de California 
</vt:lpstr>
      <vt:lpstr>Hojas Informativas de DRC COVID-19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 Tran</dc:creator>
  <cp:lastModifiedBy>Helen Thomas</cp:lastModifiedBy>
  <cp:revision>388</cp:revision>
  <cp:lastPrinted>2020-04-24T20:40:23Z</cp:lastPrinted>
  <dcterms:created xsi:type="dcterms:W3CDTF">2020-04-21T17:35:44Z</dcterms:created>
  <dcterms:modified xsi:type="dcterms:W3CDTF">2020-06-26T21:25:18Z</dcterms:modified>
</cp:coreProperties>
</file>