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2"/>
  </p:notesMasterIdLst>
  <p:sldIdLst>
    <p:sldId id="256" r:id="rId2"/>
    <p:sldId id="285" r:id="rId3"/>
    <p:sldId id="287" r:id="rId4"/>
    <p:sldId id="273" r:id="rId5"/>
    <p:sldId id="283" r:id="rId6"/>
    <p:sldId id="288" r:id="rId7"/>
    <p:sldId id="286" r:id="rId8"/>
    <p:sldId id="260" r:id="rId9"/>
    <p:sldId id="290" r:id="rId10"/>
    <p:sldId id="261" r:id="rId11"/>
    <p:sldId id="291" r:id="rId12"/>
    <p:sldId id="292" r:id="rId13"/>
    <p:sldId id="293" r:id="rId14"/>
    <p:sldId id="269" r:id="rId15"/>
    <p:sldId id="257" r:id="rId16"/>
    <p:sldId id="301" r:id="rId17"/>
    <p:sldId id="262" r:id="rId18"/>
    <p:sldId id="264" r:id="rId19"/>
    <p:sldId id="278" r:id="rId20"/>
    <p:sldId id="302" r:id="rId21"/>
    <p:sldId id="277" r:id="rId22"/>
    <p:sldId id="295" r:id="rId23"/>
    <p:sldId id="276" r:id="rId24"/>
    <p:sldId id="268" r:id="rId25"/>
    <p:sldId id="282" r:id="rId26"/>
    <p:sldId id="298" r:id="rId27"/>
    <p:sldId id="280" r:id="rId28"/>
    <p:sldId id="299" r:id="rId29"/>
    <p:sldId id="270" r:id="rId30"/>
    <p:sldId id="281" r:id="rId31"/>
    <p:sldId id="284" r:id="rId32"/>
    <p:sldId id="300" r:id="rId33"/>
    <p:sldId id="266" r:id="rId34"/>
    <p:sldId id="267" r:id="rId35"/>
    <p:sldId id="265" r:id="rId36"/>
    <p:sldId id="271" r:id="rId37"/>
    <p:sldId id="272" r:id="rId38"/>
    <p:sldId id="304" r:id="rId39"/>
    <p:sldId id="303" r:id="rId40"/>
    <p:sldId id="279"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FC07E6-570E-4147-8EF0-B9190088FD11}">
          <p14:sldIdLst>
            <p14:sldId id="256"/>
            <p14:sldId id="285"/>
            <p14:sldId id="287"/>
            <p14:sldId id="273"/>
            <p14:sldId id="283"/>
            <p14:sldId id="288"/>
            <p14:sldId id="286"/>
            <p14:sldId id="260"/>
          </p14:sldIdLst>
        </p14:section>
        <p14:section name="Untitled Section" id="{F962DB5E-546C-4FC5-B87D-16B8A44B374E}">
          <p14:sldIdLst>
            <p14:sldId id="290"/>
            <p14:sldId id="261"/>
            <p14:sldId id="291"/>
            <p14:sldId id="292"/>
            <p14:sldId id="293"/>
            <p14:sldId id="269"/>
            <p14:sldId id="257"/>
            <p14:sldId id="301"/>
            <p14:sldId id="262"/>
            <p14:sldId id="264"/>
            <p14:sldId id="278"/>
            <p14:sldId id="302"/>
            <p14:sldId id="277"/>
            <p14:sldId id="295"/>
            <p14:sldId id="276"/>
            <p14:sldId id="268"/>
            <p14:sldId id="282"/>
            <p14:sldId id="298"/>
            <p14:sldId id="280"/>
            <p14:sldId id="299"/>
            <p14:sldId id="270"/>
            <p14:sldId id="281"/>
            <p14:sldId id="284"/>
            <p14:sldId id="300"/>
            <p14:sldId id="266"/>
            <p14:sldId id="267"/>
            <p14:sldId id="265"/>
            <p14:sldId id="271"/>
            <p14:sldId id="272"/>
            <p14:sldId id="304"/>
            <p14:sldId id="303"/>
            <p14:sldId id="27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6374" autoAdjust="0"/>
  </p:normalViewPr>
  <p:slideViewPr>
    <p:cSldViewPr snapToGrid="0">
      <p:cViewPr varScale="1">
        <p:scale>
          <a:sx n="55" d="100"/>
          <a:sy n="55" d="100"/>
        </p:scale>
        <p:origin x="12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0" tIns="45715" rIns="91430" bIns="45715" rtlCol="0"/>
          <a:lstStyle>
            <a:lvl1pPr algn="r">
              <a:defRPr sz="1200"/>
            </a:lvl1pPr>
          </a:lstStyle>
          <a:p>
            <a:fld id="{34D73A73-B024-4E42-A131-D4CEA8FF34C5}" type="datetimeFigureOut">
              <a:rPr lang="en-US" smtClean="0"/>
              <a:t>6/24/2020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0" tIns="45715" rIns="91430" bIns="45715" rtlCol="0" anchor="b"/>
          <a:lstStyle>
            <a:lvl1pPr algn="r">
              <a:defRPr sz="1200"/>
            </a:lvl1pPr>
          </a:lstStyle>
          <a:p>
            <a:fld id="{EA8C977D-11AB-4F3C-B929-E6489A95763F}" type="slidenum">
              <a:rPr lang="en-US" smtClean="0"/>
              <a:t>‹#›</a:t>
            </a:fld>
            <a:endParaRPr lang="en-US"/>
          </a:p>
        </p:txBody>
      </p:sp>
    </p:spTree>
    <p:extLst>
      <p:ext uri="{BB962C8B-B14F-4D97-AF65-F5344CB8AC3E}">
        <p14:creationId xmlns:p14="http://schemas.microsoft.com/office/powerpoint/2010/main" val="296953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For example, your doctor may want to see you before she completes the SOC 873 form.  You doctor may have closed the medical office for in-person appointments.  Your doctor has scheduled a video medical appointment and you need 45 days to be able to obtain the form completed by your doctor after you have seen her. </a:t>
            </a:r>
          </a:p>
        </p:txBody>
      </p:sp>
      <p:sp>
        <p:nvSpPr>
          <p:cNvPr id="4" name="Slide Number Placeholder 3"/>
          <p:cNvSpPr>
            <a:spLocks noGrp="1"/>
          </p:cNvSpPr>
          <p:nvPr>
            <p:ph type="sldNum" sz="quarter" idx="5"/>
          </p:nvPr>
        </p:nvSpPr>
        <p:spPr/>
        <p:txBody>
          <a:bodyPr/>
          <a:lstStyle/>
          <a:p>
            <a:fld id="{EA8C977D-11AB-4F3C-B929-E6489A95763F}" type="slidenum">
              <a:rPr lang="en-US" smtClean="0"/>
              <a:t>10</a:t>
            </a:fld>
            <a:endParaRPr lang="en-US"/>
          </a:p>
        </p:txBody>
      </p:sp>
    </p:spTree>
    <p:extLst>
      <p:ext uri="{BB962C8B-B14F-4D97-AF65-F5344CB8AC3E}">
        <p14:creationId xmlns:p14="http://schemas.microsoft.com/office/powerpoint/2010/main" val="3778251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14303">
              <a:defRPr/>
            </a:pPr>
            <a:r>
              <a:rPr lang="en-US" dirty="0"/>
              <a:t>Some examples of IHSS tasks you may need help with because of the loss of an alternative resource include: </a:t>
            </a:r>
          </a:p>
          <a:p>
            <a:pPr marL="171432" indent="-171432" defTabSz="914303">
              <a:buFontTx/>
              <a:buChar char="-"/>
              <a:defRPr/>
            </a:pPr>
            <a:r>
              <a:rPr lang="en-US" dirty="0"/>
              <a:t>Assistance with feeding, meal prep/cleanup, diaper changes, assistance with ambulation, help with prosthesis, </a:t>
            </a:r>
          </a:p>
          <a:p>
            <a:pPr marL="171432" indent="-171432" defTabSz="914303">
              <a:buFontTx/>
              <a:buChar char="-"/>
              <a:defRPr/>
            </a:pPr>
            <a:r>
              <a:rPr lang="en-US" dirty="0"/>
              <a:t>Increased unmet need for those who need protective supervision, </a:t>
            </a:r>
          </a:p>
          <a:p>
            <a:pPr marL="171432" indent="-171432" defTabSz="914303">
              <a:buFontTx/>
              <a:buChar char="-"/>
              <a:defRPr/>
            </a:pPr>
            <a:r>
              <a:rPr lang="en-US" dirty="0"/>
              <a:t>Assistance with medications, paramedical services (such as range of motion exercises no longer being provided by a PT or IHSS tasks provided as part of the receipt of nursing services which you are no longer getting due to a nurse shortage), </a:t>
            </a:r>
          </a:p>
          <a:p>
            <a:pPr marL="171432" indent="-171432" defTabSz="914303">
              <a:buFontTx/>
              <a:buChar char="-"/>
              <a:defRPr/>
            </a:pPr>
            <a:r>
              <a:rPr lang="en-US" dirty="0"/>
              <a:t>Time your IHSS provider spends ordering your food online because you can no longer shop for yourself (due to elimination of paratransit), etc.   </a:t>
            </a:r>
          </a:p>
          <a:p>
            <a:endParaRPr lang="en-US" dirty="0"/>
          </a:p>
        </p:txBody>
      </p:sp>
      <p:sp>
        <p:nvSpPr>
          <p:cNvPr id="4" name="Slide Number Placeholder 3"/>
          <p:cNvSpPr>
            <a:spLocks noGrp="1"/>
          </p:cNvSpPr>
          <p:nvPr>
            <p:ph type="sldNum" sz="quarter" idx="5"/>
          </p:nvPr>
        </p:nvSpPr>
        <p:spPr/>
        <p:txBody>
          <a:bodyPr/>
          <a:lstStyle/>
          <a:p>
            <a:fld id="{EA8C977D-11AB-4F3C-B929-E6489A95763F}" type="slidenum">
              <a:rPr lang="en-US" smtClean="0"/>
              <a:t>17</a:t>
            </a:fld>
            <a:endParaRPr lang="en-US"/>
          </a:p>
        </p:txBody>
      </p:sp>
    </p:spTree>
    <p:extLst>
      <p:ext uri="{BB962C8B-B14F-4D97-AF65-F5344CB8AC3E}">
        <p14:creationId xmlns:p14="http://schemas.microsoft.com/office/powerpoint/2010/main" val="155046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Remember, counties may not always identify and document alternative resources during an assessment and as part of your IHSS assessment/NOA. </a:t>
            </a:r>
            <a:r>
              <a:rPr lang="en-US" dirty="0"/>
              <a:t>It is also a good idea to document your request for the additional time and provide an explanation as to why more time is needed.  </a:t>
            </a:r>
          </a:p>
        </p:txBody>
      </p:sp>
      <p:sp>
        <p:nvSpPr>
          <p:cNvPr id="4" name="Slide Number Placeholder 3"/>
          <p:cNvSpPr>
            <a:spLocks noGrp="1"/>
          </p:cNvSpPr>
          <p:nvPr>
            <p:ph type="sldNum" sz="quarter" idx="5"/>
          </p:nvPr>
        </p:nvSpPr>
        <p:spPr/>
        <p:txBody>
          <a:bodyPr/>
          <a:lstStyle/>
          <a:p>
            <a:fld id="{EA8C977D-11AB-4F3C-B929-E6489A95763F}" type="slidenum">
              <a:rPr lang="en-US" smtClean="0"/>
              <a:t>18</a:t>
            </a:fld>
            <a:endParaRPr lang="en-US"/>
          </a:p>
        </p:txBody>
      </p:sp>
    </p:spTree>
    <p:extLst>
      <p:ext uri="{BB962C8B-B14F-4D97-AF65-F5344CB8AC3E}">
        <p14:creationId xmlns:p14="http://schemas.microsoft.com/office/powerpoint/2010/main" val="3113847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Background on IHSS/WPCS Overtime:</a:t>
            </a:r>
          </a:p>
          <a:p>
            <a:r>
              <a:rPr lang="en-US" dirty="0"/>
              <a:t>In-Home Supportive Services (IHSS) and Waiver Personal Care Services (WPCS) providers will be paid overtime at a rate equal to one and one-half times the regular rate of hourly pay, when their time worked exceeds 40 hours per workweek. EXAMPLE: If the IHSS wage is $10/</a:t>
            </a:r>
            <a:r>
              <a:rPr lang="en-US" dirty="0" err="1"/>
              <a:t>hr</a:t>
            </a:r>
            <a:r>
              <a:rPr lang="en-US" dirty="0"/>
              <a:t>: Provider works 50 hours in one week, she will receive $10/</a:t>
            </a:r>
            <a:r>
              <a:rPr lang="en-US" dirty="0" err="1"/>
              <a:t>hr</a:t>
            </a:r>
            <a:r>
              <a:rPr lang="en-US" dirty="0"/>
              <a:t> for 40 of those hours, and $15/</a:t>
            </a:r>
            <a:r>
              <a:rPr lang="en-US" dirty="0" err="1"/>
              <a:t>hr</a:t>
            </a:r>
            <a:r>
              <a:rPr lang="en-US" dirty="0"/>
              <a:t> for 10 hours in that week. </a:t>
            </a:r>
          </a:p>
          <a:p>
            <a:endParaRPr lang="en-US" dirty="0"/>
          </a:p>
          <a:p>
            <a:r>
              <a:rPr lang="en-US" dirty="0"/>
              <a:t>Provider for 1 </a:t>
            </a:r>
          </a:p>
          <a:p>
            <a:r>
              <a:rPr lang="en-US" dirty="0"/>
              <a:t>A </a:t>
            </a:r>
            <a:r>
              <a:rPr lang="en-US" b="1" dirty="0"/>
              <a:t>provider who works for one </a:t>
            </a:r>
            <a:r>
              <a:rPr lang="en-US" dirty="0"/>
              <a:t>consumer </a:t>
            </a:r>
            <a:r>
              <a:rPr lang="en-US" b="1" i="1" dirty="0"/>
              <a:t>cannot work more than 70 hours and 45 minutes per week</a:t>
            </a:r>
            <a:r>
              <a:rPr lang="en-US" dirty="0"/>
              <a:t> for IHSS and/or WPCS combined. (</a:t>
            </a:r>
            <a:r>
              <a:rPr lang="en-US" dirty="0" err="1"/>
              <a:t>Welf</a:t>
            </a:r>
            <a:r>
              <a:rPr lang="en-US" dirty="0"/>
              <a:t> &amp; Inst. Code § 12300.4.) </a:t>
            </a:r>
          </a:p>
          <a:p>
            <a:endParaRPr lang="en-US" dirty="0"/>
          </a:p>
          <a:p>
            <a:r>
              <a:rPr lang="en-US" dirty="0"/>
              <a:t>EXAMPLE: Bernice is authorized for 283 hours of IHSS per month. Her weekly allotment is 70.75 (283/4 = 70.75) hours. Bernice’s mother, Elsie, is her only provider, and Elsie does not work for any other IHSS consumer. Elsie will receive overtime for hours over 40 per week, up to a maximum of (70.75 – 40 = 30.75) 30.75/week x 4 weeks = 123/month.</a:t>
            </a:r>
          </a:p>
          <a:p>
            <a:endParaRPr lang="en-US" dirty="0"/>
          </a:p>
          <a:p>
            <a:r>
              <a:rPr lang="en-US" dirty="0"/>
              <a:t>Provider for multiple / 1+</a:t>
            </a:r>
          </a:p>
          <a:p>
            <a:r>
              <a:rPr lang="en-US" b="1" dirty="0"/>
              <a:t>Providers who work for more than one </a:t>
            </a:r>
            <a:r>
              <a:rPr lang="en-US" dirty="0"/>
              <a:t>consumer </a:t>
            </a:r>
            <a:r>
              <a:rPr lang="en-US" b="1" dirty="0"/>
              <a:t>cannot work more than 66 hours per week</a:t>
            </a:r>
            <a:r>
              <a:rPr lang="en-US" dirty="0"/>
              <a:t> for IHSS and/or WPCS combined, unless they are approved for IHSS Exemption 1 or 2 or the WPCS exemption. (</a:t>
            </a:r>
            <a:r>
              <a:rPr lang="en-US" dirty="0" err="1"/>
              <a:t>Welf</a:t>
            </a:r>
            <a:r>
              <a:rPr lang="en-US" dirty="0"/>
              <a:t>. &amp; Inst. Code §§ 12300.4(d)(3)(A)-(B); 14132.99(d)(1)(B)(2).</a:t>
            </a:r>
          </a:p>
          <a:p>
            <a:endParaRPr lang="en-US" dirty="0"/>
          </a:p>
          <a:p>
            <a:r>
              <a:rPr lang="en-US" dirty="0"/>
              <a:t>EXAMPLE:  Provider works for two consumers—IP provides services for 30 hours per week for one consumer, and 40 hours per week for other.  IP may NOT continue to work 70 hours per week; </a:t>
            </a:r>
            <a:r>
              <a:rPr lang="en-US" b="1" dirty="0"/>
              <a:t>IP may work only 66 hours per week, combined, unless she is approved for an exemption</a:t>
            </a:r>
            <a:r>
              <a:rPr lang="en-US" dirty="0"/>
              <a:t>. </a:t>
            </a:r>
          </a:p>
          <a:p>
            <a:endParaRPr lang="en-US" dirty="0"/>
          </a:p>
          <a:p>
            <a:r>
              <a:rPr lang="en-US" u="sng" dirty="0"/>
              <a:t>IHSS &amp; WPCS Exemptions</a:t>
            </a:r>
          </a:p>
          <a:p>
            <a:pPr defTabSz="914303">
              <a:defRPr/>
            </a:pPr>
            <a:r>
              <a:rPr lang="en-US" dirty="0"/>
              <a:t>Providers </a:t>
            </a:r>
            <a:r>
              <a:rPr lang="en-US" b="1" dirty="0"/>
              <a:t>with an exemption</a:t>
            </a:r>
            <a:r>
              <a:rPr lang="en-US" dirty="0"/>
              <a:t> may exceed the 66-hour limit up to a </a:t>
            </a:r>
            <a:r>
              <a:rPr lang="en-US" b="1" dirty="0"/>
              <a:t>maximum of 360 hours a month (90 hours per week if equal time worked each week)</a:t>
            </a:r>
            <a:r>
              <a:rPr lang="en-US" dirty="0"/>
              <a:t>.</a:t>
            </a:r>
          </a:p>
          <a:p>
            <a:pPr defTabSz="914303">
              <a:defRPr/>
            </a:pPr>
            <a:endParaRPr lang="en-US" dirty="0"/>
          </a:p>
          <a:p>
            <a:pPr defTabSz="914303">
              <a:defRPr/>
            </a:pPr>
            <a:r>
              <a:rPr lang="en-US" dirty="0"/>
              <a:t>If no exemption then violations will be incurred by a provider for submitting timesheets reporting hours that exceed the workweek limits of 66 for multiple recipients.  </a:t>
            </a:r>
          </a:p>
          <a:p>
            <a:pPr marL="171432" indent="-171432" defTabSz="914303">
              <a:buFontTx/>
              <a:buChar char="-"/>
              <a:defRPr/>
            </a:pPr>
            <a:r>
              <a:rPr lang="en-US" dirty="0"/>
              <a:t>First violation: consumer and provider will receive a written warning </a:t>
            </a:r>
          </a:p>
          <a:p>
            <a:pPr marL="171432" indent="-171432" defTabSz="914303">
              <a:buFontTx/>
              <a:buChar char="-"/>
              <a:defRPr/>
            </a:pPr>
            <a:r>
              <a:rPr lang="en-US" dirty="0"/>
              <a:t>Second violation: consumer and provider will receive a second written warning notice. The provider will receive instructional materials and can avoid the violation by then signing a notification acknowledging that he/she has read and understood the material. </a:t>
            </a:r>
          </a:p>
          <a:p>
            <a:pPr marL="171432" indent="-171432" defTabSz="914303">
              <a:buFontTx/>
              <a:buChar char="-"/>
              <a:defRPr/>
            </a:pPr>
            <a:r>
              <a:rPr lang="en-US" dirty="0"/>
              <a:t>Third violation: 3-month suspension for provider </a:t>
            </a:r>
          </a:p>
          <a:p>
            <a:pPr marL="171432" indent="-171432" defTabSz="914303">
              <a:buFontTx/>
              <a:buChar char="-"/>
              <a:defRPr/>
            </a:pPr>
            <a:r>
              <a:rPr lang="en-US" dirty="0"/>
              <a:t>Fourth violation: one year suspension for provider </a:t>
            </a:r>
          </a:p>
          <a:p>
            <a:endParaRPr lang="en-US" dirty="0"/>
          </a:p>
        </p:txBody>
      </p:sp>
      <p:sp>
        <p:nvSpPr>
          <p:cNvPr id="4" name="Slide Number Placeholder 3"/>
          <p:cNvSpPr>
            <a:spLocks noGrp="1"/>
          </p:cNvSpPr>
          <p:nvPr>
            <p:ph type="sldNum" sz="quarter" idx="5"/>
          </p:nvPr>
        </p:nvSpPr>
        <p:spPr/>
        <p:txBody>
          <a:bodyPr/>
          <a:lstStyle/>
          <a:p>
            <a:fld id="{EA8C977D-11AB-4F3C-B929-E6489A95763F}" type="slidenum">
              <a:rPr lang="en-US" smtClean="0"/>
              <a:t>35</a:t>
            </a:fld>
            <a:endParaRPr lang="en-US"/>
          </a:p>
        </p:txBody>
      </p:sp>
    </p:spTree>
    <p:extLst>
      <p:ext uri="{BB962C8B-B14F-4D97-AF65-F5344CB8AC3E}">
        <p14:creationId xmlns:p14="http://schemas.microsoft.com/office/powerpoint/2010/main" val="109262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14303">
              <a:defRPr/>
            </a:pPr>
            <a:r>
              <a:rPr lang="en-US" dirty="0"/>
              <a:t>Division E of the Families First Coronavirus Response Act (FFCRA), the Emergency Paid Sick Leave Act (EPSLA), provides </a:t>
            </a:r>
            <a:r>
              <a:rPr lang="en-US"/>
              <a:t>for emergency </a:t>
            </a:r>
            <a:r>
              <a:rPr lang="en-US" dirty="0"/>
              <a:t>paid sick leave when a covered employee is unable to work due to the COVID-19 pandemic.</a:t>
            </a:r>
          </a:p>
          <a:p>
            <a:endParaRPr lang="en-US" dirty="0"/>
          </a:p>
          <a:p>
            <a:r>
              <a:rPr lang="en-US" dirty="0"/>
              <a:t>Example:  Provider works between 60 to 70 hours every two weeks. In the last 6 month period, the provider worked an average of 67 hours every two weeks.  This means that the provider will receive 67 hours of sick leave. </a:t>
            </a:r>
          </a:p>
        </p:txBody>
      </p:sp>
      <p:sp>
        <p:nvSpPr>
          <p:cNvPr id="4" name="Slide Number Placeholder 3"/>
          <p:cNvSpPr>
            <a:spLocks noGrp="1"/>
          </p:cNvSpPr>
          <p:nvPr>
            <p:ph type="sldNum" sz="quarter" idx="5"/>
          </p:nvPr>
        </p:nvSpPr>
        <p:spPr/>
        <p:txBody>
          <a:bodyPr/>
          <a:lstStyle/>
          <a:p>
            <a:fld id="{EA8C977D-11AB-4F3C-B929-E6489A95763F}" type="slidenum">
              <a:rPr lang="en-US" smtClean="0"/>
              <a:t>36</a:t>
            </a:fld>
            <a:endParaRPr lang="en-US"/>
          </a:p>
        </p:txBody>
      </p:sp>
    </p:spTree>
    <p:extLst>
      <p:ext uri="{BB962C8B-B14F-4D97-AF65-F5344CB8AC3E}">
        <p14:creationId xmlns:p14="http://schemas.microsoft.com/office/powerpoint/2010/main" val="292383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F43961-4015-4AB9-BA45-2CE5AC1302F8}"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1976483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43961-4015-4AB9-BA45-2CE5AC1302F8}"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2798828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43961-4015-4AB9-BA45-2CE5AC1302F8}"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9818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43961-4015-4AB9-BA45-2CE5AC1302F8}"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2723831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43961-4015-4AB9-BA45-2CE5AC1302F8}"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69507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43961-4015-4AB9-BA45-2CE5AC1302F8}"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2783250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F43961-4015-4AB9-BA45-2CE5AC1302F8}"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14653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F43961-4015-4AB9-BA45-2CE5AC1302F8}"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251887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F43961-4015-4AB9-BA45-2CE5AC1302F8}"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3381608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F43961-4015-4AB9-BA45-2CE5AC1302F8}" type="datetimeFigureOut">
              <a:rPr lang="en-US" smtClean="0"/>
              <a:t>6/24/2020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337793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F43961-4015-4AB9-BA45-2CE5AC1302F8}"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333536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F43961-4015-4AB9-BA45-2CE5AC1302F8}" type="datetimeFigureOut">
              <a:rPr lang="en-US" smtClean="0"/>
              <a:t>6/24/2020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2770740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F43961-4015-4AB9-BA45-2CE5AC1302F8}" type="datetimeFigureOut">
              <a:rPr lang="en-US" smtClean="0"/>
              <a:t>6/24/2020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58685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43961-4015-4AB9-BA45-2CE5AC1302F8}" type="datetimeFigureOut">
              <a:rPr lang="en-US" smtClean="0"/>
              <a:t>6/24/2020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911976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F43961-4015-4AB9-BA45-2CE5AC1302F8}" type="datetimeFigureOut">
              <a:rPr lang="en-US" smtClean="0"/>
              <a:t>6/24/2020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85F9-0A3F-46EF-BCD1-206B9B60C1F1}" type="slidenum">
              <a:rPr lang="en-US" smtClean="0"/>
              <a:t>‹#›</a:t>
            </a:fld>
            <a:endParaRPr lang="en-US"/>
          </a:p>
        </p:txBody>
      </p:sp>
    </p:spTree>
    <p:extLst>
      <p:ext uri="{BB962C8B-B14F-4D97-AF65-F5344CB8AC3E}">
        <p14:creationId xmlns:p14="http://schemas.microsoft.com/office/powerpoint/2010/main" val="1215758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585F9-0A3F-46EF-BCD1-206B9B60C1F1}" type="slidenum">
              <a:rPr lang="en-US" smtClean="0"/>
              <a:t>‹#›</a:t>
            </a:fld>
            <a:endParaRPr lang="en-US"/>
          </a:p>
        </p:txBody>
      </p:sp>
      <p:sp>
        <p:nvSpPr>
          <p:cNvPr id="5" name="Date Placeholder 4"/>
          <p:cNvSpPr>
            <a:spLocks noGrp="1"/>
          </p:cNvSpPr>
          <p:nvPr>
            <p:ph type="dt" sz="half" idx="10"/>
          </p:nvPr>
        </p:nvSpPr>
        <p:spPr/>
        <p:txBody>
          <a:bodyPr/>
          <a:lstStyle/>
          <a:p>
            <a:fld id="{8CF43961-4015-4AB9-BA45-2CE5AC1302F8}" type="datetimeFigureOut">
              <a:rPr lang="en-US" smtClean="0"/>
              <a:t>6/24/2020</a:t>
            </a:fld>
            <a:endParaRPr lang="en-US"/>
          </a:p>
        </p:txBody>
      </p:sp>
    </p:spTree>
    <p:extLst>
      <p:ext uri="{BB962C8B-B14F-4D97-AF65-F5344CB8AC3E}">
        <p14:creationId xmlns:p14="http://schemas.microsoft.com/office/powerpoint/2010/main" val="100382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F43961-4015-4AB9-BA45-2CE5AC1302F8}" type="datetimeFigureOut">
              <a:rPr lang="en-US" smtClean="0"/>
              <a:t>6/24/2020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B8585F9-0A3F-46EF-BCD1-206B9B60C1F1}" type="slidenum">
              <a:rPr lang="en-US" smtClean="0"/>
              <a:t>‹#›</a:t>
            </a:fld>
            <a:endParaRPr lang="en-US"/>
          </a:p>
        </p:txBody>
      </p:sp>
    </p:spTree>
    <p:extLst>
      <p:ext uri="{BB962C8B-B14F-4D97-AF65-F5344CB8AC3E}">
        <p14:creationId xmlns:p14="http://schemas.microsoft.com/office/powerpoint/2010/main" val="121930411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ss.ca.gov/Portals/9/Additional-Resources/Letters-and-Notices/ACINs/2020/I-28_20.pdf"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cusercontent.com/73901133dd7ea1a5581344daf/files/72845eda-e21c-480f-b16e-34c2ac6b8562/20_42.pdf" TargetMode="External"/><Relationship Id="rId2" Type="http://schemas.openxmlformats.org/officeDocument/2006/relationships/hyperlink" Target="https://cdss.ca.gov/Portals/9/Additional-Resources/Letters-and-Notices/ACLs/2020/ACL_20-26.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cusercontent.com/73901133dd7ea1a5581344daf/files/72845eda-e21c-480f-b16e-34c2ac6b8562/20_42.pdf" TargetMode="External"/><Relationship Id="rId2" Type="http://schemas.openxmlformats.org/officeDocument/2006/relationships/hyperlink" Target="https://cdss.ca.gov/Portals/9/Additional-Resources/Letters-and-Notices/ACLs/2020/ACL_20-26.pd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cdss.ca.gov/Portals/9/Additional-Resources/Letters-and-Notices/ACLs/2020/ACL_20-26.pdf"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www.cdss.ca.gov/Portals/9/Additional-Resources/Letters-and-Notices/ACLs/2020/20-32.pdf?ver=2020-04-13-075546-460" TargetMode="External"/><Relationship Id="rId4" Type="http://schemas.openxmlformats.org/officeDocument/2006/relationships/hyperlink" Target="https://cdss.ca.gov/Portals/9/Additional-Resources/Letters-and-Notices/ACLs/2020/ACL_20-26.pdf"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2" Type="http://schemas.openxmlformats.org/officeDocument/2006/relationships/hyperlink" Target="https://www.cdss.ca.gov/Portals/9/Additional-Resources/Letters-and-Notices/ACLs/2020/ACL_20-26.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clock-deadline-alarm-clock-minute-3036245/" TargetMode="External"/><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hcs.ca.gov/formsandpubs/Documents/MMCDAPLsandPolicyLetters/APL2017/COVID1135SFH.pdf" TargetMode="External"/><Relationship Id="rId2" Type="http://schemas.openxmlformats.org/officeDocument/2006/relationships/hyperlink" Target="https://www.dhcs.ca.gov/Documents/COVID-19/State-Fair-Hearing-Timeframe-Changes-Fee-For-Service-1135.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s://acms.dss.ca.gov/acms/login.request.do?forceLogout=true&amp;service=/home.do"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fabiusmaximus.com/2012/12/31/internet-communities-47427/" TargetMode="External"/><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hyperlink" Target="https://www.cdss.ca.gov/inforesources/ihss/ihss-providers/how-to-become-an-ihss-provide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cdss.ca.gov/Portals/9/Additional-Resources/Letters-and-Notices/ACLs/2020/20-32.pdf?ver=2020-04-13-075546-46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ss.ca.gov/cdssweb/entres/forms/English/SOC426A.pdf" TargetMode="External"/><Relationship Id="rId2" Type="http://schemas.openxmlformats.org/officeDocument/2006/relationships/hyperlink" Target="https://oag.ca.gov/sites/all/files/agweb/pdfs/fingerprints/forms/bcia9010-covid-19.pdf" TargetMode="External"/><Relationship Id="rId1" Type="http://schemas.openxmlformats.org/officeDocument/2006/relationships/slideLayout" Target="../slideLayouts/slideLayout4.xml"/><Relationship Id="rId5" Type="http://schemas.openxmlformats.org/officeDocument/2006/relationships/hyperlink" Target="https://www.cdss.ca.gov/Portals/9/Additional-Resources/Letters-and-Notices/ACLs/2020/20-67.pdf" TargetMode="External"/><Relationship Id="rId4" Type="http://schemas.openxmlformats.org/officeDocument/2006/relationships/hyperlink" Target="https://www.cdss.ca.gov/Portals/9/Additional-Resources/Letters-and-Notices/ACLs/2020/20-32.pdf?ver=2020-04-13-075546-46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freeimageslive.co.uk/free_stock_image/stick-boy-and-girl-jpg"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pixabay.com/en/people-child-kids-family-parent-1082906/"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raphicdesign.stackexchange.com/questions/36927/how-do-i-replicate-the-apple-family-sharing-icon"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ss.ca.gov/Portals/9/Additional-Resources/Letters-and-Notices/ACLs/2020/20-29.pdf" TargetMode="External"/><Relationship Id="rId2" Type="http://schemas.openxmlformats.org/officeDocument/2006/relationships/hyperlink" Target="https://www.cdss.ca.gov/inforesources/county-ihss-offices"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ss.ca.gov/county-offices" TargetMode="External"/><Relationship Id="rId2" Type="http://schemas.openxmlformats.org/officeDocument/2006/relationships/hyperlink" Target="https://www.cdss.ca.gov/Portals/9/IHSS/Emergency/Personal-Emergency-Plan.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ss.ca.gov/Portals/13/Homepage/IHSSPML_GovEO_031920.pdf"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cdss.ca.gov/Portals/9/Additional-Resources/Letters-and-Notices/ACLs/2020/20-32.pdf?ver=2020-04-13-075546-460"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mcusercontent.com/73901133dd7ea1a5581344daf/files/247cd18d-a00e-4bce-822e-fe3cfba6cef7/20_40.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cdss.ca.gov/Portals/9/ACL/2018/18-01.pdf?ver=2018-01-12-112939-43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s://www.cdss.ca.gov/Portals/9/Additional-Resources/Letters-and-Notices/ACLs/2020/20-41.pdf" TargetMode="Externa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ink-and-feathers.blogspot.com/2011/02/safety-matters-first-aid.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pacatholic.org/faith-politics/how-a-bill-really-becomes-a-law/" TargetMode="External"/><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disabilityrightsca.org/post/coronavirus-medi-cal-applications-and-eligibility-during-the-covid-19-public-emergency" TargetMode="External"/><Relationship Id="rId2" Type="http://schemas.openxmlformats.org/officeDocument/2006/relationships/hyperlink" Target="https://www.disabilityrightsca.org/post/coronavirus-rights-of-people-who-get-ihss-and-caregivers" TargetMode="External"/><Relationship Id="rId1" Type="http://schemas.openxmlformats.org/officeDocument/2006/relationships/slideLayout" Target="../slideLayouts/slideLayout2.xml"/><Relationship Id="rId6" Type="http://schemas.openxmlformats.org/officeDocument/2006/relationships/hyperlink" Target="http://nlife.ca/audio/andrew-fountain-bible-truth" TargetMode="External"/><Relationship Id="rId5" Type="http://schemas.openxmlformats.org/officeDocument/2006/relationships/image" Target="../media/image12.jpg"/><Relationship Id="rId4" Type="http://schemas.openxmlformats.org/officeDocument/2006/relationships/hyperlink" Target="https://www.disabilityrightsca.org/post/announcement-coronavirus-and-how-disability-rights-california-can-help-yo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heresthebenefit.blogspot.com/2012/06/guest-post-spoon-overdrafts-and-wca.html" TargetMode="External"/><Relationship Id="rId2" Type="http://schemas.openxmlformats.org/officeDocument/2006/relationships/image" Target="../media/image1.gif"/><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cdss.ca.gov/inforesources/county-ihss-offices"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FFAEA0-A870-4F55-B314-67CCE7CCDAEE}"/>
              </a:ext>
            </a:extLst>
          </p:cNvPr>
          <p:cNvSpPr>
            <a:spLocks noGrp="1"/>
          </p:cNvSpPr>
          <p:nvPr>
            <p:ph type="ctrTitle"/>
          </p:nvPr>
        </p:nvSpPr>
        <p:spPr>
          <a:xfrm>
            <a:off x="965200" y="647204"/>
            <a:ext cx="8940800" cy="2228076"/>
          </a:xfrm>
        </p:spPr>
        <p:txBody>
          <a:bodyPr>
            <a:normAutofit fontScale="90000"/>
          </a:bodyPr>
          <a:lstStyle/>
          <a:p>
            <a:pPr algn="l"/>
            <a:r>
              <a:rPr lang="en-US" b="1" dirty="0">
                <a:solidFill>
                  <a:schemeClr val="accent2">
                    <a:lumMod val="75000"/>
                  </a:schemeClr>
                </a:solidFill>
                <a:latin typeface="Arial" panose="020B0604020202020204" pitchFamily="34" charset="0"/>
                <a:cs typeface="Arial" panose="020B0604020202020204" pitchFamily="34" charset="0"/>
              </a:rPr>
              <a:t/>
            </a:r>
            <a:br>
              <a:rPr lang="en-US" b="1" dirty="0">
                <a:solidFill>
                  <a:schemeClr val="accent2">
                    <a:lumMod val="75000"/>
                  </a:schemeClr>
                </a:solidFill>
                <a:latin typeface="Arial" panose="020B0604020202020204" pitchFamily="34" charset="0"/>
                <a:cs typeface="Arial" panose="020B0604020202020204" pitchFamily="34" charset="0"/>
              </a:rPr>
            </a:br>
            <a:r>
              <a:rPr lang="en-US" b="1" dirty="0">
                <a:solidFill>
                  <a:schemeClr val="accent2">
                    <a:lumMod val="75000"/>
                  </a:schemeClr>
                </a:solidFill>
                <a:latin typeface="Arial" panose="020B0604020202020204" pitchFamily="34" charset="0"/>
                <a:cs typeface="Arial" panose="020B0604020202020204" pitchFamily="34" charset="0"/>
              </a:rPr>
              <a:t/>
            </a:r>
            <a:br>
              <a:rPr lang="en-US" b="1" dirty="0">
                <a:solidFill>
                  <a:schemeClr val="accent2">
                    <a:lumMod val="75000"/>
                  </a:schemeClr>
                </a:solidFill>
                <a:latin typeface="Arial" panose="020B0604020202020204" pitchFamily="34" charset="0"/>
                <a:cs typeface="Arial" panose="020B0604020202020204" pitchFamily="34" charset="0"/>
              </a:rPr>
            </a:br>
            <a:r>
              <a:rPr lang="en-US" b="1" dirty="0">
                <a:solidFill>
                  <a:srgbClr val="002060"/>
                </a:solidFill>
                <a:latin typeface="Arial" panose="020B0604020202020204" pitchFamily="34" charset="0"/>
                <a:cs typeface="Arial" panose="020B0604020202020204" pitchFamily="34" charset="0"/>
              </a:rPr>
              <a:t>Understanding In-Home Supportive Services (IHSS) and COVID-19 </a:t>
            </a:r>
          </a:p>
        </p:txBody>
      </p:sp>
      <p:sp>
        <p:nvSpPr>
          <p:cNvPr id="3" name="Subtitle 2">
            <a:extLst>
              <a:ext uri="{FF2B5EF4-FFF2-40B4-BE49-F238E27FC236}">
                <a16:creationId xmlns:a16="http://schemas.microsoft.com/office/drawing/2014/main" xmlns="" id="{58D69B6D-9C02-457E-BF59-E8CEE4888289}"/>
              </a:ext>
            </a:extLst>
          </p:cNvPr>
          <p:cNvSpPr>
            <a:spLocks noGrp="1"/>
          </p:cNvSpPr>
          <p:nvPr>
            <p:ph type="subTitle" idx="1"/>
          </p:nvPr>
        </p:nvSpPr>
        <p:spPr>
          <a:xfrm>
            <a:off x="965200" y="3007359"/>
            <a:ext cx="9702800" cy="3203437"/>
          </a:xfrm>
        </p:spPr>
        <p:txBody>
          <a:bodyPr>
            <a:normAutofit/>
          </a:bodyPr>
          <a:lstStyle/>
          <a:p>
            <a:pPr algn="l"/>
            <a:endParaRPr lang="en-US" sz="3600" b="1" dirty="0">
              <a:solidFill>
                <a:schemeClr val="accent2">
                  <a:lumMod val="75000"/>
                </a:schemeClr>
              </a:solidFill>
              <a:latin typeface="Arial" panose="020B0604020202020204" pitchFamily="34" charset="0"/>
              <a:cs typeface="Arial" panose="020B0604020202020204" pitchFamily="34" charset="0"/>
            </a:endParaRPr>
          </a:p>
          <a:p>
            <a:pPr algn="l"/>
            <a:r>
              <a:rPr lang="en-US" sz="3600" b="1" dirty="0">
                <a:solidFill>
                  <a:schemeClr val="accent2">
                    <a:lumMod val="75000"/>
                  </a:schemeClr>
                </a:solidFill>
                <a:latin typeface="Arial" panose="020B0604020202020204" pitchFamily="34" charset="0"/>
                <a:cs typeface="Arial" panose="020B0604020202020204" pitchFamily="34" charset="0"/>
              </a:rPr>
              <a:t>Disability Rights California</a:t>
            </a:r>
          </a:p>
          <a:p>
            <a:pPr algn="l"/>
            <a:r>
              <a:rPr lang="en-US" sz="3200" b="1" dirty="0">
                <a:solidFill>
                  <a:srgbClr val="FF0000"/>
                </a:solidFill>
                <a:latin typeface="Arial" panose="020B0604020202020204" pitchFamily="34" charset="0"/>
                <a:cs typeface="Arial" panose="020B0604020202020204" pitchFamily="34" charset="0"/>
              </a:rPr>
              <a:t>1-800-776-5746</a:t>
            </a:r>
          </a:p>
          <a:p>
            <a:pPr algn="l"/>
            <a:endParaRPr lang="en-US" dirty="0">
              <a:latin typeface="Arial" panose="020B0604020202020204" pitchFamily="34" charset="0"/>
              <a:cs typeface="Arial" panose="020B0604020202020204" pitchFamily="34" charset="0"/>
            </a:endParaRPr>
          </a:p>
          <a:p>
            <a:pPr algn="l"/>
            <a:endParaRPr lang="en-US" dirty="0"/>
          </a:p>
        </p:txBody>
      </p:sp>
    </p:spTree>
    <p:extLst>
      <p:ext uri="{BB962C8B-B14F-4D97-AF65-F5344CB8AC3E}">
        <p14:creationId xmlns:p14="http://schemas.microsoft.com/office/powerpoint/2010/main" val="1626065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677334" y="242888"/>
            <a:ext cx="9950026" cy="1484312"/>
          </a:xfrm>
        </p:spPr>
        <p:txBody>
          <a:bodyPr>
            <a:normAutofit fontScale="90000"/>
          </a:bodyPr>
          <a:lstStyle/>
          <a:p>
            <a:r>
              <a:rPr lang="en-US" sz="4000" b="1" dirty="0">
                <a:solidFill>
                  <a:schemeClr val="accent2">
                    <a:lumMod val="75000"/>
                  </a:schemeClr>
                </a:solidFill>
                <a:latin typeface="Arial" panose="020B0604020202020204" pitchFamily="34" charset="0"/>
                <a:cs typeface="Arial" panose="020B0604020202020204" pitchFamily="34" charset="0"/>
              </a:rPr>
              <a:t>Health Care Certification Form (SOC 873): During COVID-19 </a:t>
            </a:r>
            <a:r>
              <a:rPr lang="en-US" b="1" dirty="0">
                <a:solidFill>
                  <a:schemeClr val="accent2">
                    <a:lumMod val="75000"/>
                  </a:schemeClr>
                </a:solidFill>
              </a:rPr>
              <a:t/>
            </a:r>
            <a:br>
              <a:rPr lang="en-US" b="1" dirty="0">
                <a:solidFill>
                  <a:schemeClr val="accent2">
                    <a:lumMod val="75000"/>
                  </a:schemeClr>
                </a:solidFill>
              </a:rPr>
            </a:br>
            <a:endParaRPr lang="en-US" b="1" dirty="0">
              <a:solidFill>
                <a:schemeClr val="accent2">
                  <a:lumMod val="75000"/>
                </a:schemeClr>
              </a:solidFill>
            </a:endParaRP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38200" y="1347538"/>
            <a:ext cx="10806114" cy="5267574"/>
          </a:xfrm>
        </p:spPr>
        <p:txBody>
          <a:bodyPr>
            <a:noAutofit/>
          </a:bodyPr>
          <a:lstStyle/>
          <a:p>
            <a:pPr lvl="1">
              <a:spcBef>
                <a:spcPts val="600"/>
              </a:spcBef>
              <a:buClr>
                <a:schemeClr val="accent2">
                  <a:lumMod val="75000"/>
                </a:schemeClr>
              </a:buClr>
              <a:buSzPct val="950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lvl="1">
              <a:spcBef>
                <a:spcPts val="600"/>
              </a:spcBef>
              <a:buClr>
                <a:schemeClr val="accent2">
                  <a:lumMod val="75000"/>
                </a:schemeClr>
              </a:buClr>
              <a:buSzPct val="95000"/>
              <a:buFont typeface="Wingdings" panose="05000000000000000000" pitchFamily="2" charset="2"/>
              <a:buChar char="Ø"/>
            </a:pPr>
            <a:r>
              <a:rPr lang="en-US" sz="3200" dirty="0">
                <a:latin typeface="Arial" panose="020B0604020202020204" pitchFamily="34" charset="0"/>
                <a:cs typeface="Arial" panose="020B0604020202020204" pitchFamily="34" charset="0"/>
              </a:rPr>
              <a:t>Must be completed by licensed medical provider and returned to the county </a:t>
            </a:r>
            <a:r>
              <a:rPr lang="en-US" sz="3200" b="1" dirty="0">
                <a:latin typeface="Arial" panose="020B0604020202020204" pitchFamily="34" charset="0"/>
                <a:cs typeface="Arial" panose="020B0604020202020204" pitchFamily="34" charset="0"/>
              </a:rPr>
              <a:t>within 90 days while receiving IHSS services</a:t>
            </a:r>
            <a:r>
              <a:rPr lang="en-US" sz="3200" dirty="0">
                <a:latin typeface="Arial" panose="020B0604020202020204" pitchFamily="34" charset="0"/>
                <a:cs typeface="Arial" panose="020B0604020202020204" pitchFamily="34" charset="0"/>
              </a:rPr>
              <a:t> </a:t>
            </a:r>
          </a:p>
          <a:p>
            <a:pPr lvl="2">
              <a:spcBef>
                <a:spcPts val="600"/>
              </a:spcBef>
              <a:buClr>
                <a:schemeClr val="accent2">
                  <a:lumMod val="75000"/>
                </a:schemeClr>
              </a:buClr>
              <a:buSzPct val="95000"/>
              <a:buFont typeface="Arial" panose="020B0604020202020204" pitchFamily="34" charset="0"/>
              <a:buChar char="•"/>
            </a:pPr>
            <a:r>
              <a:rPr lang="en-US" sz="3200" dirty="0">
                <a:latin typeface="Arial" panose="020B0604020202020204" pitchFamily="34" charset="0"/>
                <a:cs typeface="Arial" panose="020B0604020202020204" pitchFamily="34" charset="0"/>
              </a:rPr>
              <a:t>Assumes every applicant is at imminent risk for out of home placement </a:t>
            </a:r>
          </a:p>
          <a:p>
            <a:pPr lvl="2">
              <a:spcBef>
                <a:spcPts val="600"/>
              </a:spcBef>
              <a:buClr>
                <a:schemeClr val="accent2">
                  <a:lumMod val="75000"/>
                </a:schemeClr>
              </a:buClr>
              <a:buSzPct val="95000"/>
              <a:buFont typeface="Arial" panose="020B0604020202020204" pitchFamily="34" charset="0"/>
              <a:buChar char="•"/>
            </a:pPr>
            <a:r>
              <a:rPr lang="en-US" sz="3200" dirty="0">
                <a:latin typeface="Arial" panose="020B0604020202020204" pitchFamily="34" charset="0"/>
                <a:cs typeface="Arial" panose="020B0604020202020204" pitchFamily="34" charset="0"/>
              </a:rPr>
              <a:t>Assumes every applicant has good cause for delay</a:t>
            </a:r>
          </a:p>
          <a:p>
            <a:pPr lvl="1">
              <a:spcBef>
                <a:spcPts val="600"/>
              </a:spcBef>
              <a:buClr>
                <a:schemeClr val="accent2">
                  <a:lumMod val="75000"/>
                </a:schemeClr>
              </a:buClr>
              <a:buSzPct val="95000"/>
              <a:buFont typeface="Wingdings" panose="05000000000000000000" pitchFamily="2" charset="2"/>
              <a:buChar char="Ø"/>
            </a:pPr>
            <a:r>
              <a:rPr lang="en-US" sz="3200" dirty="0">
                <a:latin typeface="Arial" panose="020B0604020202020204" pitchFamily="34" charset="0"/>
                <a:cs typeface="Arial" panose="020B0604020202020204" pitchFamily="34" charset="0"/>
              </a:rPr>
              <a:t>Effective until June 30, 2020 </a:t>
            </a:r>
            <a:endParaRPr lang="en-US" sz="3200"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6146800"/>
            <a:ext cx="10806114" cy="468312"/>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buNone/>
            </a:pPr>
            <a:r>
              <a:rPr lang="en-US" sz="1600" dirty="0">
                <a:solidFill>
                  <a:schemeClr val="tx1"/>
                </a:solidFill>
                <a:latin typeface="Arial" panose="020B0604020202020204" pitchFamily="34" charset="0"/>
                <a:cs typeface="Arial" panose="020B0604020202020204" pitchFamily="34" charset="0"/>
              </a:rPr>
              <a:t>ACIN I-28-20:  </a:t>
            </a:r>
            <a:r>
              <a:rPr lang="en-US" sz="1600" u="sng" dirty="0">
                <a:solidFill>
                  <a:schemeClr val="accent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https://www.cdss.ca.gov/Portals/9/Additional-Resources/Letters-and-Notices/ACINs/2020/I-28_20.pdf</a:t>
            </a:r>
            <a:r>
              <a:rPr lang="en-US" sz="1600" dirty="0">
                <a:solidFill>
                  <a:schemeClr val="accent2">
                    <a:lumMod val="7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9247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7CF708-8D87-456B-ADEB-732E8F342CB9}"/>
              </a:ext>
            </a:extLst>
          </p:cNvPr>
          <p:cNvSpPr>
            <a:spLocks noGrp="1"/>
          </p:cNvSpPr>
          <p:nvPr>
            <p:ph type="title"/>
          </p:nvPr>
        </p:nvSpPr>
        <p:spPr>
          <a:xfrm>
            <a:off x="677334" y="609600"/>
            <a:ext cx="9401386" cy="995680"/>
          </a:xfrm>
        </p:spPr>
        <p:txBody>
          <a:bodyPr>
            <a:normAutofit/>
          </a:bodyPr>
          <a:lstStyle/>
          <a:p>
            <a:r>
              <a:rPr lang="en-US" b="1" dirty="0">
                <a:solidFill>
                  <a:srgbClr val="002060"/>
                </a:solidFill>
                <a:latin typeface="Arial" panose="020B0604020202020204" pitchFamily="34" charset="0"/>
                <a:cs typeface="Arial" panose="020B0604020202020204" pitchFamily="34" charset="0"/>
              </a:rPr>
              <a:t>Initial IHSS Assessments: General Rule </a:t>
            </a:r>
          </a:p>
        </p:txBody>
      </p:sp>
      <p:sp>
        <p:nvSpPr>
          <p:cNvPr id="3" name="Content Placeholder 2">
            <a:extLst>
              <a:ext uri="{FF2B5EF4-FFF2-40B4-BE49-F238E27FC236}">
                <a16:creationId xmlns:a16="http://schemas.microsoft.com/office/drawing/2014/main" xmlns="" id="{064E4B44-DAE3-445D-9353-861851D4C6C2}"/>
              </a:ext>
            </a:extLst>
          </p:cNvPr>
          <p:cNvSpPr>
            <a:spLocks noGrp="1"/>
          </p:cNvSpPr>
          <p:nvPr>
            <p:ph idx="1"/>
          </p:nvPr>
        </p:nvSpPr>
        <p:spPr>
          <a:xfrm>
            <a:off x="677334" y="1828801"/>
            <a:ext cx="9726506" cy="4212562"/>
          </a:xfrm>
        </p:spPr>
        <p:txBody>
          <a:bodyPr>
            <a:normAutofit/>
          </a:bodyPr>
          <a:lstStyle/>
          <a:p>
            <a:pPr marL="0" indent="0">
              <a:buClr>
                <a:schemeClr val="accent2">
                  <a:lumMod val="75000"/>
                </a:schemeClr>
              </a:buClr>
              <a:buSzPct val="100000"/>
              <a:buNone/>
            </a:pPr>
            <a:endParaRPr lang="en-US" sz="2800" dirty="0">
              <a:solidFill>
                <a:schemeClr val="accent2">
                  <a:lumMod val="50000"/>
                </a:schemeClr>
              </a:solidFill>
              <a:latin typeface="Arial" panose="020B0604020202020204" pitchFamily="34" charset="0"/>
              <a:cs typeface="Arial" panose="020B0604020202020204" pitchFamily="34" charset="0"/>
            </a:endParaRPr>
          </a:p>
          <a:p>
            <a:pPr>
              <a:buClr>
                <a:schemeClr val="accent2">
                  <a:lumMod val="75000"/>
                </a:schemeClr>
              </a:buClr>
              <a:buSzPct val="100000"/>
              <a:buFont typeface="Arial" panose="020B0604020202020204" pitchFamily="34" charset="0"/>
              <a:buChar char="•"/>
            </a:pPr>
            <a:r>
              <a:rPr lang="en-US" sz="2800" dirty="0">
                <a:solidFill>
                  <a:schemeClr val="accent2">
                    <a:lumMod val="50000"/>
                  </a:schemeClr>
                </a:solidFill>
                <a:latin typeface="Arial" panose="020B0604020202020204" pitchFamily="34" charset="0"/>
                <a:cs typeface="Arial" panose="020B0604020202020204" pitchFamily="34" charset="0"/>
              </a:rPr>
              <a:t>Face-to-face needs assessment must be completed by the County before services are authorized </a:t>
            </a:r>
          </a:p>
          <a:p>
            <a:pPr>
              <a:buClr>
                <a:schemeClr val="accent2">
                  <a:lumMod val="75000"/>
                </a:schemeClr>
              </a:buClr>
              <a:buSzPct val="100000"/>
              <a:buFont typeface="Arial" panose="020B0604020202020204" pitchFamily="34" charset="0"/>
              <a:buChar char="•"/>
            </a:pPr>
            <a:r>
              <a:rPr lang="en-US" sz="2800" dirty="0">
                <a:solidFill>
                  <a:schemeClr val="accent2">
                    <a:lumMod val="50000"/>
                  </a:schemeClr>
                </a:solidFill>
                <a:latin typeface="Arial" panose="020B0604020202020204" pitchFamily="34" charset="0"/>
                <a:cs typeface="Arial" panose="020B0604020202020204" pitchFamily="34" charset="0"/>
              </a:rPr>
              <a:t>Home visit conducted to determine:</a:t>
            </a:r>
          </a:p>
          <a:p>
            <a:pPr lvl="1">
              <a:buClr>
                <a:schemeClr val="accent2">
                  <a:lumMod val="75000"/>
                </a:schemeClr>
              </a:buClr>
              <a:buSzPct val="100000"/>
              <a:buFont typeface="Arial" panose="020B0604020202020204" pitchFamily="34" charset="0"/>
              <a:buChar char="•"/>
            </a:pPr>
            <a:r>
              <a:rPr lang="en-US" sz="2800" dirty="0">
                <a:solidFill>
                  <a:schemeClr val="accent2">
                    <a:lumMod val="50000"/>
                  </a:schemeClr>
                </a:solidFill>
                <a:latin typeface="Arial" panose="020B0604020202020204" pitchFamily="34" charset="0"/>
                <a:cs typeface="Arial" panose="020B0604020202020204" pitchFamily="34" charset="0"/>
              </a:rPr>
              <a:t>Eligibility for services</a:t>
            </a:r>
          </a:p>
          <a:p>
            <a:pPr lvl="1">
              <a:buClr>
                <a:schemeClr val="accent2">
                  <a:lumMod val="75000"/>
                </a:schemeClr>
              </a:buClr>
              <a:buSzPct val="100000"/>
              <a:buFont typeface="Arial" panose="020B0604020202020204" pitchFamily="34" charset="0"/>
              <a:buChar char="•"/>
            </a:pPr>
            <a:r>
              <a:rPr lang="en-US" sz="2800" dirty="0">
                <a:solidFill>
                  <a:schemeClr val="accent2">
                    <a:lumMod val="50000"/>
                  </a:schemeClr>
                </a:solidFill>
                <a:latin typeface="Arial" panose="020B0604020202020204" pitchFamily="34" charset="0"/>
                <a:cs typeface="Arial" panose="020B0604020202020204" pitchFamily="34" charset="0"/>
              </a:rPr>
              <a:t>How much time you will need </a:t>
            </a:r>
          </a:p>
        </p:txBody>
      </p:sp>
    </p:spTree>
    <p:extLst>
      <p:ext uri="{BB962C8B-B14F-4D97-AF65-F5344CB8AC3E}">
        <p14:creationId xmlns:p14="http://schemas.microsoft.com/office/powerpoint/2010/main" val="800098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C2685-B2A4-4964-8724-4140747D299A}"/>
              </a:ext>
            </a:extLst>
          </p:cNvPr>
          <p:cNvSpPr>
            <a:spLocks noGrp="1"/>
          </p:cNvSpPr>
          <p:nvPr>
            <p:ph type="title"/>
          </p:nvPr>
        </p:nvSpPr>
        <p:spPr>
          <a:xfrm>
            <a:off x="677334" y="609600"/>
            <a:ext cx="8596668" cy="782320"/>
          </a:xfrm>
        </p:spPr>
        <p:txBody>
          <a:bodyPr/>
          <a:lstStyle/>
          <a:p>
            <a:r>
              <a:rPr lang="en-US" b="1" dirty="0">
                <a:solidFill>
                  <a:srgbClr val="002060"/>
                </a:solidFill>
                <a:latin typeface="Arial" panose="020B0604020202020204" pitchFamily="34" charset="0"/>
                <a:cs typeface="Arial" panose="020B0604020202020204" pitchFamily="34" charset="0"/>
              </a:rPr>
              <a:t>Initial Assessments: COVID-19</a:t>
            </a:r>
          </a:p>
        </p:txBody>
      </p:sp>
      <p:sp>
        <p:nvSpPr>
          <p:cNvPr id="3" name="Content Placeholder 2">
            <a:extLst>
              <a:ext uri="{FF2B5EF4-FFF2-40B4-BE49-F238E27FC236}">
                <a16:creationId xmlns:a16="http://schemas.microsoft.com/office/drawing/2014/main" xmlns="" id="{BEE17B28-BA2D-4E79-9CC4-E478B6CA4934}"/>
              </a:ext>
            </a:extLst>
          </p:cNvPr>
          <p:cNvSpPr>
            <a:spLocks noGrp="1"/>
          </p:cNvSpPr>
          <p:nvPr>
            <p:ph idx="1"/>
          </p:nvPr>
        </p:nvSpPr>
        <p:spPr>
          <a:xfrm>
            <a:off x="677333" y="1391921"/>
            <a:ext cx="10360781" cy="4592319"/>
          </a:xfrm>
        </p:spPr>
        <p:txBody>
          <a:bodyPr>
            <a:normAutofit fontScale="40000" lnSpcReduction="20000"/>
          </a:bodyPr>
          <a:lstStyle/>
          <a:p>
            <a:pPr>
              <a:buClr>
                <a:schemeClr val="accent2">
                  <a:lumMod val="75000"/>
                </a:schemeClr>
              </a:buClr>
              <a:buSzPct val="100000"/>
              <a:buFont typeface="Arial" panose="020B0604020202020204" pitchFamily="34" charset="0"/>
              <a:buChar char="•"/>
            </a:pPr>
            <a:r>
              <a:rPr lang="en-US" sz="6000" b="1" dirty="0">
                <a:latin typeface="Arial" panose="020B0604020202020204" pitchFamily="34" charset="0"/>
                <a:cs typeface="Arial" panose="020B0604020202020204" pitchFamily="34" charset="0"/>
              </a:rPr>
              <a:t>First Option: Remote IHSS Assessments </a:t>
            </a:r>
          </a:p>
          <a:p>
            <a:pPr lvl="1">
              <a:buClr>
                <a:schemeClr val="accent2">
                  <a:lumMod val="75000"/>
                </a:schemeClr>
              </a:buClr>
              <a:buSzPct val="100000"/>
              <a:buFont typeface="Arial" panose="020B0604020202020204" pitchFamily="34" charset="0"/>
              <a:buChar char="•"/>
            </a:pPr>
            <a:r>
              <a:rPr lang="en-US" sz="6000" dirty="0">
                <a:latin typeface="Arial" panose="020B0604020202020204" pitchFamily="34" charset="0"/>
                <a:cs typeface="Arial" panose="020B0604020202020204" pitchFamily="34" charset="0"/>
              </a:rPr>
              <a:t>May be conducted via video call (Skype or Facetime) </a:t>
            </a:r>
          </a:p>
          <a:p>
            <a:pPr lvl="1">
              <a:buClr>
                <a:schemeClr val="accent2">
                  <a:lumMod val="75000"/>
                </a:schemeClr>
              </a:buClr>
              <a:buSzPct val="100000"/>
              <a:buFont typeface="Arial" panose="020B0604020202020204" pitchFamily="34" charset="0"/>
              <a:buChar char="•"/>
            </a:pPr>
            <a:r>
              <a:rPr lang="en-US" sz="6000" dirty="0">
                <a:latin typeface="Arial" panose="020B0604020202020204" pitchFamily="34" charset="0"/>
                <a:cs typeface="Arial" panose="020B0604020202020204" pitchFamily="34" charset="0"/>
              </a:rPr>
              <a:t>Must be approved by an IHSS supervisor before services are authorized</a:t>
            </a:r>
          </a:p>
          <a:p>
            <a:pPr lvl="1">
              <a:buClr>
                <a:schemeClr val="accent2">
                  <a:lumMod val="75000"/>
                </a:schemeClr>
              </a:buClr>
              <a:buSzPct val="100000"/>
              <a:buFont typeface="Arial" panose="020B0604020202020204" pitchFamily="34" charset="0"/>
              <a:buChar char="•"/>
            </a:pPr>
            <a:endParaRPr lang="en-US" sz="6000" b="1" dirty="0">
              <a:latin typeface="Arial" panose="020B0604020202020204" pitchFamily="34" charset="0"/>
              <a:cs typeface="Arial" panose="020B0604020202020204" pitchFamily="34" charset="0"/>
            </a:endParaRPr>
          </a:p>
          <a:p>
            <a:pPr>
              <a:buClr>
                <a:schemeClr val="accent2">
                  <a:lumMod val="75000"/>
                </a:schemeClr>
              </a:buClr>
              <a:buSzPct val="100000"/>
              <a:buFont typeface="Arial" panose="020B0604020202020204" pitchFamily="34" charset="0"/>
              <a:buChar char="•"/>
            </a:pPr>
            <a:r>
              <a:rPr lang="en-US" sz="6000" b="1" dirty="0">
                <a:solidFill>
                  <a:schemeClr val="tx1"/>
                </a:solidFill>
                <a:latin typeface="Arial" panose="020B0604020202020204" pitchFamily="34" charset="0"/>
                <a:cs typeface="Arial" panose="020B0604020202020204" pitchFamily="34" charset="0"/>
              </a:rPr>
              <a:t>Second Option: Face-to-Face Assessments </a:t>
            </a:r>
          </a:p>
          <a:p>
            <a:pPr lvl="1">
              <a:buClr>
                <a:schemeClr val="accent2">
                  <a:lumMod val="75000"/>
                </a:schemeClr>
              </a:buClr>
              <a:buSzPct val="100000"/>
              <a:buFont typeface="Arial" panose="020B0604020202020204" pitchFamily="34" charset="0"/>
              <a:buChar char="•"/>
            </a:pPr>
            <a:r>
              <a:rPr lang="en-US" sz="6000" dirty="0">
                <a:solidFill>
                  <a:schemeClr val="tx1"/>
                </a:solidFill>
                <a:latin typeface="Arial" panose="020B0604020202020204" pitchFamily="34" charset="0"/>
                <a:cs typeface="Arial" panose="020B0604020202020204" pitchFamily="34" charset="0"/>
              </a:rPr>
              <a:t>Counties collect information over the phone to reduce the amount of time spent in the applicant’s home</a:t>
            </a:r>
          </a:p>
          <a:p>
            <a:pPr lvl="1">
              <a:buClr>
                <a:schemeClr val="accent2">
                  <a:lumMod val="75000"/>
                </a:schemeClr>
              </a:buClr>
              <a:buSzPct val="100000"/>
              <a:buFont typeface="Arial" panose="020B0604020202020204" pitchFamily="34" charset="0"/>
              <a:buChar char="•"/>
            </a:pPr>
            <a:r>
              <a:rPr lang="en-US" sz="6000" dirty="0">
                <a:solidFill>
                  <a:schemeClr val="tx1"/>
                </a:solidFill>
                <a:latin typeface="Arial" panose="020B0604020202020204" pitchFamily="34" charset="0"/>
                <a:cs typeface="Arial" panose="020B0604020202020204" pitchFamily="34" charset="0"/>
              </a:rPr>
              <a:t>During the home visit, the IHSS social worker must take precautions recommended by public health agencies</a:t>
            </a:r>
          </a:p>
          <a:p>
            <a:pPr lvl="1">
              <a:buClr>
                <a:schemeClr val="accent2">
                  <a:lumMod val="75000"/>
                </a:schemeClr>
              </a:buClr>
              <a:buSzPct val="100000"/>
              <a:buFont typeface="Arial" panose="020B0604020202020204" pitchFamily="34" charset="0"/>
              <a:buChar char="•"/>
            </a:pPr>
            <a:r>
              <a:rPr lang="en-US" sz="6000" dirty="0">
                <a:solidFill>
                  <a:schemeClr val="tx1"/>
                </a:solidFill>
                <a:latin typeface="Arial" panose="020B0604020202020204" pitchFamily="34" charset="0"/>
                <a:cs typeface="Arial" panose="020B0604020202020204" pitchFamily="34" charset="0"/>
              </a:rPr>
              <a:t>An in-home assessment should not be conducted if the social worker has COVID-19 symptoms or may have been exposed to COVID-19</a:t>
            </a:r>
          </a:p>
          <a:p>
            <a:pPr marL="0" indent="0">
              <a:buNone/>
            </a:pPr>
            <a:endParaRPr lang="en-US" sz="2000" dirty="0">
              <a:solidFill>
                <a:schemeClr val="tx1"/>
              </a:solidFill>
              <a:latin typeface="Arial" panose="020B0604020202020204" pitchFamily="34" charset="0"/>
              <a:cs typeface="Arial" panose="020B0604020202020204" pitchFamily="34" charset="0"/>
            </a:endParaRP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a:solidFill>
                <a:schemeClr val="tx1"/>
              </a:solidFill>
              <a:latin typeface="Arial" panose="020B0604020202020204" pitchFamily="34" charset="0"/>
              <a:cs typeface="Arial" panose="020B0604020202020204" pitchFamily="34" charset="0"/>
            </a:endParaRPr>
          </a:p>
          <a:p>
            <a:pPr marL="0" indent="0">
              <a:buNone/>
            </a:pPr>
            <a:endParaRPr lang="en-US"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04A795CD-4D94-49FD-950A-0D14E20A0EDD}"/>
              </a:ext>
            </a:extLst>
          </p:cNvPr>
          <p:cNvSpPr txBox="1"/>
          <p:nvPr/>
        </p:nvSpPr>
        <p:spPr>
          <a:xfrm>
            <a:off x="677334" y="5984240"/>
            <a:ext cx="11094720" cy="95410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March 24, 2020 CDSS All County Letter 20-26</a:t>
            </a:r>
            <a:r>
              <a:rPr lang="en-US" sz="1400" dirty="0">
                <a:solidFill>
                  <a:srgbClr val="002060"/>
                </a:solidFill>
                <a:latin typeface="Arial" panose="020B0604020202020204" pitchFamily="34" charset="0"/>
                <a:cs typeface="Arial" panose="020B0604020202020204" pitchFamily="34" charset="0"/>
              </a:rPr>
              <a:t>: </a:t>
            </a:r>
            <a:r>
              <a:rPr lang="en-US" sz="1400" u="sng"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https://cdss.ca.gov/Portals/9/Additional-Resources/Letters-and-Notices/ACLs/2020/ACL_20-26.pdf</a:t>
            </a:r>
            <a:endParaRPr lang="en-US" sz="1400" dirty="0">
              <a:solidFill>
                <a:srgbClr val="002060"/>
              </a:solidFill>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April 16, 2020 CDSS All County Letter 20-42</a:t>
            </a:r>
            <a:r>
              <a:rPr lang="en-US" sz="1400" dirty="0">
                <a:solidFill>
                  <a:srgbClr val="002060"/>
                </a:solidFill>
                <a:latin typeface="Arial" panose="020B0604020202020204" pitchFamily="34" charset="0"/>
                <a:cs typeface="Arial" panose="020B0604020202020204" pitchFamily="34" charset="0"/>
              </a:rPr>
              <a:t>: </a:t>
            </a:r>
            <a:r>
              <a:rPr lang="en-US" sz="1400" u="sng"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https://mcusercontent.com/73901133dd7ea1a5581344daf/files/72845eda-e21c-480f-b16e</a:t>
            </a:r>
            <a:r>
              <a:rPr lang="en-US" sz="14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-34c2ac6b8562/20_42</a:t>
            </a:r>
            <a:endParaRPr lang="en-US" sz="1400" dirty="0"/>
          </a:p>
        </p:txBody>
      </p:sp>
    </p:spTree>
    <p:extLst>
      <p:ext uri="{BB962C8B-B14F-4D97-AF65-F5344CB8AC3E}">
        <p14:creationId xmlns:p14="http://schemas.microsoft.com/office/powerpoint/2010/main" val="2268391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A68D49-7ACD-48B5-BE6E-C5257E6C6A5E}"/>
              </a:ext>
            </a:extLst>
          </p:cNvPr>
          <p:cNvSpPr>
            <a:spLocks noGrp="1"/>
          </p:cNvSpPr>
          <p:nvPr>
            <p:ph type="title"/>
          </p:nvPr>
        </p:nvSpPr>
        <p:spPr>
          <a:xfrm>
            <a:off x="677334" y="609600"/>
            <a:ext cx="9127066" cy="1320800"/>
          </a:xfrm>
        </p:spPr>
        <p:txBody>
          <a:bodyPr/>
          <a:lstStyle/>
          <a:p>
            <a:r>
              <a:rPr lang="en-US" b="1" dirty="0">
                <a:solidFill>
                  <a:srgbClr val="002060"/>
                </a:solidFill>
              </a:rPr>
              <a:t>Annual IHSS Reassessments: General Rule</a:t>
            </a:r>
          </a:p>
        </p:txBody>
      </p:sp>
      <p:sp>
        <p:nvSpPr>
          <p:cNvPr id="3" name="Content Placeholder 2">
            <a:extLst>
              <a:ext uri="{FF2B5EF4-FFF2-40B4-BE49-F238E27FC236}">
                <a16:creationId xmlns:a16="http://schemas.microsoft.com/office/drawing/2014/main" xmlns="" id="{0E33E6AA-0705-4D4A-A249-7808223AE4AA}"/>
              </a:ext>
            </a:extLst>
          </p:cNvPr>
          <p:cNvSpPr>
            <a:spLocks noGrp="1"/>
          </p:cNvSpPr>
          <p:nvPr>
            <p:ph idx="1"/>
          </p:nvPr>
        </p:nvSpPr>
        <p:spPr>
          <a:xfrm>
            <a:off x="677334" y="1757681"/>
            <a:ext cx="8596668" cy="4283682"/>
          </a:xfrm>
        </p:spPr>
        <p:txBody>
          <a:bodyPr/>
          <a:lstStyle/>
          <a:p>
            <a:endParaRPr lang="en-US" dirty="0"/>
          </a:p>
          <a:p>
            <a:pPr>
              <a:buClr>
                <a:schemeClr val="accent2">
                  <a:lumMod val="75000"/>
                </a:schemeClr>
              </a:buClr>
              <a:buSzPct val="100000"/>
              <a:buFont typeface="Wingdings" panose="05000000000000000000" pitchFamily="2" charset="2"/>
              <a:buChar char="Ø"/>
            </a:pPr>
            <a:r>
              <a:rPr lang="en-US" sz="3200" dirty="0"/>
              <a:t>An IHSS recipient must be reassessed every 12 months, or </a:t>
            </a:r>
          </a:p>
          <a:p>
            <a:pPr>
              <a:buClr>
                <a:schemeClr val="accent2">
                  <a:lumMod val="75000"/>
                </a:schemeClr>
              </a:buClr>
              <a:buSzPct val="100000"/>
              <a:buFont typeface="Wingdings" panose="05000000000000000000" pitchFamily="2" charset="2"/>
              <a:buChar char="Ø"/>
            </a:pPr>
            <a:r>
              <a:rPr lang="en-US" sz="3200" dirty="0"/>
              <a:t>When an IHSS recipient has a change in circumstances</a:t>
            </a:r>
          </a:p>
          <a:p>
            <a:pPr>
              <a:buClr>
                <a:schemeClr val="accent2">
                  <a:lumMod val="75000"/>
                </a:schemeClr>
              </a:buClr>
              <a:buSzPct val="100000"/>
              <a:buFont typeface="Wingdings" panose="05000000000000000000" pitchFamily="2" charset="2"/>
              <a:buChar char="Ø"/>
            </a:pPr>
            <a:r>
              <a:rPr lang="en-US" sz="3200" dirty="0"/>
              <a:t>Generally, a face-to-face reassessment  </a:t>
            </a:r>
          </a:p>
        </p:txBody>
      </p:sp>
    </p:spTree>
    <p:extLst>
      <p:ext uri="{BB962C8B-B14F-4D97-AF65-F5344CB8AC3E}">
        <p14:creationId xmlns:p14="http://schemas.microsoft.com/office/powerpoint/2010/main" val="278139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702129"/>
            <a:ext cx="10515600" cy="1061357"/>
          </a:xfrm>
        </p:spPr>
        <p:txBody>
          <a:bodyPr>
            <a:noAutofit/>
          </a:bodyPr>
          <a:lstStyle/>
          <a:p>
            <a:r>
              <a:rPr lang="en-US" sz="3500" b="1" dirty="0">
                <a:solidFill>
                  <a:srgbClr val="002060"/>
                </a:solidFill>
                <a:latin typeface="Arial" panose="020B0604020202020204" pitchFamily="34" charset="0"/>
                <a:cs typeface="Arial" panose="020B0604020202020204" pitchFamily="34" charset="0"/>
              </a:rPr>
              <a:t>IHSS Annual Reassessments: COVID-19</a:t>
            </a:r>
            <a:r>
              <a:rPr lang="en-US" sz="3500" dirty="0">
                <a:solidFill>
                  <a:srgbClr val="002060"/>
                </a:solidFill>
                <a:latin typeface="Arial" panose="020B0604020202020204" pitchFamily="34" charset="0"/>
                <a:cs typeface="Arial" panose="020B0604020202020204" pitchFamily="34" charset="0"/>
              </a:rPr>
              <a:t/>
            </a:r>
            <a:br>
              <a:rPr lang="en-US" sz="3500" dirty="0">
                <a:solidFill>
                  <a:srgbClr val="002060"/>
                </a:solidFill>
                <a:latin typeface="Arial" panose="020B0604020202020204" pitchFamily="34" charset="0"/>
                <a:cs typeface="Arial" panose="020B0604020202020204" pitchFamily="34" charset="0"/>
              </a:rPr>
            </a:br>
            <a:endParaRPr lang="en-US" sz="3500"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38200" y="1076960"/>
            <a:ext cx="10806114" cy="4805680"/>
          </a:xfrm>
        </p:spPr>
        <p:txBody>
          <a:bodyPr>
            <a:normAutofit fontScale="47500" lnSpcReduction="20000"/>
          </a:bodyPr>
          <a:lstStyle/>
          <a:p>
            <a:pPr marL="0" indent="0">
              <a:buClr>
                <a:schemeClr val="accent2">
                  <a:lumMod val="75000"/>
                </a:schemeClr>
              </a:buClr>
              <a:buSzPct val="90000"/>
              <a:buNone/>
            </a:pPr>
            <a:endParaRPr lang="en-US" sz="5100" dirty="0">
              <a:latin typeface="Arial" panose="020B0604020202020204" pitchFamily="34" charset="0"/>
              <a:cs typeface="Arial" panose="020B0604020202020204" pitchFamily="34" charset="0"/>
            </a:endParaRPr>
          </a:p>
          <a:p>
            <a:pPr marL="0" indent="0">
              <a:buClr>
                <a:schemeClr val="accent2">
                  <a:lumMod val="75000"/>
                </a:schemeClr>
              </a:buClr>
              <a:buSzPct val="90000"/>
              <a:buNone/>
            </a:pPr>
            <a:endParaRPr lang="en-US" sz="5100" dirty="0">
              <a:latin typeface="Arial" panose="020B0604020202020204" pitchFamily="34" charset="0"/>
              <a:cs typeface="Arial" panose="020B0604020202020204" pitchFamily="34" charset="0"/>
            </a:endParaRPr>
          </a:p>
          <a:p>
            <a:pPr>
              <a:buClr>
                <a:schemeClr val="accent2">
                  <a:lumMod val="75000"/>
                </a:schemeClr>
              </a:buClr>
              <a:buSzPct val="90000"/>
              <a:buFont typeface="Wingdings" panose="05000000000000000000" pitchFamily="2" charset="2"/>
              <a:buChar char="Ø"/>
            </a:pPr>
            <a:r>
              <a:rPr lang="en-US" sz="5100" dirty="0">
                <a:latin typeface="Arial" panose="020B0604020202020204" pitchFamily="34" charset="0"/>
                <a:cs typeface="Arial" panose="020B0604020202020204" pitchFamily="34" charset="0"/>
              </a:rPr>
              <a:t>Some counties continue to complete face-to-face assessments, but social workers must: </a:t>
            </a:r>
          </a:p>
          <a:p>
            <a:pPr lvl="1">
              <a:buClr>
                <a:schemeClr val="accent2">
                  <a:lumMod val="75000"/>
                </a:schemeClr>
              </a:buClr>
              <a:buSzPct val="90000"/>
              <a:buFont typeface="Arial" panose="020B0604020202020204" pitchFamily="34" charset="0"/>
              <a:buChar char="•"/>
            </a:pPr>
            <a:r>
              <a:rPr lang="en-US" sz="5100" dirty="0">
                <a:latin typeface="Arial" panose="020B0604020202020204" pitchFamily="34" charset="0"/>
                <a:cs typeface="Arial" panose="020B0604020202020204" pitchFamily="34" charset="0"/>
              </a:rPr>
              <a:t>Minimize the amount of time spent in the recipient’s home by collecting relevant information by phone before the home visit </a:t>
            </a:r>
          </a:p>
          <a:p>
            <a:pPr lvl="1">
              <a:buClr>
                <a:schemeClr val="accent2">
                  <a:lumMod val="75000"/>
                </a:schemeClr>
              </a:buClr>
              <a:buSzPct val="90000"/>
              <a:buFont typeface="Arial" panose="020B0604020202020204" pitchFamily="34" charset="0"/>
              <a:buChar char="•"/>
            </a:pPr>
            <a:r>
              <a:rPr lang="en-US" sz="5100" dirty="0">
                <a:latin typeface="Arial" panose="020B0604020202020204" pitchFamily="34" charset="0"/>
                <a:cs typeface="Arial" panose="020B0604020202020204" pitchFamily="34" charset="0"/>
              </a:rPr>
              <a:t>Reductions in hours, services, or terminations </a:t>
            </a:r>
            <a:r>
              <a:rPr lang="en-US" sz="5100" b="1" dirty="0">
                <a:latin typeface="Arial" panose="020B0604020202020204" pitchFamily="34" charset="0"/>
                <a:cs typeface="Arial" panose="020B0604020202020204" pitchFamily="34" charset="0"/>
              </a:rPr>
              <a:t>cannot take effect until June 30, 2020 </a:t>
            </a:r>
          </a:p>
          <a:p>
            <a:pPr>
              <a:buClr>
                <a:schemeClr val="accent2">
                  <a:lumMod val="75000"/>
                </a:schemeClr>
              </a:buClr>
              <a:buSzPct val="90000"/>
              <a:buFont typeface="Wingdings" panose="05000000000000000000" pitchFamily="2" charset="2"/>
              <a:buChar char="Ø"/>
            </a:pPr>
            <a:r>
              <a:rPr lang="en-US" sz="5100" dirty="0">
                <a:latin typeface="Arial" panose="020B0604020202020204" pitchFamily="34" charset="0"/>
                <a:cs typeface="Arial" panose="020B0604020202020204" pitchFamily="34" charset="0"/>
              </a:rPr>
              <a:t>Annual reassessments may be completed by phone </a:t>
            </a:r>
          </a:p>
          <a:p>
            <a:pPr>
              <a:buClr>
                <a:schemeClr val="accent2">
                  <a:lumMod val="75000"/>
                </a:schemeClr>
              </a:buClr>
              <a:buSzPct val="90000"/>
              <a:buFont typeface="Wingdings" panose="05000000000000000000" pitchFamily="2" charset="2"/>
              <a:buChar char="Ø"/>
            </a:pPr>
            <a:r>
              <a:rPr lang="en-US" sz="5100" dirty="0">
                <a:latin typeface="Arial" panose="020B0604020202020204" pitchFamily="34" charset="0"/>
                <a:cs typeface="Arial" panose="020B0604020202020204" pitchFamily="34" charset="0"/>
              </a:rPr>
              <a:t>Counties must </a:t>
            </a:r>
            <a:r>
              <a:rPr lang="en-US" sz="5100" b="1" i="1" dirty="0">
                <a:latin typeface="Arial" panose="020B0604020202020204" pitchFamily="34" charset="0"/>
                <a:cs typeface="Arial" panose="020B0604020202020204" pitchFamily="34" charset="0"/>
              </a:rPr>
              <a:t>prioritize requests for reassessment </a:t>
            </a:r>
            <a:r>
              <a:rPr lang="en-US" sz="5100" dirty="0">
                <a:latin typeface="Arial" panose="020B0604020202020204" pitchFamily="34" charset="0"/>
                <a:cs typeface="Arial" panose="020B0604020202020204" pitchFamily="34" charset="0"/>
              </a:rPr>
              <a:t>due to a change in recipient conditions or circumstances that would </a:t>
            </a:r>
            <a:r>
              <a:rPr lang="en-US" sz="5100" b="1" i="1" dirty="0">
                <a:latin typeface="Arial" panose="020B0604020202020204" pitchFamily="34" charset="0"/>
                <a:cs typeface="Arial" panose="020B0604020202020204" pitchFamily="34" charset="0"/>
              </a:rPr>
              <a:t>result in an increase of IHSS</a:t>
            </a: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5984240"/>
            <a:ext cx="10806114" cy="762000"/>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fontScale="47500" lnSpcReduction="20000"/>
          </a:bodyPr>
          <a:lstStyle/>
          <a:p>
            <a:pPr marL="0" indent="0">
              <a:buNone/>
            </a:pPr>
            <a:r>
              <a:rPr lang="en-US" sz="2500" dirty="0">
                <a:solidFill>
                  <a:schemeClr val="tx1"/>
                </a:solidFill>
                <a:latin typeface="Arial" panose="020B0604020202020204" pitchFamily="34" charset="0"/>
                <a:cs typeface="Arial" panose="020B0604020202020204" pitchFamily="34" charset="0"/>
              </a:rPr>
              <a:t>March 24, 2020 CDSS All County Letter 20-26</a:t>
            </a:r>
            <a:r>
              <a:rPr lang="en-US" sz="2500" dirty="0">
                <a:solidFill>
                  <a:srgbClr val="002060"/>
                </a:solidFill>
                <a:latin typeface="Arial" panose="020B0604020202020204" pitchFamily="34" charset="0"/>
                <a:cs typeface="Arial" panose="020B0604020202020204" pitchFamily="34" charset="0"/>
              </a:rPr>
              <a:t>: </a:t>
            </a:r>
            <a:r>
              <a:rPr lang="en-US" sz="2500" u="sng" dirty="0">
                <a:solidFill>
                  <a:srgbClr val="00206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https://cdss.ca.gov/Portals/9/Additional-Resources/Letters-and-Notices/ACLs/2020/ACL_20-26.pdf</a:t>
            </a:r>
            <a:endParaRPr lang="en-US" sz="2500" dirty="0">
              <a:solidFill>
                <a:srgbClr val="002060"/>
              </a:solidFill>
              <a:latin typeface="Arial" panose="020B0604020202020204" pitchFamily="34" charset="0"/>
              <a:cs typeface="Arial" panose="020B0604020202020204" pitchFamily="34" charset="0"/>
            </a:endParaRPr>
          </a:p>
          <a:p>
            <a:pPr marL="0" indent="0">
              <a:buNone/>
            </a:pPr>
            <a:r>
              <a:rPr lang="en-US" sz="2500" dirty="0">
                <a:solidFill>
                  <a:schemeClr val="tx1"/>
                </a:solidFill>
                <a:latin typeface="Arial" panose="020B0604020202020204" pitchFamily="34" charset="0"/>
                <a:cs typeface="Arial" panose="020B0604020202020204" pitchFamily="34" charset="0"/>
              </a:rPr>
              <a:t>April 16, 2020 CDSS All County Letter 20-42</a:t>
            </a:r>
            <a:r>
              <a:rPr lang="en-US" sz="2500" dirty="0">
                <a:solidFill>
                  <a:srgbClr val="002060"/>
                </a:solidFill>
                <a:latin typeface="Arial" panose="020B0604020202020204" pitchFamily="34" charset="0"/>
                <a:cs typeface="Arial" panose="020B0604020202020204" pitchFamily="34" charset="0"/>
              </a:rPr>
              <a:t>: </a:t>
            </a:r>
            <a:r>
              <a:rPr lang="en-US" sz="2500" u="sng"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https://mcusercontent.com/73901133dd7ea1a5581344daf/files/72845eda-e21c-480f-b16e-34c2ac6b8562/20_42.pdf</a:t>
            </a:r>
            <a:endParaRPr lang="en-US" sz="25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7246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547688" y="288759"/>
            <a:ext cx="10806114" cy="964308"/>
          </a:xfrm>
        </p:spPr>
        <p:txBody>
          <a:bodyPr>
            <a:noAutofit/>
          </a:bodyPr>
          <a:lstStyle/>
          <a:p>
            <a:r>
              <a:rPr lang="en-US" sz="4000" b="1" dirty="0">
                <a:solidFill>
                  <a:schemeClr val="accent2">
                    <a:lumMod val="75000"/>
                  </a:schemeClr>
                </a:solidFill>
                <a:latin typeface="Arial" panose="020B0604020202020204" pitchFamily="34" charset="0"/>
                <a:cs typeface="Arial" panose="020B0604020202020204" pitchFamily="34" charset="0"/>
              </a:rPr>
              <a:t>IHSS Adverse Actions: COVID-19</a:t>
            </a:r>
            <a:r>
              <a:rPr lang="en-US" sz="4000" dirty="0">
                <a:solidFill>
                  <a:schemeClr val="accent2">
                    <a:lumMod val="75000"/>
                  </a:schemeClr>
                </a:solidFill>
              </a:rPr>
              <a:t/>
            </a:r>
            <a:br>
              <a:rPr lang="en-US" sz="4000" dirty="0">
                <a:solidFill>
                  <a:schemeClr val="accent2">
                    <a:lumMod val="75000"/>
                  </a:schemeClr>
                </a:solidFill>
              </a:rPr>
            </a:br>
            <a:endParaRPr lang="en-US" sz="4000" dirty="0">
              <a:solidFill>
                <a:schemeClr val="accent2">
                  <a:lumMod val="75000"/>
                </a:schemeClr>
              </a:solidFill>
            </a:endParaRP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38200" y="1049866"/>
            <a:ext cx="10806114" cy="4334933"/>
          </a:xfrm>
        </p:spPr>
        <p:txBody>
          <a:bodyPr>
            <a:normAutofit fontScale="55000" lnSpcReduction="20000"/>
          </a:bodyPr>
          <a:lstStyle/>
          <a:p>
            <a:pPr marL="0" indent="0">
              <a:lnSpc>
                <a:spcPct val="120000"/>
              </a:lnSpc>
              <a:spcBef>
                <a:spcPts val="0"/>
              </a:spcBef>
              <a:buNone/>
            </a:pPr>
            <a:r>
              <a:rPr lang="en-US" sz="3800" b="1" dirty="0">
                <a:latin typeface="Arial" panose="020B0604020202020204" pitchFamily="34" charset="0"/>
                <a:cs typeface="Arial" panose="020B0604020202020204" pitchFamily="34" charset="0"/>
              </a:rPr>
              <a:t>Counties must focus on applications and authorizing services:</a:t>
            </a:r>
            <a:endParaRPr lang="en-US" sz="3800" dirty="0">
              <a:latin typeface="Arial" panose="020B0604020202020204" pitchFamily="34" charset="0"/>
              <a:cs typeface="Arial" panose="020B0604020202020204" pitchFamily="34" charset="0"/>
            </a:endParaRPr>
          </a:p>
          <a:p>
            <a:pPr marL="0" indent="0">
              <a:lnSpc>
                <a:spcPct val="120000"/>
              </a:lnSpc>
              <a:spcBef>
                <a:spcPts val="0"/>
              </a:spcBef>
              <a:buNone/>
            </a:pPr>
            <a:r>
              <a:rPr lang="en-US" sz="3800" dirty="0">
                <a:solidFill>
                  <a:schemeClr val="tx1"/>
                </a:solidFill>
                <a:latin typeface="Arial" panose="020B0604020202020204" pitchFamily="34" charset="0"/>
                <a:cs typeface="Arial" panose="020B0604020202020204" pitchFamily="34" charset="0"/>
              </a:rPr>
              <a:t>Should prioritize:  </a:t>
            </a:r>
          </a:p>
          <a:p>
            <a:pPr lvl="1">
              <a:lnSpc>
                <a:spcPct val="120000"/>
              </a:lnSpc>
              <a:spcBef>
                <a:spcPts val="0"/>
              </a:spcBef>
              <a:buClr>
                <a:schemeClr val="accent2">
                  <a:lumMod val="75000"/>
                </a:schemeClr>
              </a:buClr>
              <a:buSzPct val="100000"/>
              <a:buFont typeface="Arial" panose="020B0604020202020204" pitchFamily="34" charset="0"/>
              <a:buChar char="•"/>
            </a:pPr>
            <a:r>
              <a:rPr lang="en-US" sz="3800" dirty="0">
                <a:solidFill>
                  <a:schemeClr val="tx1"/>
                </a:solidFill>
                <a:latin typeface="Arial" panose="020B0604020202020204" pitchFamily="34" charset="0"/>
                <a:cs typeface="Arial" panose="020B0604020202020204" pitchFamily="34" charset="0"/>
              </a:rPr>
              <a:t>Initial assessments</a:t>
            </a:r>
          </a:p>
          <a:p>
            <a:pPr lvl="1">
              <a:lnSpc>
                <a:spcPct val="120000"/>
              </a:lnSpc>
              <a:spcBef>
                <a:spcPts val="0"/>
              </a:spcBef>
              <a:buClr>
                <a:schemeClr val="accent2">
                  <a:lumMod val="75000"/>
                </a:schemeClr>
              </a:buClr>
              <a:buSzPct val="100000"/>
              <a:buFont typeface="Arial" panose="020B0604020202020204" pitchFamily="34" charset="0"/>
              <a:buChar char="•"/>
            </a:pPr>
            <a:r>
              <a:rPr lang="en-US" sz="3800" dirty="0">
                <a:solidFill>
                  <a:schemeClr val="tx1"/>
                </a:solidFill>
                <a:latin typeface="Arial" panose="020B0604020202020204" pitchFamily="34" charset="0"/>
                <a:cs typeface="Arial" panose="020B0604020202020204" pitchFamily="34" charset="0"/>
              </a:rPr>
              <a:t>Requests for reassessment due to change in recipient condition or circumstances, including the loss of alternative resources due to COVID-19, and </a:t>
            </a:r>
          </a:p>
          <a:p>
            <a:pPr lvl="1">
              <a:lnSpc>
                <a:spcPct val="120000"/>
              </a:lnSpc>
              <a:spcBef>
                <a:spcPts val="0"/>
              </a:spcBef>
              <a:buClr>
                <a:schemeClr val="accent2">
                  <a:lumMod val="75000"/>
                </a:schemeClr>
              </a:buClr>
              <a:buSzPct val="100000"/>
              <a:buFont typeface="Arial" panose="020B0604020202020204" pitchFamily="34" charset="0"/>
              <a:buChar char="•"/>
            </a:pPr>
            <a:r>
              <a:rPr lang="en-US" sz="3800" dirty="0">
                <a:solidFill>
                  <a:schemeClr val="tx1"/>
                </a:solidFill>
                <a:latin typeface="Arial" panose="020B0604020202020204" pitchFamily="34" charset="0"/>
                <a:cs typeface="Arial" panose="020B0604020202020204" pitchFamily="34" charset="0"/>
              </a:rPr>
              <a:t>Enrollment of IHSS providers </a:t>
            </a:r>
          </a:p>
          <a:p>
            <a:pPr>
              <a:lnSpc>
                <a:spcPct val="120000"/>
              </a:lnSpc>
              <a:spcBef>
                <a:spcPts val="0"/>
              </a:spcBef>
              <a:buFont typeface="Arial" panose="020B0604020202020204" pitchFamily="34" charset="0"/>
              <a:buChar char="•"/>
            </a:pPr>
            <a:endParaRPr lang="en-US" sz="3800" b="1" dirty="0">
              <a:latin typeface="Arial" panose="020B0604020202020204" pitchFamily="34" charset="0"/>
              <a:cs typeface="Arial" panose="020B0604020202020204" pitchFamily="34" charset="0"/>
            </a:endParaRPr>
          </a:p>
          <a:p>
            <a:pPr marL="0" indent="0">
              <a:lnSpc>
                <a:spcPct val="120000"/>
              </a:lnSpc>
              <a:spcBef>
                <a:spcPts val="0"/>
              </a:spcBef>
              <a:buNone/>
            </a:pPr>
            <a:r>
              <a:rPr lang="en-US" sz="3800" b="1" dirty="0">
                <a:latin typeface="Arial" panose="020B0604020202020204" pitchFamily="34" charset="0"/>
                <a:cs typeface="Arial" panose="020B0604020202020204" pitchFamily="34" charset="0"/>
              </a:rPr>
              <a:t>Generally, counties should NOT take any action to</a:t>
            </a:r>
            <a:r>
              <a:rPr lang="en-US" sz="3800" dirty="0">
                <a:latin typeface="Arial" panose="020B0604020202020204" pitchFamily="34" charset="0"/>
                <a:cs typeface="Arial" panose="020B0604020202020204" pitchFamily="34" charset="0"/>
              </a:rPr>
              <a:t>:</a:t>
            </a:r>
          </a:p>
          <a:p>
            <a:pPr lvl="1">
              <a:lnSpc>
                <a:spcPct val="120000"/>
              </a:lnSpc>
              <a:spcBef>
                <a:spcPts val="0"/>
              </a:spcBef>
              <a:buClr>
                <a:schemeClr val="accent2">
                  <a:lumMod val="75000"/>
                </a:schemeClr>
              </a:buClr>
              <a:buSzPct val="100000"/>
              <a:buFont typeface="Arial" panose="020B0604020202020204" pitchFamily="34" charset="0"/>
              <a:buChar char="•"/>
            </a:pPr>
            <a:r>
              <a:rPr lang="en-US" sz="3800" dirty="0">
                <a:solidFill>
                  <a:schemeClr val="tx1"/>
                </a:solidFill>
                <a:latin typeface="Arial" panose="020B0604020202020204" pitchFamily="34" charset="0"/>
                <a:cs typeface="Arial" panose="020B0604020202020204" pitchFamily="34" charset="0"/>
              </a:rPr>
              <a:t>Terminate IHSS or decrease IHSS services until after </a:t>
            </a:r>
            <a:r>
              <a:rPr lang="en-US" sz="3800" u="sng" dirty="0">
                <a:solidFill>
                  <a:schemeClr val="tx1"/>
                </a:solidFill>
                <a:latin typeface="Arial" panose="020B0604020202020204" pitchFamily="34" charset="0"/>
                <a:cs typeface="Arial" panose="020B0604020202020204" pitchFamily="34" charset="0"/>
              </a:rPr>
              <a:t>June 30, 2020 </a:t>
            </a:r>
          </a:p>
          <a:p>
            <a:pPr marL="0" indent="0">
              <a:lnSpc>
                <a:spcPct val="120000"/>
              </a:lnSpc>
              <a:spcBef>
                <a:spcPts val="0"/>
              </a:spcBef>
              <a:buNone/>
            </a:pPr>
            <a:endParaRPr lang="en-US" sz="3800" dirty="0">
              <a:solidFill>
                <a:schemeClr val="tx1"/>
              </a:solidFill>
              <a:latin typeface="Arial" panose="020B0604020202020204" pitchFamily="34" charset="0"/>
              <a:cs typeface="Arial" panose="020B0604020202020204" pitchFamily="34" charset="0"/>
            </a:endParaRPr>
          </a:p>
          <a:p>
            <a:pPr marL="0" indent="0">
              <a:lnSpc>
                <a:spcPct val="120000"/>
              </a:lnSpc>
              <a:spcBef>
                <a:spcPts val="0"/>
              </a:spcBef>
              <a:buNone/>
            </a:pPr>
            <a:r>
              <a:rPr lang="en-US" sz="3800" dirty="0">
                <a:solidFill>
                  <a:schemeClr val="tx1"/>
                </a:solidFill>
                <a:latin typeface="Arial" panose="020B0604020202020204" pitchFamily="34" charset="0"/>
                <a:cs typeface="Arial" panose="020B0604020202020204" pitchFamily="34" charset="0"/>
              </a:rPr>
              <a:t>IHSS social workers must also make sure they </a:t>
            </a:r>
            <a:r>
              <a:rPr lang="en-US" sz="3800" b="1" dirty="0">
                <a:solidFill>
                  <a:schemeClr val="tx1"/>
                </a:solidFill>
                <a:latin typeface="Arial" panose="020B0604020202020204" pitchFamily="34" charset="0"/>
                <a:cs typeface="Arial" panose="020B0604020202020204" pitchFamily="34" charset="0"/>
              </a:rPr>
              <a:t>answer and return phone calls </a:t>
            </a:r>
            <a:r>
              <a:rPr lang="en-US" sz="3800" dirty="0">
                <a:solidFill>
                  <a:schemeClr val="tx1"/>
                </a:solidFill>
                <a:latin typeface="Arial" panose="020B0604020202020204" pitchFamily="34" charset="0"/>
                <a:cs typeface="Arial" panose="020B0604020202020204" pitchFamily="34" charset="0"/>
              </a:rPr>
              <a:t>from providers and recipients as soon as possible.  </a:t>
            </a:r>
          </a:p>
          <a:p>
            <a:pPr marL="0" indent="0">
              <a:buNone/>
            </a:pPr>
            <a:endParaRPr lang="en-US" dirty="0"/>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5384800"/>
            <a:ext cx="9403080" cy="708503"/>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fontScale="55000" lnSpcReduction="20000"/>
          </a:bodyPr>
          <a:lstStyle/>
          <a:p>
            <a:pPr marL="0" indent="0">
              <a:buNone/>
            </a:pPr>
            <a:r>
              <a:rPr lang="en-US" sz="2600" dirty="0">
                <a:solidFill>
                  <a:schemeClr val="tx1"/>
                </a:solidFill>
                <a:latin typeface="Arial" panose="020B0604020202020204" pitchFamily="34" charset="0"/>
                <a:cs typeface="Arial" panose="020B0604020202020204" pitchFamily="34" charset="0"/>
              </a:rPr>
              <a:t>March 24, 2020 CDSS All County Letter (ACL) 20-26: </a:t>
            </a:r>
          </a:p>
          <a:p>
            <a:pPr marL="0" indent="0">
              <a:buNone/>
            </a:pPr>
            <a:r>
              <a:rPr lang="en-US" sz="2600" u="sng" dirty="0">
                <a:solidFill>
                  <a:schemeClr val="accent2">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https://cdss.ca.gov/Portals/9/Additional-Resources/Letters-and-Notices/ACLs/2020/ACL_20-26.pdf</a:t>
            </a:r>
            <a:r>
              <a:rPr lang="en-US" sz="2600" dirty="0">
                <a:solidFill>
                  <a:schemeClr val="accent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138136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403C6-6A32-4053-9091-CF46981FA6F6}"/>
              </a:ext>
            </a:extLst>
          </p:cNvPr>
          <p:cNvSpPr>
            <a:spLocks noGrp="1"/>
          </p:cNvSpPr>
          <p:nvPr>
            <p:ph type="title"/>
          </p:nvPr>
        </p:nvSpPr>
        <p:spPr/>
        <p:txBody>
          <a:bodyPr>
            <a:normAutofit/>
          </a:bodyPr>
          <a:lstStyle/>
          <a:p>
            <a:r>
              <a:rPr lang="en-US" b="1" dirty="0">
                <a:solidFill>
                  <a:srgbClr val="002060"/>
                </a:solidFill>
                <a:latin typeface="Arial" panose="020B0604020202020204" pitchFamily="34" charset="0"/>
                <a:cs typeface="Arial" panose="020B0604020202020204" pitchFamily="34" charset="0"/>
              </a:rPr>
              <a:t>Alternative Resources: General Rule </a:t>
            </a:r>
          </a:p>
        </p:txBody>
      </p:sp>
      <p:sp>
        <p:nvSpPr>
          <p:cNvPr id="3" name="Content Placeholder 2">
            <a:extLst>
              <a:ext uri="{FF2B5EF4-FFF2-40B4-BE49-F238E27FC236}">
                <a16:creationId xmlns:a16="http://schemas.microsoft.com/office/drawing/2014/main" xmlns="" id="{91221E25-BB0E-4A0D-9485-EA9CB9851644}"/>
              </a:ext>
            </a:extLst>
          </p:cNvPr>
          <p:cNvSpPr>
            <a:spLocks noGrp="1"/>
          </p:cNvSpPr>
          <p:nvPr>
            <p:ph idx="1"/>
          </p:nvPr>
        </p:nvSpPr>
        <p:spPr>
          <a:xfrm>
            <a:off x="677334" y="1263193"/>
            <a:ext cx="9563946" cy="4778170"/>
          </a:xfrm>
        </p:spPr>
        <p:txBody>
          <a:bodyPr>
            <a:normAutofit lnSpcReduction="10000"/>
          </a:bodyPr>
          <a:lstStyle/>
          <a:p>
            <a:pPr>
              <a:spcBef>
                <a:spcPts val="600"/>
              </a:spcBef>
              <a:buClr>
                <a:srgbClr val="002060"/>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Alternative resources are IHSS related services provided through another resource for free. Some individuals may receive free IHSS services while at school, or in Community Based Adult Services (CBAS), or day program, work program, and transportation services</a:t>
            </a:r>
          </a:p>
          <a:p>
            <a:pPr marL="0" indent="0">
              <a:spcBef>
                <a:spcPts val="600"/>
              </a:spcBef>
              <a:buClr>
                <a:srgbClr val="002060"/>
              </a:buClr>
              <a:buSzPct val="100000"/>
              <a:buNone/>
            </a:pPr>
            <a:endParaRPr lang="en-US" sz="2400" dirty="0">
              <a:latin typeface="Arial" panose="020B0604020202020204" pitchFamily="34" charset="0"/>
              <a:cs typeface="Arial" panose="020B0604020202020204" pitchFamily="34" charset="0"/>
            </a:endParaRPr>
          </a:p>
          <a:p>
            <a:pPr lvl="1">
              <a:spcBef>
                <a:spcPts val="600"/>
              </a:spcBef>
              <a:buClr>
                <a:srgbClr val="002060"/>
              </a:buClr>
              <a:buSzPct val="100000"/>
              <a:buFont typeface="Arial" panose="020B0604020202020204" pitchFamily="34" charset="0"/>
              <a:buChar char="•"/>
            </a:pPr>
            <a:r>
              <a:rPr lang="en-US" sz="2200" dirty="0">
                <a:latin typeface="Arial" panose="020B0604020202020204" pitchFamily="34" charset="0"/>
                <a:cs typeface="Arial" panose="020B0604020202020204" pitchFamily="34" charset="0"/>
              </a:rPr>
              <a:t>Alternative resources may be identified on the IHSS Notice of Action (NOA)  located under the column entitled “SERVICES YOU REFUSED OR YOU GET FROM OTHERS” </a:t>
            </a:r>
          </a:p>
          <a:p>
            <a:pPr marL="457200" lvl="1" indent="0">
              <a:spcBef>
                <a:spcPts val="600"/>
              </a:spcBef>
              <a:buClr>
                <a:srgbClr val="002060"/>
              </a:buClr>
              <a:buSzPct val="100000"/>
              <a:buNone/>
            </a:pPr>
            <a:endParaRPr lang="en-US" sz="2200" dirty="0">
              <a:latin typeface="Arial" panose="020B0604020202020204" pitchFamily="34" charset="0"/>
              <a:cs typeface="Arial" panose="020B0604020202020204" pitchFamily="34" charset="0"/>
            </a:endParaRPr>
          </a:p>
          <a:p>
            <a:pPr>
              <a:spcBef>
                <a:spcPts val="600"/>
              </a:spcBef>
              <a:buClr>
                <a:srgbClr val="002060"/>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Receipt of alternative resources is documented and reduces the number of hours authorized for each specific service provided through the alternative resource.  </a:t>
            </a:r>
          </a:p>
        </p:txBody>
      </p:sp>
    </p:spTree>
    <p:extLst>
      <p:ext uri="{BB962C8B-B14F-4D97-AF65-F5344CB8AC3E}">
        <p14:creationId xmlns:p14="http://schemas.microsoft.com/office/powerpoint/2010/main" val="3548892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493336" y="217468"/>
            <a:ext cx="7297852" cy="991572"/>
          </a:xfrm>
        </p:spPr>
        <p:txBody>
          <a:bodyPr>
            <a:normAutofit fontScale="90000"/>
          </a:bodyPr>
          <a:lstStyle/>
          <a:p>
            <a:r>
              <a:rPr lang="en-US" sz="3600" b="1" dirty="0">
                <a:solidFill>
                  <a:schemeClr val="accent2">
                    <a:lumMod val="75000"/>
                  </a:schemeClr>
                </a:solidFill>
                <a:latin typeface="Arial" panose="020B0604020202020204" pitchFamily="34" charset="0"/>
                <a:cs typeface="Arial" panose="020B0604020202020204" pitchFamily="34" charset="0"/>
              </a:rPr>
              <a:t>Loss of Alternative Resources Due to COVID-19, Part 1</a:t>
            </a:r>
            <a:r>
              <a:rPr lang="en-US" dirty="0">
                <a:solidFill>
                  <a:schemeClr val="accent2">
                    <a:lumMod val="75000"/>
                  </a:schemeClr>
                </a:solidFill>
              </a:rPr>
              <a:t/>
            </a:r>
            <a:br>
              <a:rPr lang="en-US" dirty="0">
                <a:solidFill>
                  <a:schemeClr val="accent2">
                    <a:lumMod val="75000"/>
                  </a:schemeClr>
                </a:solidFill>
              </a:rPr>
            </a:br>
            <a:r>
              <a:rPr lang="en-US" dirty="0">
                <a:solidFill>
                  <a:schemeClr val="accent2">
                    <a:lumMod val="75000"/>
                  </a:schemeClr>
                </a:solidFill>
              </a:rPr>
              <a:t/>
            </a:r>
            <a:br>
              <a:rPr lang="en-US" dirty="0">
                <a:solidFill>
                  <a:schemeClr val="accent2">
                    <a:lumMod val="75000"/>
                  </a:schemeClr>
                </a:solidFill>
              </a:rPr>
            </a:br>
            <a:endParaRPr lang="en-US" dirty="0">
              <a:solidFill>
                <a:schemeClr val="accent2">
                  <a:lumMod val="75000"/>
                </a:schemeClr>
              </a:solidFill>
            </a:endParaRP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493335" y="1237970"/>
            <a:ext cx="7446973" cy="4380405"/>
          </a:xfrm>
        </p:spPr>
        <p:txBody>
          <a:bodyPr>
            <a:noAutofit/>
          </a:bodyPr>
          <a:lstStyle/>
          <a:p>
            <a:pPr marL="0" indent="0">
              <a:spcBef>
                <a:spcPts val="600"/>
              </a:spcBef>
              <a:buNone/>
            </a:pPr>
            <a:endParaRPr lang="en-US" sz="1900" dirty="0">
              <a:latin typeface="Arial" panose="020B0604020202020204" pitchFamily="34" charset="0"/>
              <a:cs typeface="Arial" panose="020B0604020202020204" pitchFamily="34" charset="0"/>
            </a:endParaRPr>
          </a:p>
          <a:p>
            <a:pPr marL="0" indent="0">
              <a:spcBef>
                <a:spcPts val="600"/>
              </a:spcBef>
              <a:buNone/>
            </a:pPr>
            <a:r>
              <a:rPr lang="en-US" sz="2400" dirty="0">
                <a:latin typeface="Arial" panose="020B0604020202020204" pitchFamily="34" charset="0"/>
                <a:cs typeface="Arial" panose="020B0604020202020204" pitchFamily="34" charset="0"/>
              </a:rPr>
              <a:t>If the recipient is no longer receiving alternative resource services because of closures: </a:t>
            </a:r>
          </a:p>
          <a:p>
            <a:pPr marL="0" indent="0">
              <a:spcBef>
                <a:spcPts val="600"/>
              </a:spcBef>
              <a:buNone/>
            </a:pPr>
            <a:endParaRPr lang="en-US" sz="1900" dirty="0">
              <a:latin typeface="Arial" panose="020B0604020202020204" pitchFamily="34" charset="0"/>
              <a:cs typeface="Arial" panose="020B0604020202020204" pitchFamily="34" charset="0"/>
            </a:endParaRPr>
          </a:p>
          <a:p>
            <a:pPr lvl="1">
              <a:spcBef>
                <a:spcPts val="600"/>
              </a:spcBef>
              <a:buClr>
                <a:srgbClr val="002060"/>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Contact the IHSS social worker about recipient’s loss in alternative resources and </a:t>
            </a:r>
          </a:p>
          <a:p>
            <a:pPr lvl="1">
              <a:spcBef>
                <a:spcPts val="600"/>
              </a:spcBef>
              <a:buClr>
                <a:srgbClr val="002060"/>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Ask for the additional time now needed</a:t>
            </a: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493335" y="5842000"/>
            <a:ext cx="7446973" cy="941822"/>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fontScale="70000" lnSpcReduction="20000"/>
          </a:bodyPr>
          <a:lstStyle/>
          <a:p>
            <a:pPr marL="0" indent="0">
              <a:buNone/>
            </a:pPr>
            <a:r>
              <a:rPr lang="en-US" dirty="0">
                <a:solidFill>
                  <a:schemeClr val="tx1"/>
                </a:solidFill>
                <a:latin typeface="Arial" panose="020B0604020202020204" pitchFamily="34" charset="0"/>
                <a:cs typeface="Arial" panose="020B0604020202020204" pitchFamily="34" charset="0"/>
              </a:rPr>
              <a:t>March 24, 2020 CDSS All County Letter (ACL) 20-26</a:t>
            </a:r>
            <a:r>
              <a:rPr lang="en-US" dirty="0">
                <a:solidFill>
                  <a:schemeClr val="accent2">
                    <a:lumMod val="75000"/>
                  </a:schemeClr>
                </a:solidFill>
                <a:latin typeface="Arial" panose="020B0604020202020204" pitchFamily="34" charset="0"/>
                <a:cs typeface="Arial" panose="020B0604020202020204" pitchFamily="34" charset="0"/>
              </a:rPr>
              <a:t>: </a:t>
            </a:r>
            <a:r>
              <a:rPr lang="en-US" u="sng" dirty="0">
                <a:solidFill>
                  <a:schemeClr val="accent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https://cdss.ca.gov/Portals/9/Additional-Resources/Letters-and-Notices/ACLs/2020/ACL_20-26.pdf</a:t>
            </a:r>
            <a:endParaRPr lang="en-US" u="sng"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dirty="0">
                <a:solidFill>
                  <a:schemeClr val="tx1"/>
                </a:solidFill>
                <a:latin typeface="Arial" panose="020B0604020202020204" pitchFamily="34" charset="0"/>
                <a:cs typeface="Arial" panose="020B0604020202020204" pitchFamily="34" charset="0"/>
              </a:rPr>
              <a:t>April 10, 2020 CDSS All County Letter (ACL) 20-32</a:t>
            </a:r>
            <a:r>
              <a:rPr lang="en-US" dirty="0">
                <a:solidFill>
                  <a:schemeClr val="accent2">
                    <a:lumMod val="75000"/>
                  </a:schemeClr>
                </a:solidFill>
                <a:latin typeface="Arial" panose="020B0604020202020204" pitchFamily="34" charset="0"/>
                <a:cs typeface="Arial" panose="020B0604020202020204" pitchFamily="34" charset="0"/>
              </a:rPr>
              <a:t>: </a:t>
            </a:r>
            <a:r>
              <a:rPr lang="en-US" dirty="0">
                <a:solidFill>
                  <a:schemeClr val="accent2">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https://www.cdss.ca.gov/Portals/9/Additional-Resources/Letters-and-Notices/ACLs/2020/20-32.pdf?ver=2020-04-13-075546-460</a:t>
            </a:r>
            <a:r>
              <a:rPr lang="en-US" dirty="0">
                <a:solidFill>
                  <a:schemeClr val="accent2">
                    <a:lumMod val="75000"/>
                  </a:schemeClr>
                </a:solidFill>
                <a:latin typeface="Arial" panose="020B0604020202020204" pitchFamily="34" charset="0"/>
                <a:cs typeface="Arial" panose="020B0604020202020204" pitchFamily="34" charset="0"/>
              </a:rPr>
              <a:t> </a:t>
            </a:r>
          </a:p>
          <a:p>
            <a:pPr marL="0" indent="0">
              <a:buNone/>
            </a:pPr>
            <a:endParaRPr lang="en-US" dirty="0"/>
          </a:p>
          <a:p>
            <a:endParaRPr lang="en-US" dirty="0"/>
          </a:p>
        </p:txBody>
      </p:sp>
      <p:graphicFrame>
        <p:nvGraphicFramePr>
          <p:cNvPr id="8" name="Object 7">
            <a:extLst>
              <a:ext uri="{FF2B5EF4-FFF2-40B4-BE49-F238E27FC236}">
                <a16:creationId xmlns:a16="http://schemas.microsoft.com/office/drawing/2014/main" xmlns="" id="{D74B7AC5-D8E4-4014-A61F-135F6E17A346}"/>
              </a:ext>
            </a:extLst>
          </p:cNvPr>
          <p:cNvGraphicFramePr>
            <a:graphicFrameLocks noChangeAspect="1"/>
          </p:cNvGraphicFramePr>
          <p:nvPr>
            <p:extLst>
              <p:ext uri="{D42A27DB-BD31-4B8C-83A1-F6EECF244321}">
                <p14:modId xmlns:p14="http://schemas.microsoft.com/office/powerpoint/2010/main" val="4036747952"/>
              </p:ext>
            </p:extLst>
          </p:nvPr>
        </p:nvGraphicFramePr>
        <p:xfrm>
          <a:off x="7694385" y="188538"/>
          <a:ext cx="4004279" cy="6595284"/>
        </p:xfrm>
        <a:graphic>
          <a:graphicData uri="http://schemas.openxmlformats.org/presentationml/2006/ole">
            <mc:AlternateContent xmlns:mc="http://schemas.openxmlformats.org/markup-compatibility/2006">
              <mc:Choice xmlns:v="urn:schemas-microsoft-com:vml" Requires="v">
                <p:oleObj spid="_x0000_s1283" name="Acrobat Document" r:id="rId6" imgW="3886096" imgH="6400800" progId="AcroExch.Document.DC">
                  <p:embed/>
                </p:oleObj>
              </mc:Choice>
              <mc:Fallback>
                <p:oleObj name="Acrobat Document" r:id="rId6" imgW="3886096" imgH="6400800" progId="AcroExch.Document.DC">
                  <p:embed/>
                  <p:pic>
                    <p:nvPicPr>
                      <p:cNvPr id="0" name=""/>
                      <p:cNvPicPr/>
                      <p:nvPr/>
                    </p:nvPicPr>
                    <p:blipFill>
                      <a:blip r:embed="rId7"/>
                      <a:stretch>
                        <a:fillRect/>
                      </a:stretch>
                    </p:blipFill>
                    <p:spPr>
                      <a:xfrm>
                        <a:off x="7694385" y="188538"/>
                        <a:ext cx="4004279" cy="6595284"/>
                      </a:xfrm>
                      <a:prstGeom prst="rect">
                        <a:avLst/>
                      </a:prstGeom>
                    </p:spPr>
                  </p:pic>
                </p:oleObj>
              </mc:Fallback>
            </mc:AlternateContent>
          </a:graphicData>
        </a:graphic>
      </p:graphicFrame>
      <p:sp>
        <p:nvSpPr>
          <p:cNvPr id="9" name="Oval 8">
            <a:extLst>
              <a:ext uri="{FF2B5EF4-FFF2-40B4-BE49-F238E27FC236}">
                <a16:creationId xmlns:a16="http://schemas.microsoft.com/office/drawing/2014/main" xmlns="" id="{BCF66F60-B89A-401C-A0DC-5F5E6168AEAD}"/>
              </a:ext>
            </a:extLst>
          </p:cNvPr>
          <p:cNvSpPr/>
          <p:nvPr/>
        </p:nvSpPr>
        <p:spPr>
          <a:xfrm flipV="1">
            <a:off x="10532533" y="2285999"/>
            <a:ext cx="529166" cy="508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4208755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554870" y="306328"/>
            <a:ext cx="7136876" cy="1049786"/>
          </a:xfrm>
        </p:spPr>
        <p:txBody>
          <a:bodyPr>
            <a:normAutofit fontScale="90000"/>
          </a:bodyPr>
          <a:lstStyle/>
          <a:p>
            <a:r>
              <a:rPr lang="en-US" sz="3300" b="1" dirty="0">
                <a:solidFill>
                  <a:schemeClr val="accent2">
                    <a:lumMod val="50000"/>
                  </a:schemeClr>
                </a:solidFill>
                <a:latin typeface="Arial" panose="020B0604020202020204" pitchFamily="34" charset="0"/>
                <a:cs typeface="Arial" panose="020B0604020202020204" pitchFamily="34" charset="0"/>
              </a:rPr>
              <a:t>Loss of Alternative Resources Due to COVID-19, Part 2</a:t>
            </a:r>
            <a:r>
              <a:rPr lang="en-US" sz="3300" dirty="0"/>
              <a:t/>
            </a:r>
            <a:br>
              <a:rPr lang="en-US" sz="3300" dirty="0"/>
            </a:br>
            <a:r>
              <a:rPr lang="en-US" dirty="0"/>
              <a:t/>
            </a:r>
            <a:br>
              <a:rPr lang="en-US" dirty="0"/>
            </a:br>
            <a:endParaRPr lang="en-US" dirty="0"/>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721360" y="1356115"/>
            <a:ext cx="6842398" cy="5195557"/>
          </a:xfrm>
        </p:spPr>
        <p:txBody>
          <a:bodyPr>
            <a:noAutofit/>
          </a:bodyPr>
          <a:lstStyle/>
          <a:p>
            <a:pPr marL="0" indent="0">
              <a:buNone/>
            </a:pPr>
            <a:r>
              <a:rPr lang="en-US" sz="2100" b="1" dirty="0">
                <a:latin typeface="Arial" panose="020B0604020202020204" pitchFamily="34" charset="0"/>
                <a:cs typeface="Arial" panose="020B0604020202020204" pitchFamily="34" charset="0"/>
              </a:rPr>
              <a:t>If a recipient cannot reach their worker, they should document their request, and adjust their hours.</a:t>
            </a:r>
            <a:r>
              <a:rPr lang="en-US" sz="2100" dirty="0">
                <a:latin typeface="Arial" panose="020B0604020202020204" pitchFamily="34" charset="0"/>
                <a:cs typeface="Arial" panose="020B0604020202020204" pitchFamily="34" charset="0"/>
              </a:rPr>
              <a:t> </a:t>
            </a:r>
          </a:p>
          <a:p>
            <a:pPr>
              <a:buClr>
                <a:srgbClr val="002060"/>
              </a:buClr>
              <a:buSzPct val="100000"/>
              <a:buFont typeface="Arial" panose="020B0604020202020204" pitchFamily="34" charset="0"/>
              <a:buChar char="•"/>
            </a:pPr>
            <a:r>
              <a:rPr lang="en-US" sz="2100" dirty="0">
                <a:latin typeface="Arial" panose="020B0604020202020204" pitchFamily="34" charset="0"/>
                <a:cs typeface="Arial" panose="020B0604020202020204" pitchFamily="34" charset="0"/>
              </a:rPr>
              <a:t>Attempts to reach the social worker – how and when</a:t>
            </a:r>
          </a:p>
          <a:p>
            <a:pPr>
              <a:buClr>
                <a:srgbClr val="002060"/>
              </a:buClr>
              <a:buSzPct val="100000"/>
              <a:buFont typeface="Arial" panose="020B0604020202020204" pitchFamily="34" charset="0"/>
              <a:buChar char="•"/>
            </a:pPr>
            <a:r>
              <a:rPr lang="en-US" sz="2100" dirty="0">
                <a:latin typeface="Arial" panose="020B0604020202020204" pitchFamily="34" charset="0"/>
                <a:cs typeface="Arial" panose="020B0604020202020204" pitchFamily="34" charset="0"/>
              </a:rPr>
              <a:t>Identify the alternative resource program lost</a:t>
            </a:r>
          </a:p>
          <a:p>
            <a:pPr>
              <a:buClr>
                <a:srgbClr val="002060"/>
              </a:buClr>
              <a:buSzPct val="100000"/>
              <a:buFont typeface="Arial" panose="020B0604020202020204" pitchFamily="34" charset="0"/>
              <a:buChar char="•"/>
            </a:pPr>
            <a:r>
              <a:rPr lang="en-US" sz="2100" dirty="0">
                <a:latin typeface="Arial" panose="020B0604020202020204" pitchFamily="34" charset="0"/>
                <a:cs typeface="Arial" panose="020B0604020202020204" pitchFamily="34" charset="0"/>
              </a:rPr>
              <a:t>Identify IHSS tasks in which time was reduced.  </a:t>
            </a:r>
            <a:r>
              <a:rPr lang="en-US" sz="2100" b="1" dirty="0">
                <a:latin typeface="Arial" panose="020B0604020202020204" pitchFamily="34" charset="0"/>
                <a:cs typeface="Arial" panose="020B0604020202020204" pitchFamily="34" charset="0"/>
              </a:rPr>
              <a:t>Counties may not always document alternative resources as part of your IHSS assessment/NOA.</a:t>
            </a:r>
          </a:p>
          <a:p>
            <a:pPr>
              <a:buClr>
                <a:srgbClr val="002060"/>
              </a:buClr>
              <a:buSzPct val="100000"/>
              <a:buFont typeface="Arial" panose="020B0604020202020204" pitchFamily="34" charset="0"/>
              <a:buChar char="•"/>
            </a:pPr>
            <a:r>
              <a:rPr lang="en-US" sz="2100" dirty="0">
                <a:latin typeface="Arial" panose="020B0604020202020204" pitchFamily="34" charset="0"/>
                <a:cs typeface="Arial" panose="020B0604020202020204" pitchFamily="34" charset="0"/>
              </a:rPr>
              <a:t>Identify IHSS tasks now needed help with because of the loss. </a:t>
            </a:r>
          </a:p>
          <a:p>
            <a:pPr lvl="1">
              <a:buClr>
                <a:srgbClr val="002060"/>
              </a:buClr>
              <a:buSzPct val="100000"/>
              <a:buFont typeface="Arial" panose="020B0604020202020204" pitchFamily="34" charset="0"/>
              <a:buChar char="•"/>
            </a:pPr>
            <a:r>
              <a:rPr lang="en-US" sz="2100" dirty="0">
                <a:latin typeface="Arial" panose="020B0604020202020204" pitchFamily="34" charset="0"/>
                <a:cs typeface="Arial" panose="020B0604020202020204" pitchFamily="34" charset="0"/>
              </a:rPr>
              <a:t>This should include both alternative resources identified in your IHSS NOA and those the county failed to identify.  </a:t>
            </a: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7813040" y="6061620"/>
            <a:ext cx="3447143" cy="607844"/>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fontScale="77500" lnSpcReduction="20000"/>
          </a:bodyPr>
          <a:lstStyle/>
          <a:p>
            <a:pPr marL="0" indent="0">
              <a:buNone/>
            </a:pPr>
            <a:r>
              <a:rPr lang="en-US" dirty="0">
                <a:solidFill>
                  <a:srgbClr val="002060"/>
                </a:solidFill>
              </a:rPr>
              <a:t>CDSS All County Letter 20-26 on March 24, 2020  &amp; CDSS All County Letter 20-32 on April 10, 2020 </a:t>
            </a:r>
          </a:p>
          <a:p>
            <a:pPr marL="0" indent="0">
              <a:buNone/>
            </a:pPr>
            <a:endParaRPr lang="en-US" dirty="0"/>
          </a:p>
        </p:txBody>
      </p:sp>
      <p:graphicFrame>
        <p:nvGraphicFramePr>
          <p:cNvPr id="8" name="Object 7">
            <a:extLst>
              <a:ext uri="{FF2B5EF4-FFF2-40B4-BE49-F238E27FC236}">
                <a16:creationId xmlns:a16="http://schemas.microsoft.com/office/drawing/2014/main" xmlns="" id="{D74B7AC5-D8E4-4014-A61F-135F6E17A346}"/>
              </a:ext>
            </a:extLst>
          </p:cNvPr>
          <p:cNvGraphicFramePr>
            <a:graphicFrameLocks noChangeAspect="1"/>
          </p:cNvGraphicFramePr>
          <p:nvPr>
            <p:extLst>
              <p:ext uri="{D42A27DB-BD31-4B8C-83A1-F6EECF244321}">
                <p14:modId xmlns:p14="http://schemas.microsoft.com/office/powerpoint/2010/main" val="2303470314"/>
              </p:ext>
            </p:extLst>
          </p:nvPr>
        </p:nvGraphicFramePr>
        <p:xfrm>
          <a:off x="7694384" y="188537"/>
          <a:ext cx="3565799" cy="5873083"/>
        </p:xfrm>
        <a:graphic>
          <a:graphicData uri="http://schemas.openxmlformats.org/presentationml/2006/ole">
            <mc:AlternateContent xmlns:mc="http://schemas.openxmlformats.org/markup-compatibility/2006">
              <mc:Choice xmlns:v="urn:schemas-microsoft-com:vml" Requires="v">
                <p:oleObj spid="_x0000_s2298" name="Acrobat Document" r:id="rId4" imgW="3886096" imgH="6400800" progId="AcroExch.Document.DC">
                  <p:embed/>
                </p:oleObj>
              </mc:Choice>
              <mc:Fallback>
                <p:oleObj name="Acrobat Document" r:id="rId4" imgW="3886096" imgH="6400800" progId="AcroExch.Document.DC">
                  <p:embed/>
                  <p:pic>
                    <p:nvPicPr>
                      <p:cNvPr id="8" name="Object 7">
                        <a:extLst>
                          <a:ext uri="{FF2B5EF4-FFF2-40B4-BE49-F238E27FC236}">
                            <a16:creationId xmlns:a16="http://schemas.microsoft.com/office/drawing/2014/main" xmlns="" id="{D74B7AC5-D8E4-4014-A61F-135F6E17A346}"/>
                          </a:ext>
                        </a:extLst>
                      </p:cNvPr>
                      <p:cNvPicPr/>
                      <p:nvPr/>
                    </p:nvPicPr>
                    <p:blipFill>
                      <a:blip r:embed="rId5"/>
                      <a:stretch>
                        <a:fillRect/>
                      </a:stretch>
                    </p:blipFill>
                    <p:spPr>
                      <a:xfrm>
                        <a:off x="7694384" y="188537"/>
                        <a:ext cx="3565799" cy="5873083"/>
                      </a:xfrm>
                      <a:prstGeom prst="rect">
                        <a:avLst/>
                      </a:prstGeom>
                    </p:spPr>
                  </p:pic>
                </p:oleObj>
              </mc:Fallback>
            </mc:AlternateContent>
          </a:graphicData>
        </a:graphic>
      </p:graphicFrame>
      <p:sp>
        <p:nvSpPr>
          <p:cNvPr id="9" name="Oval 8">
            <a:extLst>
              <a:ext uri="{FF2B5EF4-FFF2-40B4-BE49-F238E27FC236}">
                <a16:creationId xmlns:a16="http://schemas.microsoft.com/office/drawing/2014/main" xmlns="" id="{BCF66F60-B89A-401C-A0DC-5F5E6168AEAD}"/>
              </a:ext>
            </a:extLst>
          </p:cNvPr>
          <p:cNvSpPr/>
          <p:nvPr/>
        </p:nvSpPr>
        <p:spPr>
          <a:xfrm flipV="1">
            <a:off x="10210800" y="2070099"/>
            <a:ext cx="529166" cy="5080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912023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3C24E52-A020-464F-AC12-963E443864AC}"/>
              </a:ext>
            </a:extLst>
          </p:cNvPr>
          <p:cNvSpPr>
            <a:spLocks noGrp="1"/>
          </p:cNvSpPr>
          <p:nvPr>
            <p:ph type="title"/>
          </p:nvPr>
        </p:nvSpPr>
        <p:spPr>
          <a:xfrm>
            <a:off x="294640" y="121920"/>
            <a:ext cx="11470640" cy="827314"/>
          </a:xfrm>
        </p:spPr>
        <p:txBody>
          <a:bodyPr>
            <a:noAutofit/>
          </a:bodyPr>
          <a:lstStyle/>
          <a:p>
            <a:pPr algn="ctr"/>
            <a:r>
              <a:rPr lang="en-US" sz="2400" b="1" dirty="0">
                <a:solidFill>
                  <a:schemeClr val="accent2">
                    <a:lumMod val="75000"/>
                  </a:schemeClr>
                </a:solidFill>
                <a:latin typeface="Arial" panose="020B0604020202020204" pitchFamily="34" charset="0"/>
                <a:cs typeface="Arial" panose="020B0604020202020204" pitchFamily="34" charset="0"/>
              </a:rPr>
              <a:t>Sample Letter to Request More IHSS Services </a:t>
            </a:r>
            <a:br>
              <a:rPr lang="en-US" sz="2400" b="1" dirty="0">
                <a:solidFill>
                  <a:schemeClr val="accent2">
                    <a:lumMod val="75000"/>
                  </a:schemeClr>
                </a:solidFill>
                <a:latin typeface="Arial" panose="020B0604020202020204" pitchFamily="34" charset="0"/>
                <a:cs typeface="Arial" panose="020B0604020202020204" pitchFamily="34" charset="0"/>
              </a:rPr>
            </a:br>
            <a:r>
              <a:rPr lang="en-US" sz="2400" b="1" dirty="0">
                <a:solidFill>
                  <a:schemeClr val="accent2">
                    <a:lumMod val="75000"/>
                  </a:schemeClr>
                </a:solidFill>
                <a:latin typeface="Arial" panose="020B0604020202020204" pitchFamily="34" charset="0"/>
                <a:cs typeface="Arial" panose="020B0604020202020204" pitchFamily="34" charset="0"/>
              </a:rPr>
              <a:t>Due to Loss of Alternative Resources</a:t>
            </a:r>
            <a:r>
              <a:rPr lang="en-US" sz="2400" dirty="0">
                <a:solidFill>
                  <a:schemeClr val="accent2">
                    <a:lumMod val="75000"/>
                  </a:schemeClr>
                </a:solidFill>
                <a:latin typeface="Arial" panose="020B0604020202020204" pitchFamily="34" charset="0"/>
                <a:cs typeface="Arial" panose="020B0604020202020204" pitchFamily="34" charset="0"/>
              </a:rPr>
              <a:t/>
            </a:r>
            <a:br>
              <a:rPr lang="en-US" sz="2400" dirty="0">
                <a:solidFill>
                  <a:schemeClr val="accent2">
                    <a:lumMod val="75000"/>
                  </a:schemeClr>
                </a:solidFill>
                <a:latin typeface="Arial" panose="020B0604020202020204" pitchFamily="34" charset="0"/>
                <a:cs typeface="Arial" panose="020B0604020202020204" pitchFamily="34" charset="0"/>
              </a:rPr>
            </a:br>
            <a:r>
              <a:rPr lang="en-US" sz="2400" b="1" dirty="0">
                <a:solidFill>
                  <a:schemeClr val="accent2">
                    <a:lumMod val="75000"/>
                  </a:schemeClr>
                </a:solidFill>
                <a:latin typeface="Arial" panose="020B0604020202020204" pitchFamily="34" charset="0"/>
                <a:cs typeface="Arial" panose="020B0604020202020204" pitchFamily="34" charset="0"/>
              </a:rPr>
              <a:t> </a:t>
            </a:r>
            <a:r>
              <a:rPr lang="en-US" sz="2400" dirty="0">
                <a:solidFill>
                  <a:schemeClr val="accent2">
                    <a:lumMod val="75000"/>
                  </a:schemeClr>
                </a:solidFill>
                <a:latin typeface="Arial" panose="020B0604020202020204" pitchFamily="34" charset="0"/>
                <a:cs typeface="Arial" panose="020B0604020202020204" pitchFamily="34" charset="0"/>
              </a:rPr>
              <a:t/>
            </a:r>
            <a:br>
              <a:rPr lang="en-US" sz="2400" dirty="0">
                <a:solidFill>
                  <a:schemeClr val="accent2">
                    <a:lumMod val="75000"/>
                  </a:schemeClr>
                </a:solidFill>
                <a:latin typeface="Arial" panose="020B0604020202020204" pitchFamily="34" charset="0"/>
                <a:cs typeface="Arial" panose="020B0604020202020204" pitchFamily="34" charset="0"/>
              </a:rPr>
            </a:br>
            <a:endParaRPr lang="en-US" sz="2400" dirty="0">
              <a:solidFill>
                <a:schemeClr val="accent2">
                  <a:lumMod val="75000"/>
                </a:schemeClr>
              </a:solidFill>
              <a:latin typeface="Arial" panose="020B0604020202020204" pitchFamily="34" charset="0"/>
              <a:cs typeface="Arial" panose="020B0604020202020204" pitchFamily="34" charset="0"/>
            </a:endParaRPr>
          </a:p>
        </p:txBody>
      </p:sp>
      <p:sp>
        <p:nvSpPr>
          <p:cNvPr id="7" name="Content Placeholder 6">
            <a:extLst>
              <a:ext uri="{FF2B5EF4-FFF2-40B4-BE49-F238E27FC236}">
                <a16:creationId xmlns:a16="http://schemas.microsoft.com/office/drawing/2014/main" xmlns="" id="{6565FD30-A868-46EF-BE69-82779E96C44E}"/>
              </a:ext>
            </a:extLst>
          </p:cNvPr>
          <p:cNvSpPr>
            <a:spLocks noGrp="1"/>
          </p:cNvSpPr>
          <p:nvPr>
            <p:ph idx="1"/>
          </p:nvPr>
        </p:nvSpPr>
        <p:spPr>
          <a:xfrm>
            <a:off x="1032934" y="626533"/>
            <a:ext cx="9631680" cy="6231467"/>
          </a:xfrm>
        </p:spPr>
        <p:txBody>
          <a:bodyPr>
            <a:normAutofit fontScale="25000" lnSpcReduction="20000"/>
          </a:bodyPr>
          <a:lstStyle/>
          <a:p>
            <a:pPr marL="0" indent="0">
              <a:lnSpc>
                <a:spcPct val="120000"/>
              </a:lnSpc>
              <a:spcBef>
                <a:spcPts val="0"/>
              </a:spcBef>
              <a:buNone/>
            </a:pPr>
            <a:r>
              <a:rPr lang="en-US" sz="4800" dirty="0">
                <a:latin typeface="Arial" panose="020B0604020202020204" pitchFamily="34" charset="0"/>
                <a:cs typeface="Arial" panose="020B0604020202020204" pitchFamily="34" charset="0"/>
              </a:rPr>
              <a:t>Date</a:t>
            </a:r>
          </a:p>
          <a:p>
            <a:pPr marL="0" indent="0">
              <a:lnSpc>
                <a:spcPct val="120000"/>
              </a:lnSpc>
              <a:spcBef>
                <a:spcPts val="0"/>
              </a:spcBef>
              <a:buNone/>
            </a:pPr>
            <a:endParaRPr lang="en-US" sz="4800" dirty="0">
              <a:latin typeface="Arial" panose="020B0604020202020204" pitchFamily="34" charset="0"/>
              <a:cs typeface="Arial" panose="020B0604020202020204" pitchFamily="34" charset="0"/>
            </a:endParaRPr>
          </a:p>
          <a:p>
            <a:pPr marL="0" indent="0">
              <a:lnSpc>
                <a:spcPct val="120000"/>
              </a:lnSpc>
              <a:spcBef>
                <a:spcPts val="0"/>
              </a:spcBef>
              <a:buNone/>
            </a:pPr>
            <a:r>
              <a:rPr lang="en-US" sz="4800" dirty="0">
                <a:latin typeface="Arial" panose="020B0604020202020204" pitchFamily="34" charset="0"/>
                <a:cs typeface="Arial" panose="020B0604020202020204" pitchFamily="34" charset="0"/>
              </a:rPr>
              <a:t>X County IHSS Program</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Address or Email:</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Attention: IHSS Social Worker</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 </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Name of IHSS Recipient:                          , Case No.:</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 </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Dear IHSS Social Worker:</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 </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I am sending you this letter to request approval and to document my child’s need for more IHSS hours because of a loss of alternative resources.  I am my child’s parent provider.</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 </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Before Covid-19 social distancing requirements, my child had been attending a school program for five hours during the day. My child’s school program is no longer available because of COVID-19 public health emergency. </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 </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At my child’s school program, my child received assistance with the following IHSS tasks: </a:t>
            </a:r>
          </a:p>
          <a:p>
            <a:pPr marL="0" indent="0">
              <a:lnSpc>
                <a:spcPct val="120000"/>
              </a:lnSpc>
              <a:spcBef>
                <a:spcPts val="0"/>
              </a:spcBef>
              <a:buNone/>
            </a:pPr>
            <a:endParaRPr lang="en-US" sz="4800" dirty="0">
              <a:latin typeface="Arial" panose="020B0604020202020204" pitchFamily="34" charset="0"/>
              <a:cs typeface="Arial" panose="020B0604020202020204" pitchFamily="34" charset="0"/>
            </a:endParaRPr>
          </a:p>
          <a:p>
            <a:pPr marL="0" lvl="0" indent="0">
              <a:lnSpc>
                <a:spcPct val="120000"/>
              </a:lnSpc>
              <a:spcBef>
                <a:spcPts val="0"/>
              </a:spcBef>
              <a:buNone/>
            </a:pPr>
            <a:r>
              <a:rPr lang="en-US" sz="4800" dirty="0">
                <a:latin typeface="Arial" panose="020B0604020202020204" pitchFamily="34" charset="0"/>
                <a:cs typeface="Arial" panose="020B0604020202020204" pitchFamily="34" charset="0"/>
              </a:rPr>
              <a:t>XX hours: Meal preparation, feeding and meal clean up.  Lunch which takes approximately 20 minutes to complete all tasks.  </a:t>
            </a:r>
          </a:p>
          <a:p>
            <a:pPr marL="0" lvl="0" indent="0">
              <a:lnSpc>
                <a:spcPct val="120000"/>
              </a:lnSpc>
              <a:spcBef>
                <a:spcPts val="0"/>
              </a:spcBef>
              <a:buNone/>
            </a:pPr>
            <a:r>
              <a:rPr lang="en-US" sz="4800" dirty="0">
                <a:latin typeface="Arial" panose="020B0604020202020204" pitchFamily="34" charset="0"/>
                <a:cs typeface="Arial" panose="020B0604020202020204" pitchFamily="34" charset="0"/>
              </a:rPr>
              <a:t>XX hours: Paramedical services. Physical therapy (PT) session at school twice per week for a ½ hour each session.  I have been training by my child’s PT to provide my child with this service at home. I am in the process of obtaining an SOC 321 form completed by child’s PT. </a:t>
            </a:r>
          </a:p>
          <a:p>
            <a:pPr marL="0" lvl="0" indent="0">
              <a:lnSpc>
                <a:spcPct val="120000"/>
              </a:lnSpc>
              <a:spcBef>
                <a:spcPts val="0"/>
              </a:spcBef>
              <a:buNone/>
            </a:pPr>
            <a:r>
              <a:rPr lang="en-US" sz="4800" dirty="0">
                <a:latin typeface="Arial" panose="020B0604020202020204" pitchFamily="34" charset="0"/>
                <a:cs typeface="Arial" panose="020B0604020202020204" pitchFamily="34" charset="0"/>
              </a:rPr>
              <a:t>XX hours: Assistance with diaper changes approximately twice per day.  Each diaper change takes approximately 15 minutes to complete. </a:t>
            </a:r>
          </a:p>
          <a:p>
            <a:pPr marL="0" lvl="0" indent="0">
              <a:lnSpc>
                <a:spcPct val="120000"/>
              </a:lnSpc>
              <a:spcBef>
                <a:spcPts val="0"/>
              </a:spcBef>
              <a:buNone/>
            </a:pPr>
            <a:r>
              <a:rPr lang="en-US" sz="4800" dirty="0">
                <a:latin typeface="Arial" panose="020B0604020202020204" pitchFamily="34" charset="0"/>
                <a:cs typeface="Arial" panose="020B0604020202020204" pitchFamily="34" charset="0"/>
              </a:rPr>
              <a:t>XX hours: Repositioning in wheelchair.  My child needs to be repositioned in their wheelchair once per hour about five times per day.  It takes about 3 minutes each time they are repositioned.  </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 </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Since my child’s school program ended on Month, Day, 2020, I have been providing my child with the IHSS tasks above. I am asking that IHSS grant my child approval of the XX hours of IHSS tasks my child now needs because of COVID-19 related loss of their educational program as required in All County Letter 20-26, </a:t>
            </a:r>
            <a:r>
              <a:rPr lang="en-US" sz="4800" u="sng" dirty="0">
                <a:latin typeface="Arial" panose="020B0604020202020204" pitchFamily="34" charset="0"/>
                <a:cs typeface="Arial" panose="020B0604020202020204" pitchFamily="34" charset="0"/>
                <a:hlinkClick r:id="rId2"/>
              </a:rPr>
              <a:t>https://www.cdss.ca.gov/Portals/9/Additional-Resources/Letters-and-Notices/ACLs/2020/ACL_20-26.pdf</a:t>
            </a:r>
            <a:r>
              <a:rPr lang="en-US" sz="4800" u="sng" dirty="0">
                <a:latin typeface="Arial" panose="020B0604020202020204" pitchFamily="34" charset="0"/>
                <a:cs typeface="Arial" panose="020B0604020202020204" pitchFamily="34" charset="0"/>
              </a:rPr>
              <a:t>.</a:t>
            </a:r>
            <a:r>
              <a:rPr lang="en-US" sz="4800" dirty="0">
                <a:latin typeface="Arial" panose="020B0604020202020204" pitchFamily="34" charset="0"/>
                <a:cs typeface="Arial" panose="020B0604020202020204" pitchFamily="34" charset="0"/>
              </a:rPr>
              <a:t>  This is in addition to the other IHSS services they are currently getting. </a:t>
            </a:r>
          </a:p>
          <a:p>
            <a:pPr marL="0" indent="0">
              <a:lnSpc>
                <a:spcPct val="120000"/>
              </a:lnSpc>
              <a:spcBef>
                <a:spcPts val="0"/>
              </a:spcBef>
              <a:buNone/>
            </a:pPr>
            <a:endParaRPr lang="en-US" sz="4800" dirty="0">
              <a:latin typeface="Arial" panose="020B0604020202020204" pitchFamily="34" charset="0"/>
              <a:cs typeface="Arial" panose="020B0604020202020204" pitchFamily="34" charset="0"/>
            </a:endParaRPr>
          </a:p>
          <a:p>
            <a:pPr marL="0" indent="0">
              <a:lnSpc>
                <a:spcPct val="120000"/>
              </a:lnSpc>
              <a:spcBef>
                <a:spcPts val="0"/>
              </a:spcBef>
              <a:buNone/>
            </a:pPr>
            <a:r>
              <a:rPr lang="en-US" sz="4800" dirty="0">
                <a:latin typeface="Arial" panose="020B0604020202020204" pitchFamily="34" charset="0"/>
                <a:cs typeface="Arial" panose="020B0604020202020204" pitchFamily="34" charset="0"/>
              </a:rPr>
              <a:t>Thank you,</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 </a:t>
            </a:r>
          </a:p>
          <a:p>
            <a:pPr marL="0" indent="0">
              <a:lnSpc>
                <a:spcPct val="120000"/>
              </a:lnSpc>
              <a:spcBef>
                <a:spcPts val="0"/>
              </a:spcBef>
              <a:buNone/>
            </a:pPr>
            <a:r>
              <a:rPr lang="en-US" sz="4800" dirty="0">
                <a:latin typeface="Arial" panose="020B0604020202020204" pitchFamily="34" charset="0"/>
                <a:cs typeface="Arial" panose="020B0604020202020204" pitchFamily="34" charset="0"/>
              </a:rPr>
              <a:t>Parent</a:t>
            </a:r>
          </a:p>
          <a:p>
            <a:endParaRPr lang="en-US" dirty="0"/>
          </a:p>
        </p:txBody>
      </p:sp>
    </p:spTree>
    <p:extLst>
      <p:ext uri="{BB962C8B-B14F-4D97-AF65-F5344CB8AC3E}">
        <p14:creationId xmlns:p14="http://schemas.microsoft.com/office/powerpoint/2010/main" val="256853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C6868B-3A27-4A26-BD2D-B460E67C3743}"/>
              </a:ext>
            </a:extLst>
          </p:cNvPr>
          <p:cNvSpPr>
            <a:spLocks noGrp="1"/>
          </p:cNvSpPr>
          <p:nvPr>
            <p:ph type="title"/>
          </p:nvPr>
        </p:nvSpPr>
        <p:spPr/>
        <p:txBody>
          <a:bodyPr>
            <a:normAutofit/>
          </a:bodyPr>
          <a:lstStyle/>
          <a:p>
            <a:pPr algn="ctr"/>
            <a:r>
              <a:rPr lang="en-US" sz="4000" b="1" dirty="0">
                <a:solidFill>
                  <a:schemeClr val="accent2">
                    <a:lumMod val="75000"/>
                  </a:schemeClr>
                </a:solidFill>
                <a:latin typeface="Arial" panose="020B0604020202020204" pitchFamily="34" charset="0"/>
                <a:cs typeface="Arial" panose="020B0604020202020204" pitchFamily="34" charset="0"/>
              </a:rPr>
              <a:t>Topics for Today  </a:t>
            </a:r>
          </a:p>
        </p:txBody>
      </p:sp>
      <p:sp>
        <p:nvSpPr>
          <p:cNvPr id="3" name="Content Placeholder 2">
            <a:extLst>
              <a:ext uri="{FF2B5EF4-FFF2-40B4-BE49-F238E27FC236}">
                <a16:creationId xmlns:a16="http://schemas.microsoft.com/office/drawing/2014/main" xmlns="" id="{41E5DA06-FD30-48BD-964C-75E33026168C}"/>
              </a:ext>
            </a:extLst>
          </p:cNvPr>
          <p:cNvSpPr>
            <a:spLocks noGrp="1"/>
          </p:cNvSpPr>
          <p:nvPr>
            <p:ph idx="1"/>
          </p:nvPr>
        </p:nvSpPr>
        <p:spPr>
          <a:xfrm>
            <a:off x="1026160" y="1778001"/>
            <a:ext cx="8247842" cy="4263362"/>
          </a:xfrm>
        </p:spPr>
        <p:txBody>
          <a:bodyPr>
            <a:normAutofit fontScale="92500" lnSpcReduction="20000"/>
          </a:bodyPr>
          <a:lstStyle/>
          <a:p>
            <a:pPr>
              <a:buClr>
                <a:schemeClr val="accent2">
                  <a:lumMod val="75000"/>
                </a:schemeClr>
              </a:buClr>
              <a:buFont typeface="Wingdings" panose="05000000000000000000" pitchFamily="2" charset="2"/>
              <a:buChar char="Ø"/>
            </a:pPr>
            <a:r>
              <a:rPr lang="en-US" sz="3600" dirty="0">
                <a:latin typeface="Arial" panose="020B0604020202020204" pitchFamily="34" charset="0"/>
                <a:cs typeface="Arial" panose="020B0604020202020204" pitchFamily="34" charset="0"/>
              </a:rPr>
              <a:t>What is IHSS?</a:t>
            </a:r>
          </a:p>
          <a:p>
            <a:pPr>
              <a:buClr>
                <a:schemeClr val="accent2">
                  <a:lumMod val="75000"/>
                </a:schemeClr>
              </a:buClr>
              <a:buFont typeface="Wingdings" panose="05000000000000000000" pitchFamily="2" charset="2"/>
              <a:buChar char="Ø"/>
            </a:pPr>
            <a:r>
              <a:rPr lang="en-US" sz="3600" dirty="0">
                <a:latin typeface="Arial" panose="020B0604020202020204" pitchFamily="34" charset="0"/>
                <a:cs typeface="Arial" panose="020B0604020202020204" pitchFamily="34" charset="0"/>
              </a:rPr>
              <a:t>Who is eligible? </a:t>
            </a:r>
          </a:p>
          <a:p>
            <a:pPr>
              <a:buClr>
                <a:schemeClr val="accent2">
                  <a:lumMod val="75000"/>
                </a:schemeClr>
              </a:buClr>
              <a:buFont typeface="Wingdings" panose="05000000000000000000" pitchFamily="2" charset="2"/>
              <a:buChar char="Ø"/>
            </a:pPr>
            <a:r>
              <a:rPr lang="en-US" sz="3600" dirty="0">
                <a:latin typeface="Arial" panose="020B0604020202020204" pitchFamily="34" charset="0"/>
                <a:cs typeface="Arial" panose="020B0604020202020204" pitchFamily="34" charset="0"/>
              </a:rPr>
              <a:t>How to apply? </a:t>
            </a:r>
          </a:p>
          <a:p>
            <a:pPr>
              <a:buClr>
                <a:schemeClr val="accent2">
                  <a:lumMod val="75000"/>
                </a:schemeClr>
              </a:buClr>
              <a:buFont typeface="Wingdings" panose="05000000000000000000" pitchFamily="2" charset="2"/>
              <a:buChar char="Ø"/>
            </a:pPr>
            <a:r>
              <a:rPr lang="en-US" sz="3600" dirty="0">
                <a:latin typeface="Arial" panose="020B0604020202020204" pitchFamily="34" charset="0"/>
                <a:cs typeface="Arial" panose="020B0604020202020204" pitchFamily="34" charset="0"/>
              </a:rPr>
              <a:t>How do I know if I was approved? </a:t>
            </a:r>
          </a:p>
          <a:p>
            <a:pPr>
              <a:buClr>
                <a:schemeClr val="accent2">
                  <a:lumMod val="75000"/>
                </a:schemeClr>
              </a:buClr>
              <a:buFont typeface="Wingdings" panose="05000000000000000000" pitchFamily="2" charset="2"/>
              <a:buChar char="Ø"/>
            </a:pPr>
            <a:r>
              <a:rPr lang="en-US" sz="3600" dirty="0">
                <a:latin typeface="Arial" panose="020B0604020202020204" pitchFamily="34" charset="0"/>
                <a:cs typeface="Arial" panose="020B0604020202020204" pitchFamily="34" charset="0"/>
              </a:rPr>
              <a:t>What if I disagree with the county? </a:t>
            </a:r>
          </a:p>
          <a:p>
            <a:pPr>
              <a:buClr>
                <a:schemeClr val="accent2">
                  <a:lumMod val="75000"/>
                </a:schemeClr>
              </a:buClr>
              <a:buFont typeface="Wingdings" panose="05000000000000000000" pitchFamily="2" charset="2"/>
              <a:buChar char="Ø"/>
            </a:pPr>
            <a:r>
              <a:rPr lang="en-US" sz="3600" dirty="0">
                <a:latin typeface="Arial" panose="020B0604020202020204" pitchFamily="34" charset="0"/>
                <a:cs typeface="Arial" panose="020B0604020202020204" pitchFamily="34" charset="0"/>
              </a:rPr>
              <a:t>How to enroll as a provider?</a:t>
            </a:r>
          </a:p>
          <a:p>
            <a:pPr>
              <a:buClr>
                <a:schemeClr val="accent2">
                  <a:lumMod val="75000"/>
                </a:schemeClr>
              </a:buClr>
              <a:buFont typeface="Wingdings" panose="05000000000000000000" pitchFamily="2" charset="2"/>
              <a:buChar char="Ø"/>
            </a:pPr>
            <a:r>
              <a:rPr lang="en-US" sz="3600" dirty="0">
                <a:latin typeface="Arial" panose="020B0604020202020204" pitchFamily="34" charset="0"/>
                <a:cs typeface="Arial" panose="020B0604020202020204" pitchFamily="34" charset="0"/>
              </a:rPr>
              <a:t>What is happening with the state budget? </a:t>
            </a:r>
          </a:p>
          <a:p>
            <a:pPr>
              <a:buClr>
                <a:schemeClr val="accent2">
                  <a:lumMod val="75000"/>
                </a:schemeClr>
              </a:buClr>
              <a:buFont typeface="Wingdings" panose="05000000000000000000" pitchFamily="2" charset="2"/>
              <a:buChar char="Ø"/>
            </a:pPr>
            <a:r>
              <a:rPr lang="en-US" sz="3600" dirty="0">
                <a:latin typeface="Arial" panose="020B0604020202020204" pitchFamily="34" charset="0"/>
                <a:cs typeface="Arial" panose="020B0604020202020204" pitchFamily="34" charset="0"/>
              </a:rPr>
              <a:t>Q &amp; A </a:t>
            </a:r>
          </a:p>
          <a:p>
            <a:pPr>
              <a:buClr>
                <a:schemeClr val="accent2">
                  <a:lumMod val="75000"/>
                </a:schemeClr>
              </a:buClr>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895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88E4ED-7592-4CCA-98BD-C4F8A237F24B}"/>
              </a:ext>
            </a:extLst>
          </p:cNvPr>
          <p:cNvSpPr>
            <a:spLocks noGrp="1"/>
          </p:cNvSpPr>
          <p:nvPr>
            <p:ph type="title"/>
          </p:nvPr>
        </p:nvSpPr>
        <p:spPr>
          <a:xfrm>
            <a:off x="677334" y="609600"/>
            <a:ext cx="8596668" cy="2762190"/>
          </a:xfrm>
        </p:spPr>
        <p:txBody>
          <a:bodyPr>
            <a:normAutofit/>
          </a:bodyPr>
          <a:lstStyle/>
          <a:p>
            <a:pPr algn="ctr"/>
            <a:r>
              <a:rPr lang="en-US" sz="4000" b="1" dirty="0">
                <a:solidFill>
                  <a:schemeClr val="accent2">
                    <a:lumMod val="75000"/>
                  </a:schemeClr>
                </a:solidFill>
                <a:latin typeface="Arial" panose="020B0604020202020204" pitchFamily="34" charset="0"/>
                <a:cs typeface="Arial" panose="020B0604020202020204" pitchFamily="34" charset="0"/>
              </a:rPr>
              <a:t/>
            </a:r>
            <a:br>
              <a:rPr lang="en-US" sz="4000" b="1" dirty="0">
                <a:solidFill>
                  <a:schemeClr val="accent2">
                    <a:lumMod val="75000"/>
                  </a:schemeClr>
                </a:solidFill>
                <a:latin typeface="Arial" panose="020B0604020202020204" pitchFamily="34" charset="0"/>
                <a:cs typeface="Arial" panose="020B0604020202020204" pitchFamily="34" charset="0"/>
              </a:rPr>
            </a:br>
            <a:r>
              <a:rPr lang="en-US" sz="4000" b="1" dirty="0">
                <a:solidFill>
                  <a:schemeClr val="accent2">
                    <a:lumMod val="75000"/>
                  </a:schemeClr>
                </a:solidFill>
                <a:latin typeface="Arial" panose="020B0604020202020204" pitchFamily="34" charset="0"/>
                <a:cs typeface="Arial" panose="020B0604020202020204" pitchFamily="34" charset="0"/>
              </a:rPr>
              <a:t/>
            </a:r>
            <a:br>
              <a:rPr lang="en-US" sz="4000" b="1" dirty="0">
                <a:solidFill>
                  <a:schemeClr val="accent2">
                    <a:lumMod val="75000"/>
                  </a:schemeClr>
                </a:solidFill>
                <a:latin typeface="Arial" panose="020B0604020202020204" pitchFamily="34" charset="0"/>
                <a:cs typeface="Arial" panose="020B0604020202020204" pitchFamily="34" charset="0"/>
              </a:rPr>
            </a:br>
            <a:r>
              <a:rPr lang="en-US" sz="4000" b="1" dirty="0">
                <a:solidFill>
                  <a:schemeClr val="accent2">
                    <a:lumMod val="75000"/>
                  </a:schemeClr>
                </a:solidFill>
                <a:latin typeface="Arial" panose="020B0604020202020204" pitchFamily="34" charset="0"/>
                <a:cs typeface="Arial" panose="020B0604020202020204" pitchFamily="34" charset="0"/>
              </a:rPr>
              <a:t>How do I know I was approved? </a:t>
            </a:r>
            <a:endParaRPr lang="en-US" sz="4000" dirty="0"/>
          </a:p>
        </p:txBody>
      </p:sp>
      <p:pic>
        <p:nvPicPr>
          <p:cNvPr id="3" name="Picture 2" descr="IDK-jpeg.png">
            <a:extLst>
              <a:ext uri="{FF2B5EF4-FFF2-40B4-BE49-F238E27FC236}">
                <a16:creationId xmlns:a16="http://schemas.microsoft.com/office/drawing/2014/main" xmlns="" id="{78875FD3-9D3A-42E7-8078-F4BC38002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168" y="3371790"/>
            <a:ext cx="3893001" cy="3351309"/>
          </a:xfrm>
          <a:prstGeom prst="rect">
            <a:avLst/>
          </a:prstGeom>
        </p:spPr>
      </p:pic>
    </p:spTree>
    <p:extLst>
      <p:ext uri="{BB962C8B-B14F-4D97-AF65-F5344CB8AC3E}">
        <p14:creationId xmlns:p14="http://schemas.microsoft.com/office/powerpoint/2010/main" val="752383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xmlns="" id="{549E86A2-D3F3-4B38-A933-2BB575EE5EC9}"/>
              </a:ext>
            </a:extLst>
          </p:cNvPr>
          <p:cNvGraphicFramePr>
            <a:graphicFrameLocks noChangeAspect="1"/>
          </p:cNvGraphicFramePr>
          <p:nvPr>
            <p:extLst>
              <p:ext uri="{D42A27DB-BD31-4B8C-83A1-F6EECF244321}">
                <p14:modId xmlns:p14="http://schemas.microsoft.com/office/powerpoint/2010/main" val="3127585487"/>
              </p:ext>
            </p:extLst>
          </p:nvPr>
        </p:nvGraphicFramePr>
        <p:xfrm>
          <a:off x="6096000" y="772735"/>
          <a:ext cx="4617871" cy="6001733"/>
        </p:xfrm>
        <a:graphic>
          <a:graphicData uri="http://schemas.openxmlformats.org/presentationml/2006/ole">
            <mc:AlternateContent xmlns:mc="http://schemas.openxmlformats.org/markup-compatibility/2006">
              <mc:Choice xmlns:v="urn:schemas-microsoft-com:vml" Requires="v">
                <p:oleObj spid="_x0000_s3341" name="Acrobat Document" r:id="rId3" imgW="5829298" imgH="9601011" progId="Acrobat.Document.2015">
                  <p:embed/>
                </p:oleObj>
              </mc:Choice>
              <mc:Fallback>
                <p:oleObj name="Acrobat Document" r:id="rId3" imgW="5829298" imgH="9601011" progId="Acrobat.Document.2015">
                  <p:embed/>
                  <p:pic>
                    <p:nvPicPr>
                      <p:cNvPr id="0" name=""/>
                      <p:cNvPicPr/>
                      <p:nvPr/>
                    </p:nvPicPr>
                    <p:blipFill>
                      <a:blip r:embed="rId4"/>
                      <a:stretch>
                        <a:fillRect/>
                      </a:stretch>
                    </p:blipFill>
                    <p:spPr>
                      <a:xfrm>
                        <a:off x="6096000" y="772735"/>
                        <a:ext cx="4617871" cy="6001733"/>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xmlns="" id="{591D4411-F705-48C4-A601-02EA62C98D1E}"/>
              </a:ext>
            </a:extLst>
          </p:cNvPr>
          <p:cNvSpPr txBox="1"/>
          <p:nvPr/>
        </p:nvSpPr>
        <p:spPr>
          <a:xfrm>
            <a:off x="579120" y="213360"/>
            <a:ext cx="5635414" cy="1569660"/>
          </a:xfrm>
          <a:prstGeom prst="rect">
            <a:avLst/>
          </a:prstGeom>
          <a:noFill/>
        </p:spPr>
        <p:txBody>
          <a:bodyPr wrap="square" rtlCol="0">
            <a:spAutoFit/>
          </a:bodyPr>
          <a:lstStyle/>
          <a:p>
            <a:endParaRPr lang="en-US" sz="3200" b="1" dirty="0">
              <a:solidFill>
                <a:srgbClr val="002060"/>
              </a:solidFill>
              <a:latin typeface="Arial" panose="020B0604020202020204" pitchFamily="34" charset="0"/>
              <a:cs typeface="Arial" panose="020B0604020202020204" pitchFamily="34" charset="0"/>
            </a:endParaRPr>
          </a:p>
          <a:p>
            <a:r>
              <a:rPr lang="en-US" sz="3200" b="1" dirty="0">
                <a:solidFill>
                  <a:srgbClr val="002060"/>
                </a:solidFill>
                <a:latin typeface="Arial" panose="020B0604020202020204" pitchFamily="34" charset="0"/>
                <a:cs typeface="Arial" panose="020B0604020202020204" pitchFamily="34" charset="0"/>
              </a:rPr>
              <a:t>What Information is in a</a:t>
            </a:r>
          </a:p>
          <a:p>
            <a:r>
              <a:rPr lang="en-US" sz="3200" b="1" dirty="0">
                <a:solidFill>
                  <a:srgbClr val="002060"/>
                </a:solidFill>
                <a:latin typeface="Arial" panose="020B0604020202020204" pitchFamily="34" charset="0"/>
                <a:cs typeface="Arial" panose="020B0604020202020204" pitchFamily="34" charset="0"/>
              </a:rPr>
              <a:t> Notice of Action? </a:t>
            </a:r>
          </a:p>
        </p:txBody>
      </p:sp>
      <p:sp>
        <p:nvSpPr>
          <p:cNvPr id="6" name="TextBox 5">
            <a:extLst>
              <a:ext uri="{FF2B5EF4-FFF2-40B4-BE49-F238E27FC236}">
                <a16:creationId xmlns:a16="http://schemas.microsoft.com/office/drawing/2014/main" xmlns="" id="{C43044D5-7FE8-47BA-98C5-70C646AD0FF9}"/>
              </a:ext>
            </a:extLst>
          </p:cNvPr>
          <p:cNvSpPr txBox="1"/>
          <p:nvPr/>
        </p:nvSpPr>
        <p:spPr>
          <a:xfrm>
            <a:off x="693923" y="1872688"/>
            <a:ext cx="5287274" cy="5816977"/>
          </a:xfrm>
          <a:prstGeom prst="rect">
            <a:avLst/>
          </a:prstGeom>
          <a:noFill/>
        </p:spPr>
        <p:txBody>
          <a:bodyPr wrap="square" rtlCol="0">
            <a:spAutoFit/>
          </a:bodyPr>
          <a:lstStyle/>
          <a:p>
            <a:pPr marL="285750" indent="-285750">
              <a:buFont typeface="Wingdings" panose="05000000000000000000" pitchFamily="2" charset="2"/>
              <a:buChar char="Ø"/>
            </a:pPr>
            <a:r>
              <a:rPr lang="en-US" sz="2000" b="1" dirty="0">
                <a:solidFill>
                  <a:schemeClr val="accent2">
                    <a:lumMod val="75000"/>
                  </a:schemeClr>
                </a:solidFill>
                <a:latin typeface="Arial" panose="020B0604020202020204" pitchFamily="34" charset="0"/>
                <a:cs typeface="Arial" panose="020B0604020202020204" pitchFamily="34" charset="0"/>
              </a:rPr>
              <a:t>Application Approved </a:t>
            </a:r>
          </a:p>
          <a:p>
            <a:pPr marL="800100" lvl="1"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Effective Date </a:t>
            </a:r>
          </a:p>
          <a:p>
            <a:pPr marL="800100" lvl="1"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Number of hours authorized per task</a:t>
            </a:r>
          </a:p>
          <a:p>
            <a:pPr lvl="1"/>
            <a:endParaRPr lang="en-US" sz="2000" b="1" dirty="0">
              <a:solidFill>
                <a:schemeClr val="accent2">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b="1" dirty="0">
                <a:solidFill>
                  <a:schemeClr val="accent2">
                    <a:lumMod val="75000"/>
                  </a:schemeClr>
                </a:solidFill>
                <a:latin typeface="Arial" panose="020B0604020202020204" pitchFamily="34" charset="0"/>
                <a:cs typeface="Arial" panose="020B0604020202020204" pitchFamily="34" charset="0"/>
              </a:rPr>
              <a:t>Application Denied </a:t>
            </a:r>
          </a:p>
          <a:p>
            <a:pPr marL="800100" lvl="1"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Basis for decision </a:t>
            </a:r>
          </a:p>
          <a:p>
            <a:pPr marL="800100" lvl="1"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Regulations supporting the action </a:t>
            </a:r>
          </a:p>
          <a:p>
            <a:pPr marL="742950" lvl="1" indent="-285750">
              <a:buFont typeface="Wingdings" panose="05000000000000000000" pitchFamily="2" charset="2"/>
              <a:buChar char="Ø"/>
            </a:pPr>
            <a:endParaRPr lang="en-US" sz="2000" b="1" dirty="0">
              <a:solidFill>
                <a:schemeClr val="accent2">
                  <a:lumMod val="75000"/>
                </a:schemeClr>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b="1" dirty="0">
                <a:solidFill>
                  <a:schemeClr val="accent2">
                    <a:lumMod val="75000"/>
                  </a:schemeClr>
                </a:solidFill>
                <a:latin typeface="Arial" panose="020B0604020202020204" pitchFamily="34" charset="0"/>
                <a:cs typeface="Arial" panose="020B0604020202020204" pitchFamily="34" charset="0"/>
              </a:rPr>
              <a:t>Services reduced, terminated, or altered</a:t>
            </a:r>
          </a:p>
          <a:p>
            <a:pPr marL="800100" lvl="1"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At least 10 days before effective date (MPP 20-001(a)(1)) </a:t>
            </a:r>
          </a:p>
          <a:p>
            <a:pPr marL="800100" lvl="1"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Reason for change </a:t>
            </a:r>
          </a:p>
          <a:p>
            <a:pPr marL="800100" lvl="1" indent="-342900">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Difference from previous hours authorized</a:t>
            </a:r>
          </a:p>
          <a:p>
            <a:pPr marL="742950" lvl="1" indent="-285750">
              <a:buFont typeface="Wingdings" panose="05000000000000000000" pitchFamily="2" charset="2"/>
              <a:buChar char="Ø"/>
            </a:pPr>
            <a:endParaRPr lang="en-US" dirty="0">
              <a:solidFill>
                <a:srgbClr val="002060"/>
              </a:solidFill>
            </a:endParaRPr>
          </a:p>
          <a:p>
            <a:pPr marL="742950" lvl="1" indent="-285750">
              <a:buFont typeface="Wingdings" panose="05000000000000000000" pitchFamily="2" charset="2"/>
              <a:buChar char="Ø"/>
            </a:pPr>
            <a:endParaRPr lang="en-US" dirty="0">
              <a:solidFill>
                <a:srgbClr val="002060"/>
              </a:solidFill>
            </a:endParaRPr>
          </a:p>
          <a:p>
            <a:pPr marL="742950" lvl="1" indent="-285750">
              <a:buFont typeface="Wingdings" panose="05000000000000000000" pitchFamily="2" charset="2"/>
              <a:buChar char="Ø"/>
            </a:pPr>
            <a:endParaRPr lang="en-US" dirty="0">
              <a:solidFill>
                <a:srgbClr val="002060"/>
              </a:solidFill>
            </a:endParaRPr>
          </a:p>
          <a:p>
            <a:pPr lvl="1"/>
            <a:endParaRPr lang="en-US" dirty="0">
              <a:solidFill>
                <a:srgbClr val="002060"/>
              </a:solidFill>
            </a:endParaRPr>
          </a:p>
        </p:txBody>
      </p:sp>
    </p:spTree>
    <p:extLst>
      <p:ext uri="{BB962C8B-B14F-4D97-AF65-F5344CB8AC3E}">
        <p14:creationId xmlns:p14="http://schemas.microsoft.com/office/powerpoint/2010/main" val="2461133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49BA8-445E-49C1-8582-6461BC35A8BE}"/>
              </a:ext>
            </a:extLst>
          </p:cNvPr>
          <p:cNvSpPr>
            <a:spLocks noGrp="1"/>
          </p:cNvSpPr>
          <p:nvPr>
            <p:ph type="title"/>
          </p:nvPr>
        </p:nvSpPr>
        <p:spPr/>
        <p:txBody>
          <a:bodyPr>
            <a:normAutofit/>
          </a:bodyPr>
          <a:lstStyle/>
          <a:p>
            <a:pPr algn="ctr"/>
            <a:r>
              <a:rPr lang="en-US" sz="5400" b="1" dirty="0">
                <a:solidFill>
                  <a:schemeClr val="accent2">
                    <a:lumMod val="75000"/>
                  </a:schemeClr>
                </a:solidFill>
                <a:latin typeface="Arial" panose="020B0604020202020204" pitchFamily="34" charset="0"/>
                <a:cs typeface="Arial" panose="020B0604020202020204" pitchFamily="34" charset="0"/>
              </a:rPr>
              <a:t>What if I disagree with the county? </a:t>
            </a:r>
          </a:p>
        </p:txBody>
      </p:sp>
      <p:sp>
        <p:nvSpPr>
          <p:cNvPr id="3" name="Text Placeholder 2">
            <a:extLst>
              <a:ext uri="{FF2B5EF4-FFF2-40B4-BE49-F238E27FC236}">
                <a16:creationId xmlns:a16="http://schemas.microsoft.com/office/drawing/2014/main" xmlns="" id="{D7BE0EE0-3751-4669-92AA-5D8423C51842}"/>
              </a:ext>
            </a:extLst>
          </p:cNvPr>
          <p:cNvSpPr>
            <a:spLocks noGrp="1"/>
          </p:cNvSpPr>
          <p:nvPr>
            <p:ph type="body" idx="1"/>
          </p:nvPr>
        </p:nvSpPr>
        <p:spPr>
          <a:xfrm>
            <a:off x="3535052" y="5948313"/>
            <a:ext cx="3864990" cy="93048"/>
          </a:xfrm>
        </p:spPr>
        <p:txBody>
          <a:bodyPr>
            <a:normAutofit fontScale="25000" lnSpcReduction="20000"/>
          </a:bodyPr>
          <a:lstStyle/>
          <a:p>
            <a:endParaRPr lang="en-US" dirty="0"/>
          </a:p>
        </p:txBody>
      </p:sp>
      <p:pic>
        <p:nvPicPr>
          <p:cNvPr id="8" name="Picture 7">
            <a:extLst>
              <a:ext uri="{FF2B5EF4-FFF2-40B4-BE49-F238E27FC236}">
                <a16:creationId xmlns:a16="http://schemas.microsoft.com/office/drawing/2014/main" xmlns="" id="{3C934F8B-0F06-4CBB-B6FB-24C76E72655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841108" y="4087368"/>
            <a:ext cx="2926080" cy="2161032"/>
          </a:xfrm>
          <a:prstGeom prst="rect">
            <a:avLst/>
          </a:prstGeom>
        </p:spPr>
      </p:pic>
    </p:spTree>
    <p:extLst>
      <p:ext uri="{BB962C8B-B14F-4D97-AF65-F5344CB8AC3E}">
        <p14:creationId xmlns:p14="http://schemas.microsoft.com/office/powerpoint/2010/main" val="3006633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173FC7-7EFA-495C-B542-6BB1A41B3C29}"/>
              </a:ext>
            </a:extLst>
          </p:cNvPr>
          <p:cNvSpPr>
            <a:spLocks noGrp="1"/>
          </p:cNvSpPr>
          <p:nvPr>
            <p:ph type="title"/>
          </p:nvPr>
        </p:nvSpPr>
        <p:spPr>
          <a:xfrm>
            <a:off x="508001" y="440267"/>
            <a:ext cx="10769600" cy="1066800"/>
          </a:xfrm>
        </p:spPr>
        <p:txBody>
          <a:bodyPr>
            <a:normAutofit/>
          </a:bodyPr>
          <a:lstStyle/>
          <a:p>
            <a:r>
              <a:rPr lang="en-US" b="1" dirty="0">
                <a:solidFill>
                  <a:srgbClr val="002060"/>
                </a:solidFill>
              </a:rPr>
              <a:t>Appealing Adverse Actions </a:t>
            </a:r>
          </a:p>
        </p:txBody>
      </p:sp>
      <p:sp>
        <p:nvSpPr>
          <p:cNvPr id="3" name="Content Placeholder 2">
            <a:extLst>
              <a:ext uri="{FF2B5EF4-FFF2-40B4-BE49-F238E27FC236}">
                <a16:creationId xmlns:a16="http://schemas.microsoft.com/office/drawing/2014/main" xmlns="" id="{1F810139-46CA-461D-BFD9-0D18B5BBF61C}"/>
              </a:ext>
            </a:extLst>
          </p:cNvPr>
          <p:cNvSpPr>
            <a:spLocks noGrp="1"/>
          </p:cNvSpPr>
          <p:nvPr>
            <p:ph idx="1"/>
          </p:nvPr>
        </p:nvSpPr>
        <p:spPr>
          <a:xfrm>
            <a:off x="508000" y="1286934"/>
            <a:ext cx="11006667" cy="5367866"/>
          </a:xfrm>
        </p:spPr>
        <p:txBody>
          <a:bodyPr>
            <a:noAutofit/>
          </a:bodyPr>
          <a:lstStyle/>
          <a:p>
            <a:pPr>
              <a:buClr>
                <a:srgbClr val="002060"/>
              </a:buClr>
              <a:buSzPct val="100000"/>
              <a:buFont typeface="Arial" panose="020B0604020202020204" pitchFamily="34" charset="0"/>
              <a:buChar char="•"/>
            </a:pPr>
            <a:r>
              <a:rPr lang="en-US" sz="2400" b="1" dirty="0">
                <a:latin typeface="Arial" panose="020B0604020202020204" pitchFamily="34" charset="0"/>
                <a:cs typeface="Arial" panose="020B0604020202020204" pitchFamily="34" charset="0"/>
              </a:rPr>
              <a:t>Appeal an IHSS or Medi-Cal action by requesting a hearing </a:t>
            </a:r>
          </a:p>
          <a:p>
            <a:pPr lvl="1">
              <a:buClr>
                <a:srgbClr val="002060"/>
              </a:buClr>
              <a:buSzPct val="100000"/>
              <a:buFont typeface="Arial" panose="020B0604020202020204" pitchFamily="34" charset="0"/>
              <a:buChar char="•"/>
            </a:pPr>
            <a:r>
              <a:rPr lang="en-US" sz="2000" b="1" dirty="0">
                <a:latin typeface="Arial" panose="020B0604020202020204" pitchFamily="34" charset="0"/>
                <a:cs typeface="Arial" panose="020B0604020202020204" pitchFamily="34" charset="0"/>
              </a:rPr>
              <a:t>Have 90 days from the date listed on an adequate NOA to request a hearing</a:t>
            </a:r>
          </a:p>
          <a:p>
            <a:pPr lvl="1">
              <a:buClr>
                <a:srgbClr val="002060"/>
              </a:buClr>
              <a:buSzPct val="100000"/>
              <a:buFont typeface="Arial" panose="020B0604020202020204" pitchFamily="34" charset="0"/>
              <a:buChar char="•"/>
            </a:pPr>
            <a:r>
              <a:rPr lang="en-US" sz="2000" b="1" dirty="0">
                <a:latin typeface="Arial" panose="020B0604020202020204" pitchFamily="34" charset="0"/>
                <a:cs typeface="Arial" panose="020B0604020202020204" pitchFamily="34" charset="0"/>
              </a:rPr>
              <a:t>Request Aid Paid Pending (APP) to keep IHSS or Medi-Cal benefit from the negative change listed on NOA </a:t>
            </a:r>
          </a:p>
          <a:p>
            <a:pPr lvl="2">
              <a:buClr>
                <a:srgbClr val="002060"/>
              </a:buClr>
              <a:buSzPct val="90000"/>
              <a:buFont typeface="Courier New" panose="02070309020205020404" pitchFamily="49" charset="0"/>
              <a:buChar char="o"/>
            </a:pPr>
            <a:r>
              <a:rPr lang="en-US" sz="2000" dirty="0">
                <a:latin typeface="Arial" panose="020B0604020202020204" pitchFamily="34" charset="0"/>
                <a:cs typeface="Arial" panose="020B0604020202020204" pitchFamily="34" charset="0"/>
              </a:rPr>
              <a:t>Must request BEFORE the effective date of change! </a:t>
            </a:r>
          </a:p>
          <a:p>
            <a:pPr lvl="2">
              <a:buClr>
                <a:srgbClr val="002060"/>
              </a:buClr>
              <a:buSzPct val="90000"/>
              <a:buFont typeface="Courier New" panose="02070309020205020404" pitchFamily="49" charset="0"/>
              <a:buChar char="o"/>
            </a:pPr>
            <a:r>
              <a:rPr lang="en-US" sz="2000" dirty="0">
                <a:latin typeface="Arial" panose="020B0604020202020204" pitchFamily="34" charset="0"/>
                <a:cs typeface="Arial" panose="020B0604020202020204" pitchFamily="34" charset="0"/>
              </a:rPr>
              <a:t>If you do not request a hearing before the effective date of change, you still have the remaining 90 day period to request a hearing </a:t>
            </a:r>
          </a:p>
          <a:p>
            <a:pPr lvl="2">
              <a:buClr>
                <a:srgbClr val="002060"/>
              </a:buClr>
              <a:buSzPct val="90000"/>
              <a:buFont typeface="Courier New" panose="02070309020205020404" pitchFamily="49" charset="0"/>
              <a:buChar char="o"/>
            </a:pPr>
            <a:r>
              <a:rPr lang="en-US" sz="2000" dirty="0">
                <a:latin typeface="Arial" panose="020B0604020202020204" pitchFamily="34" charset="0"/>
                <a:cs typeface="Arial" panose="020B0604020202020204" pitchFamily="34" charset="0"/>
              </a:rPr>
              <a:t>If you receive NOA late or do not receive, or is inadequate, you should still appeal right away and ask for aid paid pending</a:t>
            </a:r>
            <a:r>
              <a:rPr lang="en-US" sz="2000" u="sng" dirty="0">
                <a:latin typeface="Arial" panose="020B0604020202020204" pitchFamily="34" charset="0"/>
                <a:cs typeface="Arial" panose="020B0604020202020204" pitchFamily="34" charset="0"/>
              </a:rPr>
              <a:t> </a:t>
            </a:r>
          </a:p>
          <a:p>
            <a:pPr lvl="2">
              <a:buClr>
                <a:srgbClr val="002060"/>
              </a:buClr>
              <a:buSzPct val="90000"/>
              <a:buFont typeface="Courier New" panose="02070309020205020404" pitchFamily="49" charset="0"/>
              <a:buChar char="o"/>
            </a:pPr>
            <a:endParaRPr lang="en-US" sz="2200" u="sng" dirty="0">
              <a:latin typeface="Arial" panose="020B0604020202020204" pitchFamily="34" charset="0"/>
              <a:cs typeface="Arial" panose="020B0604020202020204" pitchFamily="34" charset="0"/>
            </a:endParaRPr>
          </a:p>
          <a:p>
            <a:pPr marL="0" indent="0">
              <a:buNone/>
            </a:pPr>
            <a:r>
              <a:rPr lang="en-US" sz="2400" b="1" u="sng" dirty="0">
                <a:latin typeface="Arial" panose="020B0604020202020204" pitchFamily="34" charset="0"/>
                <a:cs typeface="Arial" panose="020B0604020202020204" pitchFamily="34" charset="0"/>
              </a:rPr>
              <a:t>New Applicants</a:t>
            </a:r>
          </a:p>
          <a:p>
            <a:pPr marL="0" indent="0">
              <a:buNone/>
            </a:pPr>
            <a:r>
              <a:rPr lang="en-US" sz="2000" dirty="0">
                <a:latin typeface="Arial" panose="020B0604020202020204" pitchFamily="34" charset="0"/>
                <a:cs typeface="Arial" panose="020B0604020202020204" pitchFamily="34" charset="0"/>
              </a:rPr>
              <a:t>Generally, you have 90 days to request a hearing on the denial of an application for IHSS or Medi-Cal or other disagreement from the date listed on NOA</a:t>
            </a:r>
            <a:endParaRPr lang="en-US" sz="20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3456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400051"/>
            <a:ext cx="10515600" cy="644978"/>
          </a:xfrm>
        </p:spPr>
        <p:txBody>
          <a:bodyPr>
            <a:normAutofit fontScale="90000"/>
          </a:bodyPr>
          <a:lstStyle/>
          <a:p>
            <a:r>
              <a:rPr lang="en-US" sz="4000" b="1" dirty="0">
                <a:solidFill>
                  <a:schemeClr val="accent2">
                    <a:lumMod val="75000"/>
                  </a:schemeClr>
                </a:solidFill>
                <a:latin typeface="Arial" panose="020B0604020202020204" pitchFamily="34" charset="0"/>
                <a:cs typeface="Arial" panose="020B0604020202020204" pitchFamily="34" charset="0"/>
              </a:rPr>
              <a:t>State Fair Hearings During COVID-19</a:t>
            </a: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38200" y="1114697"/>
            <a:ext cx="10806114" cy="4285980"/>
          </a:xfrm>
        </p:spPr>
        <p:txBody>
          <a:bodyPr>
            <a:noAutofit/>
          </a:bodyPr>
          <a:lstStyle/>
          <a:p>
            <a:pPr marL="0" indent="0">
              <a:spcBef>
                <a:spcPts val="600"/>
              </a:spcBef>
              <a:buNone/>
            </a:pPr>
            <a:r>
              <a:rPr lang="en-US" sz="2000" dirty="0">
                <a:latin typeface="Arial" panose="020B0604020202020204" pitchFamily="34" charset="0"/>
                <a:cs typeface="Arial" panose="020B0604020202020204" pitchFamily="34" charset="0"/>
              </a:rPr>
              <a:t>The state is only </a:t>
            </a:r>
            <a:r>
              <a:rPr lang="en-US" sz="2000" b="1" dirty="0">
                <a:latin typeface="Arial" panose="020B0604020202020204" pitchFamily="34" charset="0"/>
                <a:cs typeface="Arial" panose="020B0604020202020204" pitchFamily="34" charset="0"/>
              </a:rPr>
              <a:t>holding phone hearings until further notice </a:t>
            </a:r>
            <a:endParaRPr lang="en-US" sz="2000" dirty="0"/>
          </a:p>
          <a:p>
            <a:r>
              <a:rPr lang="en-US" sz="2000" dirty="0">
                <a:latin typeface="Arial" panose="020B0604020202020204" pitchFamily="34" charset="0"/>
                <a:cs typeface="Arial" panose="020B0604020202020204" pitchFamily="34" charset="0"/>
              </a:rPr>
              <a:t>IHSS recipients have a right to an in-person hearing</a:t>
            </a:r>
          </a:p>
          <a:p>
            <a:r>
              <a:rPr lang="en-US" sz="2000" dirty="0">
                <a:latin typeface="Arial" panose="020B0604020202020204" pitchFamily="34" charset="0"/>
                <a:cs typeface="Arial" panose="020B0604020202020204" pitchFamily="34" charset="0"/>
              </a:rPr>
              <a:t>In-person hearings will be postponed until they are allowed again</a:t>
            </a:r>
          </a:p>
          <a:p>
            <a:r>
              <a:rPr lang="en-US" sz="2000" dirty="0">
                <a:latin typeface="Arial" panose="020B0604020202020204" pitchFamily="34" charset="0"/>
                <a:cs typeface="Arial" panose="020B0604020202020204" pitchFamily="34" charset="0"/>
              </a:rPr>
              <a:t>If the recipient is entitled to Aid Paid Pending, aid paid pending will continue until the in-person hearing is held if they are the recipient </a:t>
            </a:r>
          </a:p>
          <a:p>
            <a:pPr marL="0" indent="0">
              <a:buNone/>
            </a:pPr>
            <a:r>
              <a:rPr lang="en-US" sz="2000" dirty="0"/>
              <a:t> Medi-Cal Related Hearings: </a:t>
            </a:r>
          </a:p>
          <a:p>
            <a:r>
              <a:rPr lang="en-US" sz="2000" dirty="0">
                <a:latin typeface="Arial" panose="020B0604020202020204" pitchFamily="34" charset="0"/>
                <a:cs typeface="Arial" panose="020B0604020202020204" pitchFamily="34" charset="0"/>
              </a:rPr>
              <a:t>Individuals for whom </a:t>
            </a:r>
            <a:r>
              <a:rPr lang="en-US" sz="2000" b="1" dirty="0">
                <a:latin typeface="Arial" panose="020B0604020202020204" pitchFamily="34" charset="0"/>
                <a:cs typeface="Arial" panose="020B0604020202020204" pitchFamily="34" charset="0"/>
              </a:rPr>
              <a:t>the 90-day deadline would have occurred between March 1, 2020 to the end of the COVID-19 public health emergency</a:t>
            </a:r>
            <a:r>
              <a:rPr lang="en-US" sz="2000" dirty="0">
                <a:latin typeface="Arial" panose="020B0604020202020204" pitchFamily="34" charset="0"/>
                <a:cs typeface="Arial" panose="020B0604020202020204" pitchFamily="34" charset="0"/>
              </a:rPr>
              <a:t>, are now </a:t>
            </a:r>
            <a:r>
              <a:rPr lang="en-US" sz="2000" b="1" dirty="0">
                <a:latin typeface="Arial" panose="020B0604020202020204" pitchFamily="34" charset="0"/>
                <a:cs typeface="Arial" panose="020B0604020202020204" pitchFamily="34" charset="0"/>
              </a:rPr>
              <a:t>allowed up to a total of 210 days to asked for a Fair Hearing</a:t>
            </a:r>
            <a:r>
              <a:rPr lang="en-US" sz="2000" baseline="30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p>
          <a:p>
            <a:pPr lvl="1"/>
            <a:r>
              <a:rPr lang="en-US" sz="1800" dirty="0">
                <a:latin typeface="Arial" panose="020B0604020202020204" pitchFamily="34" charset="0"/>
                <a:cs typeface="Arial" panose="020B0604020202020204" pitchFamily="34" charset="0"/>
              </a:rPr>
              <a:t>This means that you have 90-days from the date of your Notice of Action, plus an additional 120 days to ask for a hearing</a:t>
            </a:r>
          </a:p>
          <a:p>
            <a:pPr marL="0" indent="0">
              <a:buNone/>
            </a:pPr>
            <a:endParaRPr lang="en-US" sz="2000" dirty="0"/>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5657850"/>
            <a:ext cx="10806114" cy="957262"/>
          </a:xfrm>
          <a:noFill/>
        </p:spPr>
        <p:style>
          <a:lnRef idx="2">
            <a:schemeClr val="accent6">
              <a:shade val="50000"/>
            </a:schemeClr>
          </a:lnRef>
          <a:fillRef idx="1">
            <a:schemeClr val="accent6"/>
          </a:fillRef>
          <a:effectRef idx="0">
            <a:schemeClr val="accent6"/>
          </a:effectRef>
          <a:fontRef idx="minor">
            <a:schemeClr val="lt1"/>
          </a:fontRef>
        </p:style>
        <p:txBody>
          <a:bodyPr>
            <a:normAutofit fontScale="85000" lnSpcReduction="10000"/>
          </a:bodyPr>
          <a:lstStyle/>
          <a:p>
            <a:pPr marL="0" indent="0">
              <a:buNone/>
            </a:pPr>
            <a:r>
              <a:rPr lang="en-US" u="sng" dirty="0">
                <a:solidFill>
                  <a:schemeClr val="accent2">
                    <a:lumMod val="75000"/>
                  </a:schemeClr>
                </a:solidFill>
                <a:hlinkClick r:id="rId2">
                  <a:extLst>
                    <a:ext uri="{A12FA001-AC4F-418D-AE19-62706E023703}">
                      <ahyp:hlinkClr xmlns:ahyp="http://schemas.microsoft.com/office/drawing/2018/hyperlinkcolor" xmlns="" val="tx"/>
                    </a:ext>
                  </a:extLst>
                </a:hlinkClick>
              </a:rPr>
              <a:t>https://www.dhcs.ca.gov/Documents/COVID-19/State-Fair-Hearing-Timeframe-Changes-Fee-For-Service-1135.pdf</a:t>
            </a:r>
            <a:r>
              <a:rPr lang="en-US" dirty="0">
                <a:solidFill>
                  <a:schemeClr val="accent2">
                    <a:lumMod val="75000"/>
                  </a:schemeClr>
                </a:solidFill>
              </a:rPr>
              <a:t> </a:t>
            </a:r>
          </a:p>
          <a:p>
            <a:pPr marL="0" indent="0">
              <a:buNone/>
            </a:pPr>
            <a:r>
              <a:rPr lang="en-US" dirty="0">
                <a:solidFill>
                  <a:schemeClr val="tx1"/>
                </a:solidFill>
              </a:rPr>
              <a:t>DHCS All Plan Letter 17-006 Supplement</a:t>
            </a:r>
            <a:r>
              <a:rPr lang="en-US" dirty="0">
                <a:solidFill>
                  <a:schemeClr val="accent2">
                    <a:lumMod val="75000"/>
                  </a:schemeClr>
                </a:solidFill>
              </a:rPr>
              <a:t>: </a:t>
            </a:r>
            <a:r>
              <a:rPr lang="en-US" dirty="0">
                <a:solidFill>
                  <a:schemeClr val="accent2">
                    <a:lumMod val="75000"/>
                  </a:schemeClr>
                </a:solidFill>
                <a:hlinkClick r:id="rId3">
                  <a:extLst>
                    <a:ext uri="{A12FA001-AC4F-418D-AE19-62706E023703}">
                      <ahyp:hlinkClr xmlns:ahyp="http://schemas.microsoft.com/office/drawing/2018/hyperlinkcolor" xmlns="" val="tx"/>
                    </a:ext>
                  </a:extLst>
                </a:hlinkClick>
              </a:rPr>
              <a:t>https://www.dhcs.ca.gov/formsandpubs/Documents/MMCDAPLsandPolicyLetters/APL2017/COVID1135SFH.pdf</a:t>
            </a:r>
            <a:r>
              <a:rPr lang="en-US" dirty="0">
                <a:solidFill>
                  <a:schemeClr val="accent2">
                    <a:lumMod val="75000"/>
                  </a:schemeClr>
                </a:solidFill>
              </a:rPr>
              <a:t> </a:t>
            </a:r>
          </a:p>
        </p:txBody>
      </p:sp>
    </p:spTree>
    <p:extLst>
      <p:ext uri="{BB962C8B-B14F-4D97-AF65-F5344CB8AC3E}">
        <p14:creationId xmlns:p14="http://schemas.microsoft.com/office/powerpoint/2010/main" val="17474595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C65BD4-BAEB-40C6-8AC9-49CDE3476D39}"/>
              </a:ext>
            </a:extLst>
          </p:cNvPr>
          <p:cNvSpPr>
            <a:spLocks noGrp="1"/>
          </p:cNvSpPr>
          <p:nvPr>
            <p:ph type="title"/>
          </p:nvPr>
        </p:nvSpPr>
        <p:spPr>
          <a:xfrm>
            <a:off x="677334" y="609600"/>
            <a:ext cx="8596668" cy="795867"/>
          </a:xfrm>
        </p:spPr>
        <p:txBody>
          <a:bodyPr/>
          <a:lstStyle/>
          <a:p>
            <a:r>
              <a:rPr lang="en-US" b="1" dirty="0">
                <a:solidFill>
                  <a:srgbClr val="002060"/>
                </a:solidFill>
                <a:latin typeface="Arial" panose="020B0604020202020204" pitchFamily="34" charset="0"/>
                <a:cs typeface="Arial" panose="020B0604020202020204" pitchFamily="34" charset="0"/>
              </a:rPr>
              <a:t>How to Request a State Fair Hearing?  </a:t>
            </a:r>
          </a:p>
        </p:txBody>
      </p:sp>
      <p:sp>
        <p:nvSpPr>
          <p:cNvPr id="3" name="Content Placeholder 2">
            <a:extLst>
              <a:ext uri="{FF2B5EF4-FFF2-40B4-BE49-F238E27FC236}">
                <a16:creationId xmlns:a16="http://schemas.microsoft.com/office/drawing/2014/main" xmlns="" id="{5A776A92-363E-4641-B80E-F918B41FED1B}"/>
              </a:ext>
            </a:extLst>
          </p:cNvPr>
          <p:cNvSpPr>
            <a:spLocks noGrp="1"/>
          </p:cNvSpPr>
          <p:nvPr>
            <p:ph idx="1"/>
          </p:nvPr>
        </p:nvSpPr>
        <p:spPr>
          <a:xfrm>
            <a:off x="677334" y="1557867"/>
            <a:ext cx="8596668" cy="4978400"/>
          </a:xfrm>
        </p:spPr>
        <p:txBody>
          <a:bodyPr>
            <a:normAutofit/>
          </a:bodyPr>
          <a:lstStyle/>
          <a:p>
            <a:pPr marL="0" indent="0">
              <a:buClr>
                <a:srgbClr val="002060"/>
              </a:buClr>
              <a:buSzPct val="90000"/>
              <a:buNone/>
            </a:pPr>
            <a:r>
              <a:rPr lang="en-US" b="1" u="sng" dirty="0">
                <a:solidFill>
                  <a:schemeClr val="accent2">
                    <a:lumMod val="50000"/>
                  </a:schemeClr>
                </a:solidFill>
                <a:latin typeface="Arial" panose="020B0604020202020204" pitchFamily="34" charset="0"/>
                <a:cs typeface="Arial" panose="020B0604020202020204" pitchFamily="34" charset="0"/>
              </a:rPr>
              <a:t>Requesting a Hearing</a:t>
            </a:r>
          </a:p>
          <a:p>
            <a:pPr>
              <a:lnSpc>
                <a:spcPct val="120000"/>
              </a:lnSpc>
              <a:spcBef>
                <a:spcPts val="600"/>
              </a:spcBef>
              <a:buClr>
                <a:srgbClr val="002060"/>
              </a:buClr>
              <a:buSzPct val="90000"/>
              <a:buFont typeface="+mj-lt"/>
              <a:buAutoNum type="arabicPeriod"/>
            </a:pPr>
            <a:r>
              <a:rPr lang="en-US" dirty="0">
                <a:solidFill>
                  <a:schemeClr val="accent2">
                    <a:lumMod val="50000"/>
                  </a:schemeClr>
                </a:solidFill>
                <a:latin typeface="Arial" panose="020B0604020202020204" pitchFamily="34" charset="0"/>
                <a:cs typeface="Arial" panose="020B0604020202020204" pitchFamily="34" charset="0"/>
              </a:rPr>
              <a:t>Fill out the back of the NOA and send to the address indicated; or </a:t>
            </a:r>
          </a:p>
          <a:p>
            <a:pPr>
              <a:lnSpc>
                <a:spcPct val="120000"/>
              </a:lnSpc>
              <a:spcBef>
                <a:spcPts val="600"/>
              </a:spcBef>
              <a:buClr>
                <a:srgbClr val="002060"/>
              </a:buClr>
              <a:buSzPct val="90000"/>
              <a:buFont typeface="+mj-lt"/>
              <a:buAutoNum type="arabicPeriod"/>
            </a:pPr>
            <a:r>
              <a:rPr lang="en-US" dirty="0">
                <a:solidFill>
                  <a:schemeClr val="accent2">
                    <a:lumMod val="50000"/>
                  </a:schemeClr>
                </a:solidFill>
                <a:latin typeface="Arial" panose="020B0604020202020204" pitchFamily="34" charset="0"/>
                <a:cs typeface="Arial" panose="020B0604020202020204" pitchFamily="34" charset="0"/>
              </a:rPr>
              <a:t>Send a written letter to: </a:t>
            </a:r>
          </a:p>
          <a:p>
            <a:pPr marL="457200" lvl="1" indent="0">
              <a:lnSpc>
                <a:spcPct val="120000"/>
              </a:lnSpc>
              <a:spcBef>
                <a:spcPts val="0"/>
              </a:spcBef>
              <a:buClr>
                <a:srgbClr val="002060"/>
              </a:buClr>
              <a:buSzPct val="90000"/>
              <a:buNone/>
            </a:pPr>
            <a:r>
              <a:rPr lang="en-US" dirty="0">
                <a:solidFill>
                  <a:schemeClr val="accent2">
                    <a:lumMod val="50000"/>
                  </a:schemeClr>
                </a:solidFill>
                <a:latin typeface="Arial" panose="020B0604020202020204" pitchFamily="34" charset="0"/>
                <a:cs typeface="Arial" panose="020B0604020202020204" pitchFamily="34" charset="0"/>
              </a:rPr>
              <a:t>IHSS Fair Hearing</a:t>
            </a:r>
          </a:p>
          <a:p>
            <a:pPr marL="457200" lvl="1" indent="0">
              <a:lnSpc>
                <a:spcPct val="120000"/>
              </a:lnSpc>
              <a:spcBef>
                <a:spcPts val="0"/>
              </a:spcBef>
              <a:buClr>
                <a:srgbClr val="002060"/>
              </a:buClr>
              <a:buSzPct val="90000"/>
              <a:buNone/>
            </a:pPr>
            <a:r>
              <a:rPr lang="en-US" dirty="0">
                <a:solidFill>
                  <a:schemeClr val="accent2">
                    <a:lumMod val="50000"/>
                  </a:schemeClr>
                </a:solidFill>
                <a:latin typeface="Arial" panose="020B0604020202020204" pitchFamily="34" charset="0"/>
                <a:cs typeface="Arial" panose="020B0604020202020204" pitchFamily="34" charset="0"/>
              </a:rPr>
              <a:t>State Hearings Division </a:t>
            </a:r>
          </a:p>
          <a:p>
            <a:pPr marL="457200" lvl="1" indent="0">
              <a:lnSpc>
                <a:spcPct val="120000"/>
              </a:lnSpc>
              <a:spcBef>
                <a:spcPts val="0"/>
              </a:spcBef>
              <a:buClr>
                <a:srgbClr val="002060"/>
              </a:buClr>
              <a:buSzPct val="90000"/>
              <a:buNone/>
            </a:pPr>
            <a:r>
              <a:rPr lang="en-US" dirty="0">
                <a:solidFill>
                  <a:schemeClr val="accent2">
                    <a:lumMod val="50000"/>
                  </a:schemeClr>
                </a:solidFill>
                <a:latin typeface="Arial" panose="020B0604020202020204" pitchFamily="34" charset="0"/>
                <a:cs typeface="Arial" panose="020B0604020202020204" pitchFamily="34" charset="0"/>
              </a:rPr>
              <a:t>Department of Social Services </a:t>
            </a:r>
          </a:p>
          <a:p>
            <a:pPr marL="457200" lvl="1" indent="0">
              <a:lnSpc>
                <a:spcPct val="120000"/>
              </a:lnSpc>
              <a:spcBef>
                <a:spcPts val="0"/>
              </a:spcBef>
              <a:buClr>
                <a:srgbClr val="002060"/>
              </a:buClr>
              <a:buSzPct val="90000"/>
              <a:buNone/>
            </a:pPr>
            <a:r>
              <a:rPr lang="en-US" dirty="0">
                <a:solidFill>
                  <a:schemeClr val="accent2">
                    <a:lumMod val="50000"/>
                  </a:schemeClr>
                </a:solidFill>
                <a:latin typeface="Arial" panose="020B0604020202020204" pitchFamily="34" charset="0"/>
                <a:cs typeface="Arial" panose="020B0604020202020204" pitchFamily="34" charset="0"/>
              </a:rPr>
              <a:t>744 P Street, Mail Station 9-17-37</a:t>
            </a:r>
          </a:p>
          <a:p>
            <a:pPr marL="457200" lvl="1" indent="0">
              <a:lnSpc>
                <a:spcPct val="120000"/>
              </a:lnSpc>
              <a:spcBef>
                <a:spcPts val="0"/>
              </a:spcBef>
              <a:buClr>
                <a:srgbClr val="002060"/>
              </a:buClr>
              <a:buSzPct val="90000"/>
              <a:buNone/>
            </a:pPr>
            <a:r>
              <a:rPr lang="en-US" dirty="0">
                <a:solidFill>
                  <a:schemeClr val="accent2">
                    <a:lumMod val="50000"/>
                  </a:schemeClr>
                </a:solidFill>
                <a:latin typeface="Arial" panose="020B0604020202020204" pitchFamily="34" charset="0"/>
                <a:cs typeface="Arial" panose="020B0604020202020204" pitchFamily="34" charset="0"/>
              </a:rPr>
              <a:t>Sacramento, CA 95814</a:t>
            </a:r>
          </a:p>
          <a:p>
            <a:pPr>
              <a:lnSpc>
                <a:spcPct val="120000"/>
              </a:lnSpc>
              <a:spcBef>
                <a:spcPts val="0"/>
              </a:spcBef>
              <a:buClr>
                <a:srgbClr val="002060"/>
              </a:buClr>
              <a:buSzPct val="90000"/>
              <a:buAutoNum type="arabicPeriod" startAt="3"/>
            </a:pPr>
            <a:r>
              <a:rPr lang="en-US" dirty="0">
                <a:solidFill>
                  <a:schemeClr val="accent2">
                    <a:lumMod val="50000"/>
                  </a:schemeClr>
                </a:solidFill>
                <a:latin typeface="Arial" panose="020B0604020202020204" pitchFamily="34" charset="0"/>
                <a:cs typeface="Arial" panose="020B0604020202020204" pitchFamily="34" charset="0"/>
              </a:rPr>
              <a:t>Fax request to (916) 651-2789; or </a:t>
            </a:r>
          </a:p>
          <a:p>
            <a:pPr>
              <a:lnSpc>
                <a:spcPct val="120000"/>
              </a:lnSpc>
              <a:spcBef>
                <a:spcPts val="0"/>
              </a:spcBef>
              <a:buClr>
                <a:srgbClr val="002060"/>
              </a:buClr>
              <a:buSzPct val="90000"/>
              <a:buAutoNum type="arabicPeriod" startAt="3"/>
            </a:pPr>
            <a:r>
              <a:rPr lang="en-US" dirty="0">
                <a:solidFill>
                  <a:schemeClr val="accent2">
                    <a:lumMod val="50000"/>
                  </a:schemeClr>
                </a:solidFill>
                <a:latin typeface="Arial" panose="020B0604020202020204" pitchFamily="34" charset="0"/>
                <a:cs typeface="Arial" panose="020B0604020202020204" pitchFamily="34" charset="0"/>
              </a:rPr>
              <a:t>Call (800) 743-8525 to request a fair hearing </a:t>
            </a:r>
          </a:p>
          <a:p>
            <a:pPr>
              <a:lnSpc>
                <a:spcPct val="120000"/>
              </a:lnSpc>
              <a:spcBef>
                <a:spcPts val="0"/>
              </a:spcBef>
              <a:buClr>
                <a:srgbClr val="002060"/>
              </a:buClr>
              <a:buSzPct val="90000"/>
              <a:buAutoNum type="arabicPeriod" startAt="3"/>
            </a:pPr>
            <a:r>
              <a:rPr lang="en-US" dirty="0">
                <a:solidFill>
                  <a:schemeClr val="accent2">
                    <a:lumMod val="50000"/>
                  </a:schemeClr>
                </a:solidFill>
                <a:latin typeface="Arial" panose="020B0604020202020204" pitchFamily="34" charset="0"/>
                <a:cs typeface="Arial" panose="020B0604020202020204" pitchFamily="34" charset="0"/>
              </a:rPr>
              <a:t>Online at California’s Department of Social Services ACMS Website at</a:t>
            </a:r>
            <a:r>
              <a:rPr lang="en-US" dirty="0">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https://acms.dss.ca.gov/acms/login.request.do?forceLogout=true&amp;service=%2Fhome.do</a:t>
            </a:r>
            <a:endParaRPr lang="en-US" dirty="0">
              <a:solidFill>
                <a:srgbClr val="0070C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741979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C34BC-419B-4FA5-8CA9-42FFE8E50DDA}"/>
              </a:ext>
            </a:extLst>
          </p:cNvPr>
          <p:cNvSpPr>
            <a:spLocks noGrp="1"/>
          </p:cNvSpPr>
          <p:nvPr>
            <p:ph type="title"/>
          </p:nvPr>
        </p:nvSpPr>
        <p:spPr/>
        <p:txBody>
          <a:bodyPr>
            <a:normAutofit/>
          </a:bodyPr>
          <a:lstStyle/>
          <a:p>
            <a:pPr algn="ctr"/>
            <a:r>
              <a:rPr lang="en-US" sz="5400" b="1" dirty="0">
                <a:solidFill>
                  <a:schemeClr val="accent2">
                    <a:lumMod val="75000"/>
                  </a:schemeClr>
                </a:solidFill>
                <a:latin typeface="Arial" panose="020B0604020202020204" pitchFamily="34" charset="0"/>
                <a:cs typeface="Arial" panose="020B0604020202020204" pitchFamily="34" charset="0"/>
              </a:rPr>
              <a:t>How to enroll as an IHSS provider? </a:t>
            </a:r>
          </a:p>
        </p:txBody>
      </p:sp>
      <p:sp>
        <p:nvSpPr>
          <p:cNvPr id="3" name="Text Placeholder 2">
            <a:extLst>
              <a:ext uri="{FF2B5EF4-FFF2-40B4-BE49-F238E27FC236}">
                <a16:creationId xmlns:a16="http://schemas.microsoft.com/office/drawing/2014/main" xmlns="" id="{CC826D0E-9EAD-4C8F-9317-19FB6CDB5327}"/>
              </a:ext>
            </a:extLst>
          </p:cNvPr>
          <p:cNvSpPr>
            <a:spLocks noGrp="1"/>
          </p:cNvSpPr>
          <p:nvPr>
            <p:ph type="body" idx="1"/>
          </p:nvPr>
        </p:nvSpPr>
        <p:spPr>
          <a:xfrm>
            <a:off x="2667785" y="5976594"/>
            <a:ext cx="6606217" cy="64768"/>
          </a:xfrm>
        </p:spPr>
        <p:txBody>
          <a:bodyPr>
            <a:normAutofit fontScale="25000" lnSpcReduction="20000"/>
          </a:bodyPr>
          <a:lstStyle/>
          <a:p>
            <a:endParaRPr lang="en-US" dirty="0"/>
          </a:p>
        </p:txBody>
      </p:sp>
      <p:pic>
        <p:nvPicPr>
          <p:cNvPr id="5" name="Picture 4">
            <a:extLst>
              <a:ext uri="{FF2B5EF4-FFF2-40B4-BE49-F238E27FC236}">
                <a16:creationId xmlns:a16="http://schemas.microsoft.com/office/drawing/2014/main" xmlns="" id="{893E2FF4-8BC2-4BDA-8808-EE2D400151CF}"/>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695307" y="3317465"/>
            <a:ext cx="2927557" cy="2795817"/>
          </a:xfrm>
          <a:prstGeom prst="rect">
            <a:avLst/>
          </a:prstGeom>
        </p:spPr>
      </p:pic>
    </p:spTree>
    <p:extLst>
      <p:ext uri="{BB962C8B-B14F-4D97-AF65-F5344CB8AC3E}">
        <p14:creationId xmlns:p14="http://schemas.microsoft.com/office/powerpoint/2010/main" val="691969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1C4FD0-6082-4E28-82F0-28A441E00C17}"/>
              </a:ext>
            </a:extLst>
          </p:cNvPr>
          <p:cNvSpPr>
            <a:spLocks noGrp="1"/>
          </p:cNvSpPr>
          <p:nvPr>
            <p:ph type="title"/>
          </p:nvPr>
        </p:nvSpPr>
        <p:spPr>
          <a:xfrm>
            <a:off x="677334" y="541867"/>
            <a:ext cx="9685866" cy="897466"/>
          </a:xfrm>
        </p:spPr>
        <p:txBody>
          <a:bodyPr>
            <a:normAutofit/>
          </a:bodyPr>
          <a:lstStyle/>
          <a:p>
            <a:r>
              <a:rPr lang="en-US" sz="3600" b="1" dirty="0">
                <a:solidFill>
                  <a:srgbClr val="002060"/>
                </a:solidFill>
                <a:latin typeface="Arial" panose="020B0604020202020204" pitchFamily="34" charset="0"/>
                <a:cs typeface="Arial" panose="020B0604020202020204" pitchFamily="34" charset="0"/>
              </a:rPr>
              <a:t>IHSS Provider Enrollment: General Rule </a:t>
            </a:r>
            <a:endParaRPr lang="en-US" sz="3600"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E43B6118-15DF-4591-81DD-46C6B1748279}"/>
              </a:ext>
            </a:extLst>
          </p:cNvPr>
          <p:cNvSpPr>
            <a:spLocks noGrp="1"/>
          </p:cNvSpPr>
          <p:nvPr>
            <p:ph idx="1"/>
          </p:nvPr>
        </p:nvSpPr>
        <p:spPr>
          <a:xfrm>
            <a:off x="838202" y="982133"/>
            <a:ext cx="10515600" cy="5194830"/>
          </a:xfrm>
        </p:spPr>
        <p:txBody>
          <a:bodyPr>
            <a:normAutofit/>
          </a:bodyPr>
          <a:lstStyle/>
          <a:p>
            <a:pPr marL="0" indent="0">
              <a:buNone/>
            </a:pPr>
            <a:endParaRPr lang="en-US" b="1"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To become an IHSS providers the enrollment process must be completed by:</a:t>
            </a:r>
          </a:p>
          <a:p>
            <a:pPr lvl="1">
              <a:buClr>
                <a:schemeClr val="accent2">
                  <a:lumMod val="75000"/>
                </a:schemeClr>
              </a:buClr>
            </a:pPr>
            <a:r>
              <a:rPr lang="en-US" sz="1800" dirty="0">
                <a:latin typeface="Arial" panose="020B0604020202020204" pitchFamily="34" charset="0"/>
                <a:cs typeface="Arial" panose="020B0604020202020204" pitchFamily="34" charset="0"/>
              </a:rPr>
              <a:t>Legally allowed to work in the U.S. (Example, work permit issued by U.S. Citizenship and Immigration Services (USCIS) or other documents required in USCIS I-9 Form)</a:t>
            </a:r>
          </a:p>
          <a:p>
            <a:pPr lvl="1">
              <a:buClr>
                <a:schemeClr val="accent2">
                  <a:lumMod val="75000"/>
                </a:schemeClr>
              </a:buClr>
            </a:pPr>
            <a:r>
              <a:rPr lang="en-US" sz="1800" dirty="0">
                <a:latin typeface="Arial" panose="020B0604020202020204" pitchFamily="34" charset="0"/>
                <a:cs typeface="Arial" panose="020B0604020202020204" pitchFamily="34" charset="0"/>
              </a:rPr>
              <a:t>Attend a provider orientation </a:t>
            </a:r>
          </a:p>
          <a:p>
            <a:pPr lvl="1">
              <a:buClr>
                <a:schemeClr val="accent2">
                  <a:lumMod val="75000"/>
                </a:schemeClr>
              </a:buClr>
            </a:pPr>
            <a:r>
              <a:rPr lang="en-US" sz="1800" dirty="0">
                <a:latin typeface="Arial" panose="020B0604020202020204" pitchFamily="34" charset="0"/>
                <a:cs typeface="Arial" panose="020B0604020202020204" pitchFamily="34" charset="0"/>
              </a:rPr>
              <a:t>Provide original provider identification documents </a:t>
            </a:r>
          </a:p>
          <a:p>
            <a:pPr lvl="1">
              <a:buClr>
                <a:schemeClr val="accent2">
                  <a:lumMod val="75000"/>
                </a:schemeClr>
              </a:buClr>
            </a:pPr>
            <a:r>
              <a:rPr lang="en-US" sz="1800" dirty="0">
                <a:latin typeface="Arial" panose="020B0604020202020204" pitchFamily="34" charset="0"/>
                <a:cs typeface="Arial" panose="020B0604020202020204" pitchFamily="34" charset="0"/>
              </a:rPr>
              <a:t>Signed provider enrollment agreement SOC 846 </a:t>
            </a:r>
          </a:p>
          <a:p>
            <a:pPr lvl="1">
              <a:buClr>
                <a:schemeClr val="accent2">
                  <a:lumMod val="75000"/>
                </a:schemeClr>
              </a:buClr>
            </a:pPr>
            <a:r>
              <a:rPr lang="en-US" sz="1800" dirty="0">
                <a:latin typeface="Arial" panose="020B0604020202020204" pitchFamily="34" charset="0"/>
                <a:cs typeface="Arial" panose="020B0604020202020204" pitchFamily="34" charset="0"/>
              </a:rPr>
              <a:t>Complete a background check via fingerprinting at a Live Scan facility </a:t>
            </a:r>
          </a:p>
          <a:p>
            <a:pPr marL="457200" lvl="1" indent="0">
              <a:buClr>
                <a:schemeClr val="accent2">
                  <a:lumMod val="75000"/>
                </a:schemeClr>
              </a:buClr>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For more information on how to enroll as an IHSS provider, please visit the Department of Social Services website: </a:t>
            </a:r>
            <a:r>
              <a:rPr lang="en-US" dirty="0">
                <a:solidFill>
                  <a:schemeClr val="accent2">
                    <a:lumMod val="75000"/>
                  </a:schemeClr>
                </a:solidFill>
                <a:latin typeface="Arial" panose="020B0604020202020204" pitchFamily="34" charset="0"/>
                <a:cs typeface="Arial" panose="020B0604020202020204" pitchFamily="34" charset="0"/>
              </a:rPr>
              <a:t> </a:t>
            </a:r>
            <a:r>
              <a:rPr lang="en-US" b="1" u="sng" dirty="0">
                <a:solidFill>
                  <a:schemeClr val="accent2">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https://www.cdss.ca.gov/inforesources/ihss/ihss-providers/how-to-become-an-ihss-provider</a:t>
            </a:r>
            <a:r>
              <a:rPr lang="en-US" b="1" dirty="0">
                <a:solidFill>
                  <a:schemeClr val="accent2">
                    <a:lumMod val="75000"/>
                  </a:schemeClr>
                </a:solidFill>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224726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7CF4CD-F30C-41FF-9FC4-2C5D57AECA63}"/>
              </a:ext>
            </a:extLst>
          </p:cNvPr>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IHSS Provider Enrollment: COVID-19</a:t>
            </a:r>
          </a:p>
        </p:txBody>
      </p:sp>
      <p:sp>
        <p:nvSpPr>
          <p:cNvPr id="3" name="Content Placeholder 2">
            <a:extLst>
              <a:ext uri="{FF2B5EF4-FFF2-40B4-BE49-F238E27FC236}">
                <a16:creationId xmlns:a16="http://schemas.microsoft.com/office/drawing/2014/main" xmlns="" id="{0EB89523-7618-40B1-8BE8-B44BB598D5FD}"/>
              </a:ext>
            </a:extLst>
          </p:cNvPr>
          <p:cNvSpPr>
            <a:spLocks noGrp="1"/>
          </p:cNvSpPr>
          <p:nvPr>
            <p:ph idx="1"/>
          </p:nvPr>
        </p:nvSpPr>
        <p:spPr>
          <a:xfrm>
            <a:off x="677334" y="1747158"/>
            <a:ext cx="9723966" cy="3890072"/>
          </a:xfrm>
        </p:spPr>
        <p:txBody>
          <a:bodyPr>
            <a:normAutofit/>
          </a:bodyPr>
          <a:lstStyle/>
          <a:p>
            <a:pPr>
              <a:buClr>
                <a:srgbClr val="002060"/>
              </a:buClr>
              <a:buSzPct val="100000"/>
              <a:buFont typeface="Arial" panose="020B0604020202020204" pitchFamily="34" charset="0"/>
              <a:buChar char="•"/>
            </a:pPr>
            <a:r>
              <a:rPr lang="en-US" sz="2800" dirty="0">
                <a:latin typeface="Arial" panose="020B0604020202020204" pitchFamily="34" charset="0"/>
                <a:cs typeface="Arial" panose="020B0604020202020204" pitchFamily="34" charset="0"/>
              </a:rPr>
              <a:t>Copies of documents verifying identity can be mailed to the IHSS offices </a:t>
            </a:r>
          </a:p>
          <a:p>
            <a:pPr lvl="1">
              <a:buClr>
                <a:srgbClr val="002060"/>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Documents do not need to be received by the county before enrollment, but must be received by </a:t>
            </a:r>
            <a:r>
              <a:rPr lang="en-US" sz="2400" b="1" dirty="0">
                <a:latin typeface="Arial" panose="020B0604020202020204" pitchFamily="34" charset="0"/>
                <a:cs typeface="Arial" panose="020B0604020202020204" pitchFamily="34" charset="0"/>
              </a:rPr>
              <a:t>June 30, 2020</a:t>
            </a:r>
          </a:p>
          <a:p>
            <a:pPr>
              <a:buClr>
                <a:srgbClr val="002060"/>
              </a:buClr>
              <a:buSzPct val="100000"/>
              <a:buFont typeface="Arial" panose="020B0604020202020204" pitchFamily="34" charset="0"/>
              <a:buChar char="•"/>
            </a:pPr>
            <a:r>
              <a:rPr lang="en-US" sz="2600" dirty="0">
                <a:latin typeface="Arial" panose="020B0604020202020204" pitchFamily="34" charset="0"/>
                <a:cs typeface="Arial" panose="020B0604020202020204" pitchFamily="34" charset="0"/>
              </a:rPr>
              <a:t>Provider orientation attendance and signing of the provider enrollment agreement may be conducted by mail or online </a:t>
            </a:r>
          </a:p>
          <a:p>
            <a:pPr lvl="1">
              <a:buClr>
                <a:srgbClr val="002060"/>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This requirement is waived until </a:t>
            </a:r>
            <a:r>
              <a:rPr lang="en-US" sz="2400" b="1" dirty="0">
                <a:latin typeface="Arial" panose="020B0604020202020204" pitchFamily="34" charset="0"/>
                <a:cs typeface="Arial" panose="020B0604020202020204" pitchFamily="34" charset="0"/>
              </a:rPr>
              <a:t>September 30, 2020</a:t>
            </a:r>
          </a:p>
        </p:txBody>
      </p:sp>
      <p:sp>
        <p:nvSpPr>
          <p:cNvPr id="7" name="TextBox 6">
            <a:extLst>
              <a:ext uri="{FF2B5EF4-FFF2-40B4-BE49-F238E27FC236}">
                <a16:creationId xmlns:a16="http://schemas.microsoft.com/office/drawing/2014/main" xmlns="" id="{94714EC3-884B-4F7F-A108-99577B201DBC}"/>
              </a:ext>
            </a:extLst>
          </p:cNvPr>
          <p:cNvSpPr txBox="1"/>
          <p:nvPr/>
        </p:nvSpPr>
        <p:spPr>
          <a:xfrm>
            <a:off x="677334" y="5382706"/>
            <a:ext cx="10837332"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April 10, 2020 CDSS All County Letter (ACL) 20-32</a:t>
            </a:r>
            <a:r>
              <a:rPr lang="en-US" dirty="0">
                <a:solidFill>
                  <a:schemeClr val="accent2">
                    <a:lumMod val="75000"/>
                  </a:schemeClr>
                </a:solidFill>
                <a:latin typeface="Arial" panose="020B0604020202020204" pitchFamily="34" charset="0"/>
                <a:cs typeface="Arial" panose="020B0604020202020204" pitchFamily="34" charset="0"/>
              </a:rPr>
              <a:t>: </a:t>
            </a:r>
            <a:r>
              <a:rPr lang="en-US" u="sng" dirty="0">
                <a:solidFill>
                  <a:schemeClr val="accent2">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https://www.cdss.ca.gov/Portals/9/Additional-Resources/Letters-and-Notices/ACLs/2020/20-32.pdf?ver=2020-04-13-075546-460</a:t>
            </a:r>
            <a:r>
              <a:rPr lang="en-US" u="sng" dirty="0">
                <a:solidFill>
                  <a:schemeClr val="accent2">
                    <a:lumMod val="75000"/>
                  </a:schemeClr>
                </a:solidFill>
                <a:latin typeface="Arial" panose="020B0604020202020204" pitchFamily="34" charset="0"/>
                <a:cs typeface="Arial" panose="020B0604020202020204" pitchFamily="34" charset="0"/>
              </a:rPr>
              <a:t> </a:t>
            </a:r>
            <a:endParaRPr lang="en-US" dirty="0">
              <a:solidFill>
                <a:schemeClr val="accent2">
                  <a:lumMod val="75000"/>
                </a:schemeClr>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65013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491067"/>
            <a:ext cx="10515600" cy="738294"/>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IHSS Provider Enrollment: COVID-19</a:t>
            </a: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27044" y="1341120"/>
            <a:ext cx="10617096" cy="4500879"/>
          </a:xfrm>
        </p:spPr>
        <p:txBody>
          <a:bodyPr>
            <a:normAutofit fontScale="92500" lnSpcReduction="20000"/>
          </a:bodyPr>
          <a:lstStyle/>
          <a:p>
            <a:pPr marL="1" indent="0">
              <a:buNone/>
            </a:pPr>
            <a:r>
              <a:rPr lang="en-US" sz="2400" b="1" dirty="0">
                <a:latin typeface="Arial" panose="020B0604020202020204" pitchFamily="34" charset="0"/>
                <a:cs typeface="Arial" panose="020B0604020202020204" pitchFamily="34" charset="0"/>
              </a:rPr>
              <a:t>If the applying provider is unable to be fingerprinted</a:t>
            </a:r>
            <a:r>
              <a:rPr lang="en-US" sz="2400" dirty="0">
                <a:latin typeface="Arial" panose="020B0604020202020204" pitchFamily="34" charset="0"/>
                <a:cs typeface="Arial" panose="020B0604020202020204" pitchFamily="34" charset="0"/>
              </a:rPr>
              <a:t>, the provider may request a DOJ name-based criminal background check</a:t>
            </a:r>
          </a:p>
          <a:p>
            <a:pPr marL="742951" lvl="1">
              <a:buClr>
                <a:schemeClr val="accent2">
                  <a:lumMod val="75000"/>
                </a:schemeClr>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The form to make this request is available at: </a:t>
            </a:r>
            <a:r>
              <a:rPr lang="en-US" sz="2400" dirty="0">
                <a:solidFill>
                  <a:schemeClr val="accent2">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https://oag.ca.gov/sites/all/files/agweb/pdfs/fingerprints/forms/bcia9010-covid-19.pdf</a:t>
            </a:r>
            <a:endParaRPr lang="en-US" sz="2400" dirty="0">
              <a:solidFill>
                <a:schemeClr val="accent2">
                  <a:lumMod val="75000"/>
                </a:schemeClr>
              </a:solidFill>
              <a:latin typeface="Arial" panose="020B0604020202020204" pitchFamily="34" charset="0"/>
              <a:cs typeface="Arial" panose="020B0604020202020204" pitchFamily="34" charset="0"/>
            </a:endParaRPr>
          </a:p>
          <a:p>
            <a:pPr marL="457201" lvl="1" indent="0">
              <a:buClr>
                <a:schemeClr val="accent2">
                  <a:lumMod val="75000"/>
                </a:schemeClr>
              </a:buClr>
              <a:buSzPct val="100000"/>
              <a:buNone/>
            </a:pPr>
            <a:endParaRPr lang="en-US" sz="2400" dirty="0">
              <a:solidFill>
                <a:schemeClr val="accent2">
                  <a:lumMod val="75000"/>
                </a:schemeClr>
              </a:solidFill>
              <a:latin typeface="Arial" panose="020B0604020202020204" pitchFamily="34" charset="0"/>
              <a:cs typeface="Arial" panose="020B0604020202020204" pitchFamily="34" charset="0"/>
            </a:endParaRPr>
          </a:p>
          <a:p>
            <a:pPr marL="0" indent="0">
              <a:buClr>
                <a:schemeClr val="accent2">
                  <a:lumMod val="75000"/>
                </a:schemeClr>
              </a:buClr>
              <a:buSzPct val="90000"/>
              <a:buNone/>
            </a:pPr>
            <a:r>
              <a:rPr lang="en-US" sz="2400" dirty="0">
                <a:latin typeface="Arial" panose="020B0604020202020204" pitchFamily="34" charset="0"/>
                <a:cs typeface="Arial" panose="020B0604020202020204" pitchFamily="34" charset="0"/>
              </a:rPr>
              <a:t>IHSS providers </a:t>
            </a:r>
            <a:r>
              <a:rPr lang="en-US" sz="2400" b="1" dirty="0">
                <a:latin typeface="Arial" panose="020B0604020202020204" pitchFamily="34" charset="0"/>
                <a:cs typeface="Arial" panose="020B0604020202020204" pitchFamily="34" charset="0"/>
              </a:rPr>
              <a:t>must still complete the regular fingerprinting background check by July 31, 2020</a:t>
            </a:r>
          </a:p>
          <a:p>
            <a:pPr marL="0" indent="0">
              <a:buClr>
                <a:schemeClr val="accent2">
                  <a:lumMod val="75000"/>
                </a:schemeClr>
              </a:buClr>
              <a:buSzPct val="90000"/>
              <a:buNone/>
            </a:pPr>
            <a:endParaRPr lang="en-US" sz="2400" b="1" dirty="0">
              <a:latin typeface="Arial" panose="020B0604020202020204" pitchFamily="34" charset="0"/>
              <a:cs typeface="Arial" panose="020B0604020202020204" pitchFamily="34" charset="0"/>
            </a:endParaRPr>
          </a:p>
          <a:p>
            <a:pPr marL="0" indent="0">
              <a:buClr>
                <a:schemeClr val="accent2">
                  <a:lumMod val="75000"/>
                </a:schemeClr>
              </a:buClr>
              <a:buSzPct val="90000"/>
              <a:buNone/>
            </a:pPr>
            <a:r>
              <a:rPr lang="en-US" sz="2400" dirty="0">
                <a:latin typeface="Arial" panose="020B0604020202020204" pitchFamily="34" charset="0"/>
                <a:cs typeface="Arial" panose="020B0604020202020204" pitchFamily="34" charset="0"/>
              </a:rPr>
              <a:t>IHSS recipients are still required to complete Recipient Designation of Provider Form SOC 426A:  </a:t>
            </a:r>
          </a:p>
          <a:p>
            <a:pPr lvl="1">
              <a:buClr>
                <a:schemeClr val="accent2">
                  <a:lumMod val="75000"/>
                </a:schemeClr>
              </a:buClr>
              <a:buSzPct val="105000"/>
              <a:buFont typeface="Arial" panose="020B0604020202020204" pitchFamily="34" charset="0"/>
              <a:buChar char="•"/>
            </a:pPr>
            <a:r>
              <a:rPr lang="en-US" sz="2200" u="sng" dirty="0">
                <a:solidFill>
                  <a:schemeClr val="accent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https://www.cdss.ca.gov/cdssweb/entres/forms/English/SOC426A.pdf</a:t>
            </a:r>
            <a:r>
              <a:rPr lang="en-US" sz="2200" dirty="0">
                <a:solidFill>
                  <a:schemeClr val="accent2">
                    <a:lumMod val="75000"/>
                  </a:schemeClr>
                </a:solidFill>
                <a:latin typeface="Arial" panose="020B0604020202020204" pitchFamily="34" charset="0"/>
                <a:cs typeface="Arial" panose="020B0604020202020204" pitchFamily="34" charset="0"/>
              </a:rPr>
              <a:t>.</a:t>
            </a: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27044" y="5486400"/>
            <a:ext cx="10817267" cy="1128712"/>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fontScale="92500" lnSpcReduction="20000"/>
          </a:bodyPr>
          <a:lstStyle/>
          <a:p>
            <a:pPr marL="0" indent="0">
              <a:buNone/>
            </a:pPr>
            <a:r>
              <a:rPr lang="en-US" dirty="0">
                <a:solidFill>
                  <a:schemeClr val="tx1"/>
                </a:solidFill>
                <a:latin typeface="Arial" panose="020B0604020202020204" pitchFamily="34" charset="0"/>
                <a:cs typeface="Arial" panose="020B0604020202020204" pitchFamily="34" charset="0"/>
              </a:rPr>
              <a:t>April 10, 2020, CDSS All County Letter (ACL) 20-32</a:t>
            </a:r>
            <a:r>
              <a:rPr lang="en-US" dirty="0">
                <a:solidFill>
                  <a:schemeClr val="accent2">
                    <a:lumMod val="75000"/>
                  </a:schemeClr>
                </a:solidFill>
                <a:latin typeface="Arial" panose="020B0604020202020204" pitchFamily="34" charset="0"/>
                <a:cs typeface="Arial" panose="020B0604020202020204" pitchFamily="34" charset="0"/>
              </a:rPr>
              <a:t>: </a:t>
            </a:r>
            <a:r>
              <a:rPr lang="en-US" u="sng" dirty="0">
                <a:solidFill>
                  <a:schemeClr val="accent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https://www.cdss.ca.gov/Portals/9/Additional-Resources/Letters-and-Notices/ACLs/2020/20-32.pdf?ver=2020-04-13-075546-460</a:t>
            </a:r>
            <a:r>
              <a:rPr lang="en-US" u="sng" dirty="0">
                <a:solidFill>
                  <a:schemeClr val="accent2">
                    <a:lumMod val="75000"/>
                  </a:schemeClr>
                </a:solidFill>
                <a:latin typeface="Arial" panose="020B0604020202020204" pitchFamily="34" charset="0"/>
                <a:cs typeface="Arial" panose="020B0604020202020204" pitchFamily="34" charset="0"/>
              </a:rPr>
              <a:t> </a:t>
            </a:r>
          </a:p>
          <a:p>
            <a:pPr marL="0" indent="0">
              <a:buNone/>
            </a:pPr>
            <a:r>
              <a:rPr lang="en-US" dirty="0">
                <a:solidFill>
                  <a:schemeClr val="tx1"/>
                </a:solidFill>
                <a:latin typeface="Arial" panose="020B0604020202020204" pitchFamily="34" charset="0"/>
                <a:cs typeface="Arial" panose="020B0604020202020204" pitchFamily="34" charset="0"/>
              </a:rPr>
              <a:t>June 12, 2020, CDSS All County Letter (ACL) 20-67: </a:t>
            </a:r>
            <a:r>
              <a:rPr lang="en-US" dirty="0">
                <a:solidFill>
                  <a:schemeClr val="accent2">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https://www.cdss.ca.gov/Portals/9/Additional-Resources/Letters-and-Notices/ACLs/2020/20-67.pdf</a:t>
            </a:r>
            <a:r>
              <a:rPr lang="en-US" dirty="0">
                <a:solidFill>
                  <a:schemeClr val="accent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2436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D76569-B2FC-4809-BF48-38FE747D9F4C}"/>
              </a:ext>
            </a:extLst>
          </p:cNvPr>
          <p:cNvSpPr>
            <a:spLocks noGrp="1"/>
          </p:cNvSpPr>
          <p:nvPr>
            <p:ph type="title"/>
          </p:nvPr>
        </p:nvSpPr>
        <p:spPr>
          <a:xfrm>
            <a:off x="677335" y="1554481"/>
            <a:ext cx="8596668" cy="2104534"/>
          </a:xfrm>
        </p:spPr>
        <p:txBody>
          <a:bodyPr>
            <a:normAutofit/>
          </a:bodyPr>
          <a:lstStyle/>
          <a:p>
            <a:pPr algn="ctr"/>
            <a:r>
              <a:rPr lang="en-US" sz="6000" b="1" dirty="0">
                <a:solidFill>
                  <a:srgbClr val="002060"/>
                </a:solidFill>
                <a:latin typeface="Arial" panose="020B0604020202020204" pitchFamily="34" charset="0"/>
                <a:cs typeface="Arial" panose="020B0604020202020204" pitchFamily="34" charset="0"/>
              </a:rPr>
              <a:t>Overview of IHSS </a:t>
            </a:r>
          </a:p>
        </p:txBody>
      </p:sp>
    </p:spTree>
    <p:extLst>
      <p:ext uri="{BB962C8B-B14F-4D97-AF65-F5344CB8AC3E}">
        <p14:creationId xmlns:p14="http://schemas.microsoft.com/office/powerpoint/2010/main" val="608823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9A8872-1BE4-486D-8893-1E34E5622BCB}"/>
              </a:ext>
            </a:extLst>
          </p:cNvPr>
          <p:cNvSpPr>
            <a:spLocks noGrp="1"/>
          </p:cNvSpPr>
          <p:nvPr>
            <p:ph type="title"/>
          </p:nvPr>
        </p:nvSpPr>
        <p:spPr>
          <a:xfrm>
            <a:off x="619760" y="761999"/>
            <a:ext cx="10734042" cy="587829"/>
          </a:xfrm>
        </p:spPr>
        <p:txBody>
          <a:bodyPr>
            <a:normAutofit fontScale="90000"/>
          </a:bodyPr>
          <a:lstStyle/>
          <a:p>
            <a:r>
              <a:rPr lang="en-US" sz="3600" b="1" dirty="0">
                <a:solidFill>
                  <a:srgbClr val="002060"/>
                </a:solidFill>
                <a:latin typeface="Arial" panose="020B0604020202020204" pitchFamily="34" charset="0"/>
                <a:cs typeface="Arial" panose="020B0604020202020204" pitchFamily="34" charset="0"/>
              </a:rPr>
              <a:t>Parents Providers: General Rule </a:t>
            </a:r>
            <a:r>
              <a:rPr lang="en-US" b="1" dirty="0">
                <a:solidFill>
                  <a:srgbClr val="002060"/>
                </a:solidFill>
                <a:latin typeface="Arial" panose="020B0604020202020204" pitchFamily="34" charset="0"/>
                <a:cs typeface="Arial" panose="020B0604020202020204" pitchFamily="34" charset="0"/>
              </a:rPr>
              <a:t/>
            </a:r>
            <a:br>
              <a:rPr lang="en-US" b="1" dirty="0">
                <a:solidFill>
                  <a:srgbClr val="002060"/>
                </a:solidFill>
                <a:latin typeface="Arial" panose="020B0604020202020204" pitchFamily="34" charset="0"/>
                <a:cs typeface="Arial" panose="020B0604020202020204" pitchFamily="34" charset="0"/>
              </a:rPr>
            </a:br>
            <a:endParaRPr lang="en-US"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2952512C-A68C-4AAE-B0D1-AFE1EB030F90}"/>
              </a:ext>
            </a:extLst>
          </p:cNvPr>
          <p:cNvSpPr>
            <a:spLocks noGrp="1"/>
          </p:cNvSpPr>
          <p:nvPr>
            <p:ph idx="1"/>
          </p:nvPr>
        </p:nvSpPr>
        <p:spPr>
          <a:xfrm>
            <a:off x="619760" y="1540933"/>
            <a:ext cx="10734042" cy="4851158"/>
          </a:xfrm>
        </p:spPr>
        <p:txBody>
          <a:bodyPr>
            <a:normAutofit lnSpcReduction="10000"/>
          </a:bodyPr>
          <a:lstStyle/>
          <a:p>
            <a:pPr marL="0" indent="0">
              <a:buNone/>
            </a:pPr>
            <a:endParaRPr lang="en-US" b="1"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In order to become an IHSS parent provider for children under 18 years of age, the parent (provider) must have:</a:t>
            </a:r>
            <a:endParaRPr lang="en-US" sz="2800" dirty="0">
              <a:latin typeface="Arial" panose="020B0604020202020204" pitchFamily="34" charset="0"/>
              <a:cs typeface="Arial" panose="020B0604020202020204" pitchFamily="34" charset="0"/>
            </a:endParaRPr>
          </a:p>
          <a:p>
            <a:pPr marL="1314450" lvl="2" indent="-514350">
              <a:buClr>
                <a:schemeClr val="accent2">
                  <a:lumMod val="75000"/>
                </a:schemeClr>
              </a:buClr>
              <a:buSzPct val="90000"/>
              <a:buFont typeface="+mj-lt"/>
              <a:buAutoNum type="arabicPeriod"/>
            </a:pPr>
            <a:r>
              <a:rPr lang="en-US" sz="2800" dirty="0">
                <a:latin typeface="Arial" panose="020B0604020202020204" pitchFamily="34" charset="0"/>
                <a:cs typeface="Arial" panose="020B0604020202020204" pitchFamily="34" charset="0"/>
              </a:rPr>
              <a:t>Left full-time employment or is prevented from obtaining full-time employment because no other </a:t>
            </a:r>
            <a:r>
              <a:rPr lang="en-US" sz="2800" b="1" u="sng" dirty="0">
                <a:latin typeface="Arial" panose="020B0604020202020204" pitchFamily="34" charset="0"/>
                <a:cs typeface="Arial" panose="020B0604020202020204" pitchFamily="34" charset="0"/>
              </a:rPr>
              <a:t>suitable provider</a:t>
            </a:r>
            <a:r>
              <a:rPr lang="en-US" sz="2800" dirty="0">
                <a:latin typeface="Arial" panose="020B0604020202020204" pitchFamily="34" charset="0"/>
                <a:cs typeface="Arial" panose="020B0604020202020204" pitchFamily="34" charset="0"/>
              </a:rPr>
              <a:t> is available, </a:t>
            </a:r>
            <a:r>
              <a:rPr lang="en-US" sz="2800" b="1" u="sng" dirty="0">
                <a:latin typeface="Arial" panose="020B0604020202020204" pitchFamily="34" charset="0"/>
                <a:cs typeface="Arial" panose="020B0604020202020204" pitchFamily="34" charset="0"/>
              </a:rPr>
              <a:t>and</a:t>
            </a:r>
            <a:endParaRPr lang="en-US" sz="2800" dirty="0">
              <a:latin typeface="Arial" panose="020B0604020202020204" pitchFamily="34" charset="0"/>
              <a:cs typeface="Arial" panose="020B0604020202020204" pitchFamily="34" charset="0"/>
            </a:endParaRPr>
          </a:p>
          <a:p>
            <a:pPr marL="1314450" lvl="2" indent="-514350">
              <a:buClr>
                <a:schemeClr val="accent2">
                  <a:lumMod val="75000"/>
                </a:schemeClr>
              </a:buClr>
              <a:buSzPct val="90000"/>
              <a:buFont typeface="+mj-lt"/>
              <a:buAutoNum type="arabicPeriod"/>
            </a:pPr>
            <a:r>
              <a:rPr lang="en-US" sz="2800" dirty="0">
                <a:latin typeface="Arial" panose="020B0604020202020204" pitchFamily="34" charset="0"/>
                <a:cs typeface="Arial" panose="020B0604020202020204" pitchFamily="34" charset="0"/>
              </a:rPr>
              <a:t>the inability of the parent to perform supportive services may result in inappropriate placement or inadequate care.  (MPP 30-763.451)</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a:p>
            <a:pPr marL="0" indent="0">
              <a:buNone/>
            </a:pPr>
            <a:endParaRPr lang="en-US" dirty="0"/>
          </a:p>
        </p:txBody>
      </p:sp>
      <p:pic>
        <p:nvPicPr>
          <p:cNvPr id="4" name="Picture 3">
            <a:extLst>
              <a:ext uri="{FF2B5EF4-FFF2-40B4-BE49-F238E27FC236}">
                <a16:creationId xmlns:a16="http://schemas.microsoft.com/office/drawing/2014/main" xmlns="" id="{D72EF281-4234-4AB3-B25A-64841760369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5596690" y="5042263"/>
            <a:ext cx="1941333" cy="1540933"/>
          </a:xfrm>
          <a:prstGeom prst="rect">
            <a:avLst/>
          </a:prstGeom>
        </p:spPr>
      </p:pic>
      <p:sp>
        <p:nvSpPr>
          <p:cNvPr id="5" name="TextBox 4">
            <a:extLst>
              <a:ext uri="{FF2B5EF4-FFF2-40B4-BE49-F238E27FC236}">
                <a16:creationId xmlns:a16="http://schemas.microsoft.com/office/drawing/2014/main" xmlns="" id="{B4C51A54-C1AD-4CAF-BA29-D8717154E9BF}"/>
              </a:ext>
            </a:extLst>
          </p:cNvPr>
          <p:cNvSpPr txBox="1"/>
          <p:nvPr/>
        </p:nvSpPr>
        <p:spPr>
          <a:xfrm>
            <a:off x="5861956" y="6776919"/>
            <a:ext cx="1636833" cy="230832"/>
          </a:xfrm>
          <a:prstGeom prst="rect">
            <a:avLst/>
          </a:prstGeom>
          <a:noFill/>
        </p:spPr>
        <p:txBody>
          <a:bodyPr wrap="square" rtlCol="0">
            <a:spAutoFit/>
          </a:bodyPr>
          <a:lstStyle/>
          <a:p>
            <a:r>
              <a:rPr lang="en-US" sz="900" dirty="0">
                <a:hlinkClick r:id="rId4" tooltip="https://creativecommons.org/licenses/by/3.0/"/>
              </a:rPr>
              <a:t> BY</a:t>
            </a:r>
            <a:endParaRPr lang="en-US" sz="900" dirty="0"/>
          </a:p>
        </p:txBody>
      </p:sp>
    </p:spTree>
    <p:extLst>
      <p:ext uri="{BB962C8B-B14F-4D97-AF65-F5344CB8AC3E}">
        <p14:creationId xmlns:p14="http://schemas.microsoft.com/office/powerpoint/2010/main" val="728004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788A95-6CDA-46D7-898F-8107B0FA5E47}"/>
              </a:ext>
            </a:extLst>
          </p:cNvPr>
          <p:cNvSpPr>
            <a:spLocks noGrp="1"/>
          </p:cNvSpPr>
          <p:nvPr>
            <p:ph type="title"/>
          </p:nvPr>
        </p:nvSpPr>
        <p:spPr>
          <a:xfrm>
            <a:off x="677333" y="609600"/>
            <a:ext cx="9414933" cy="1046480"/>
          </a:xfrm>
        </p:spPr>
        <p:txBody>
          <a:bodyPr>
            <a:normAutofit/>
          </a:bodyPr>
          <a:lstStyle/>
          <a:p>
            <a:r>
              <a:rPr lang="en-US" b="1" dirty="0">
                <a:solidFill>
                  <a:srgbClr val="002060"/>
                </a:solidFill>
              </a:rPr>
              <a:t>Two Parent Households: General Rule </a:t>
            </a:r>
            <a:endParaRPr lang="en-US" dirty="0">
              <a:solidFill>
                <a:srgbClr val="002060"/>
              </a:solidFill>
            </a:endParaRPr>
          </a:p>
        </p:txBody>
      </p:sp>
      <p:sp>
        <p:nvSpPr>
          <p:cNvPr id="3" name="Content Placeholder 2">
            <a:extLst>
              <a:ext uri="{FF2B5EF4-FFF2-40B4-BE49-F238E27FC236}">
                <a16:creationId xmlns:a16="http://schemas.microsoft.com/office/drawing/2014/main" xmlns="" id="{D20D06C8-A815-4268-92DC-B0C12E8A3AAF}"/>
              </a:ext>
            </a:extLst>
          </p:cNvPr>
          <p:cNvSpPr>
            <a:spLocks noGrp="1"/>
          </p:cNvSpPr>
          <p:nvPr>
            <p:ph idx="1"/>
          </p:nvPr>
        </p:nvSpPr>
        <p:spPr>
          <a:xfrm>
            <a:off x="677334" y="1656080"/>
            <a:ext cx="8596668" cy="4385283"/>
          </a:xfrm>
        </p:spPr>
        <p:txBody>
          <a:bodyPr>
            <a:normAutofit/>
          </a:bodyPr>
          <a:lstStyle/>
          <a:p>
            <a:pPr marL="0" indent="0">
              <a:buNone/>
            </a:pPr>
            <a:endParaRPr lang="en-US" dirty="0"/>
          </a:p>
          <a:p>
            <a:pPr marL="0" indent="0">
              <a:buClr>
                <a:schemeClr val="accent2">
                  <a:lumMod val="75000"/>
                </a:schemeClr>
              </a:buClr>
              <a:buSzPct val="100000"/>
              <a:buNone/>
            </a:pPr>
            <a:r>
              <a:rPr lang="en-US" sz="2400" dirty="0"/>
              <a:t>In a two-parent household, the second parent is considered “unavailable” if the second parent works, attends an education or vocational program, is conducting employment searches or has a mental or physical disability which prevents them from providing IHSS services. </a:t>
            </a:r>
          </a:p>
          <a:p>
            <a:pPr marL="0" indent="0">
              <a:buNone/>
            </a:pPr>
            <a:endParaRPr lang="en-US" dirty="0"/>
          </a:p>
        </p:txBody>
      </p:sp>
      <p:pic>
        <p:nvPicPr>
          <p:cNvPr id="4" name="Picture 3">
            <a:extLst>
              <a:ext uri="{FF2B5EF4-FFF2-40B4-BE49-F238E27FC236}">
                <a16:creationId xmlns:a16="http://schemas.microsoft.com/office/drawing/2014/main" xmlns="" id="{AEF6AE28-A332-4E1E-9252-CE601F9BF48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767062" y="4408487"/>
            <a:ext cx="1930400" cy="1839913"/>
          </a:xfrm>
          <a:prstGeom prst="rect">
            <a:avLst/>
          </a:prstGeom>
        </p:spPr>
      </p:pic>
    </p:spTree>
    <p:extLst>
      <p:ext uri="{BB962C8B-B14F-4D97-AF65-F5344CB8AC3E}">
        <p14:creationId xmlns:p14="http://schemas.microsoft.com/office/powerpoint/2010/main" val="2969100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7B703D-8281-4F47-B515-89C7AEEA8BB3}"/>
              </a:ext>
            </a:extLst>
          </p:cNvPr>
          <p:cNvSpPr>
            <a:spLocks noGrp="1"/>
          </p:cNvSpPr>
          <p:nvPr>
            <p:ph type="title"/>
          </p:nvPr>
        </p:nvSpPr>
        <p:spPr>
          <a:xfrm>
            <a:off x="677334" y="609600"/>
            <a:ext cx="8596668" cy="1077798"/>
          </a:xfrm>
        </p:spPr>
        <p:txBody>
          <a:bodyPr>
            <a:normAutofit/>
          </a:bodyPr>
          <a:lstStyle/>
          <a:p>
            <a:r>
              <a:rPr lang="en-US" sz="3700" b="1" dirty="0">
                <a:solidFill>
                  <a:srgbClr val="002060"/>
                </a:solidFill>
                <a:latin typeface="Arial" panose="020B0604020202020204" pitchFamily="34" charset="0"/>
                <a:cs typeface="Arial" panose="020B0604020202020204" pitchFamily="34" charset="0"/>
              </a:rPr>
              <a:t>Two Parent Households: COVID-19</a:t>
            </a:r>
          </a:p>
        </p:txBody>
      </p:sp>
      <p:sp>
        <p:nvSpPr>
          <p:cNvPr id="3" name="Content Placeholder 2">
            <a:extLst>
              <a:ext uri="{FF2B5EF4-FFF2-40B4-BE49-F238E27FC236}">
                <a16:creationId xmlns:a16="http://schemas.microsoft.com/office/drawing/2014/main" xmlns="" id="{9ADDEEBA-D8D9-4DEC-829A-D29F69B85762}"/>
              </a:ext>
            </a:extLst>
          </p:cNvPr>
          <p:cNvSpPr>
            <a:spLocks noGrp="1"/>
          </p:cNvSpPr>
          <p:nvPr>
            <p:ph idx="1"/>
          </p:nvPr>
        </p:nvSpPr>
        <p:spPr>
          <a:xfrm>
            <a:off x="677334" y="1687399"/>
            <a:ext cx="8596668" cy="4353964"/>
          </a:xfrm>
        </p:spPr>
        <p:txBody>
          <a:bodyPr>
            <a:normAutofit/>
          </a:bodyPr>
          <a:lstStyle/>
          <a:p>
            <a:pPr>
              <a:buClr>
                <a:schemeClr val="accent2">
                  <a:lumMod val="75000"/>
                </a:schemeClr>
              </a:buClr>
              <a:buSzPct val="105000"/>
              <a:buFont typeface="Arial" panose="020B0604020202020204" pitchFamily="34" charset="0"/>
              <a:buChar char="•"/>
            </a:pPr>
            <a:r>
              <a:rPr lang="en-US" sz="2400" dirty="0"/>
              <a:t>Parent providers in a two parent household can continue to be a paid IHSS provider if the second parent loses their job or is no longer attending a school or vocational program due to COVID-19.  </a:t>
            </a:r>
          </a:p>
          <a:p>
            <a:pPr>
              <a:buClr>
                <a:schemeClr val="accent2">
                  <a:lumMod val="75000"/>
                </a:schemeClr>
              </a:buClr>
              <a:buSzPct val="105000"/>
              <a:buFont typeface="Arial" panose="020B0604020202020204" pitchFamily="34" charset="0"/>
              <a:buChar char="•"/>
            </a:pPr>
            <a:r>
              <a:rPr lang="en-US" sz="2400" dirty="0"/>
              <a:t>If the second parent is still available in the home after June 30, 2020, then the first parent will no longer be able to be paid as the IHSS parent provider for the child effective July 1, 2020. </a:t>
            </a:r>
            <a:endParaRPr lang="en-US"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E6922FA7-0003-49C4-B67F-698C36F4800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615826" y="4796847"/>
            <a:ext cx="2719683" cy="1612521"/>
          </a:xfrm>
          <a:prstGeom prst="rect">
            <a:avLst/>
          </a:prstGeom>
        </p:spPr>
      </p:pic>
    </p:spTree>
    <p:extLst>
      <p:ext uri="{BB962C8B-B14F-4D97-AF65-F5344CB8AC3E}">
        <p14:creationId xmlns:p14="http://schemas.microsoft.com/office/powerpoint/2010/main" val="2839805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400051"/>
            <a:ext cx="8458198" cy="802216"/>
          </a:xfrm>
        </p:spPr>
        <p:txBody>
          <a:bodyPr>
            <a:noAutofit/>
          </a:bodyPr>
          <a:lstStyle/>
          <a:p>
            <a:r>
              <a:rPr lang="en-US" b="1" dirty="0">
                <a:solidFill>
                  <a:schemeClr val="accent2">
                    <a:lumMod val="75000"/>
                  </a:schemeClr>
                </a:solidFill>
                <a:latin typeface="Arial" panose="020B0604020202020204" pitchFamily="34" charset="0"/>
                <a:cs typeface="Arial" panose="020B0604020202020204" pitchFamily="34" charset="0"/>
              </a:rPr>
              <a:t>Emergency Back-Up Providers</a:t>
            </a:r>
            <a:br>
              <a:rPr lang="en-US" b="1" dirty="0">
                <a:solidFill>
                  <a:schemeClr val="accent2">
                    <a:lumMod val="75000"/>
                  </a:schemeClr>
                </a:solidFill>
                <a:latin typeface="Arial" panose="020B0604020202020204" pitchFamily="34" charset="0"/>
                <a:cs typeface="Arial" panose="020B0604020202020204" pitchFamily="34" charset="0"/>
              </a:rPr>
            </a:br>
            <a:endParaRPr lang="en-US" b="1" dirty="0">
              <a:solidFill>
                <a:schemeClr val="accent2">
                  <a:lumMod val="75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38200" y="1473200"/>
            <a:ext cx="9812867" cy="3827466"/>
          </a:xfrm>
        </p:spPr>
        <p:txBody>
          <a:bodyPr>
            <a:normAutofit/>
          </a:bodyPr>
          <a:lstStyle/>
          <a:p>
            <a:pPr>
              <a:buClr>
                <a:schemeClr val="accent2">
                  <a:lumMod val="75000"/>
                </a:schemeClr>
              </a:buClr>
              <a:buSzPct val="105000"/>
              <a:buFont typeface="Arial" panose="020B0604020202020204" pitchFamily="34" charset="0"/>
              <a:buChar char="•"/>
            </a:pPr>
            <a:r>
              <a:rPr lang="en-US" dirty="0">
                <a:latin typeface="Arial" panose="020B0604020202020204" pitchFamily="34" charset="0"/>
                <a:cs typeface="Arial" panose="020B0604020202020204" pitchFamily="34" charset="0"/>
              </a:rPr>
              <a:t>The state has instructed counties to create an emergency back-up IHSS provider program available now through June 30, 2020</a:t>
            </a:r>
          </a:p>
          <a:p>
            <a:pPr>
              <a:buClr>
                <a:schemeClr val="accent2">
                  <a:lumMod val="75000"/>
                </a:schemeClr>
              </a:buClr>
              <a:buSzPct val="100000"/>
              <a:buFont typeface="Courier New" panose="02070309020205020404" pitchFamily="49" charset="0"/>
              <a:buChar char="o"/>
            </a:pPr>
            <a:r>
              <a:rPr lang="en-US" b="1" dirty="0">
                <a:latin typeface="Arial" panose="020B0604020202020204" pitchFamily="34" charset="0"/>
                <a:cs typeface="Arial" panose="020B0604020202020204" pitchFamily="34" charset="0"/>
              </a:rPr>
              <a:t>IHSS recipients can be assigned an emergency back-up IHSS provider when their regular IHSS provider cannot work because of COVID-19</a:t>
            </a:r>
          </a:p>
          <a:p>
            <a:pPr lvl="1">
              <a:buClr>
                <a:schemeClr val="accent2">
                  <a:lumMod val="75000"/>
                </a:schemeClr>
              </a:buClr>
              <a:buSzPct val="100000"/>
              <a:buFont typeface="Courier New" panose="02070309020205020404" pitchFamily="49" charset="0"/>
              <a:buChar char="o"/>
            </a:pPr>
            <a:r>
              <a:rPr lang="en-US" dirty="0">
                <a:latin typeface="Arial" panose="020B0604020202020204" pitchFamily="34" charset="0"/>
                <a:cs typeface="Arial" panose="020B0604020202020204" pitchFamily="34" charset="0"/>
              </a:rPr>
              <a:t>Emergency back-up providers may be paid a differential of two dollars above the current county wage rate </a:t>
            </a:r>
          </a:p>
          <a:p>
            <a:pPr>
              <a:buClr>
                <a:schemeClr val="accent2">
                  <a:lumMod val="75000"/>
                </a:schemeClr>
              </a:buClr>
              <a:buSzPct val="100000"/>
              <a:buFont typeface="Courier New" panose="02070309020205020404" pitchFamily="49" charset="0"/>
              <a:buChar char="o"/>
            </a:pPr>
            <a:r>
              <a:rPr lang="en-US" dirty="0">
                <a:latin typeface="Arial" panose="020B0604020202020204" pitchFamily="34" charset="0"/>
                <a:cs typeface="Arial" panose="020B0604020202020204" pitchFamily="34" charset="0"/>
              </a:rPr>
              <a:t>Most counties will use their Public Authority as the emergency provider back-up system</a:t>
            </a:r>
          </a:p>
          <a:p>
            <a:pPr>
              <a:buClr>
                <a:schemeClr val="accent2">
                  <a:lumMod val="75000"/>
                </a:schemeClr>
              </a:buClr>
              <a:buSzPct val="100000"/>
              <a:buFont typeface="Courier New" panose="02070309020205020404" pitchFamily="49" charset="0"/>
              <a:buChar char="o"/>
            </a:pPr>
            <a:r>
              <a:rPr lang="en-US" dirty="0">
                <a:latin typeface="Arial" panose="020B0604020202020204" pitchFamily="34" charset="0"/>
                <a:cs typeface="Arial" panose="020B0604020202020204" pitchFamily="34" charset="0"/>
              </a:rPr>
              <a:t>Contact the local public authority, social worker, or County IHSS offices: </a:t>
            </a:r>
            <a:r>
              <a:rPr lang="en-US" dirty="0">
                <a:latin typeface="Arial" panose="020B0604020202020204" pitchFamily="34" charset="0"/>
                <a:cs typeface="Arial" panose="020B0604020202020204" pitchFamily="34" charset="0"/>
                <a:hlinkClick r:id="rId2"/>
              </a:rPr>
              <a:t>https://www.cdss.ca.gov/inforesources/county-ihss-offices</a:t>
            </a:r>
            <a:r>
              <a:rPr lang="en-US" dirty="0">
                <a:latin typeface="Arial" panose="020B0604020202020204" pitchFamily="34" charset="0"/>
                <a:cs typeface="Arial" panose="020B0604020202020204" pitchFamily="34" charset="0"/>
              </a:rPr>
              <a:t> for information about how to get a back-up IHSS provider. </a:t>
            </a: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5657850"/>
            <a:ext cx="10806114" cy="957262"/>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marL="0" indent="0">
              <a:buNone/>
            </a:pPr>
            <a:r>
              <a:rPr lang="en-US" dirty="0">
                <a:solidFill>
                  <a:schemeClr val="tx1"/>
                </a:solidFill>
                <a:latin typeface="Arial" panose="020B0604020202020204" pitchFamily="34" charset="0"/>
                <a:cs typeface="Arial" panose="020B0604020202020204" pitchFamily="34" charset="0"/>
              </a:rPr>
              <a:t>March 30, 2020 CDSS All County Letter (ACL) No. 20-29</a:t>
            </a:r>
            <a:r>
              <a:rPr lang="en-US" dirty="0">
                <a:solidFill>
                  <a:schemeClr val="accent2">
                    <a:lumMod val="75000"/>
                  </a:schemeClr>
                </a:solidFill>
                <a:latin typeface="Arial" panose="020B0604020202020204" pitchFamily="34" charset="0"/>
                <a:cs typeface="Arial" panose="020B0604020202020204" pitchFamily="34" charset="0"/>
              </a:rPr>
              <a:t>: </a:t>
            </a:r>
            <a:r>
              <a:rPr lang="en-US" dirty="0">
                <a:solidFill>
                  <a:schemeClr val="accent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https://www.cdss.ca.gov/Portals/9/Additional-Resources/Letters-and-Notices/ACLs/2020/20-29.pdf</a:t>
            </a:r>
            <a:r>
              <a:rPr lang="en-US" dirty="0">
                <a:solidFill>
                  <a:schemeClr val="accent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5722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365126"/>
            <a:ext cx="8610598" cy="718607"/>
          </a:xfrm>
        </p:spPr>
        <p:txBody>
          <a:bodyPr>
            <a:normAutofit/>
          </a:bodyPr>
          <a:lstStyle/>
          <a:p>
            <a:pPr algn="ctr"/>
            <a:r>
              <a:rPr lang="en-US" b="1" dirty="0">
                <a:solidFill>
                  <a:schemeClr val="accent2">
                    <a:lumMod val="75000"/>
                  </a:schemeClr>
                </a:solidFill>
                <a:latin typeface="Arial" panose="020B0604020202020204" pitchFamily="34" charset="0"/>
                <a:cs typeface="Arial" panose="020B0604020202020204" pitchFamily="34" charset="0"/>
              </a:rPr>
              <a:t>Make a Back-Up Plan</a:t>
            </a: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idx="1"/>
          </p:nvPr>
        </p:nvSpPr>
        <p:spPr>
          <a:xfrm>
            <a:off x="838202" y="883920"/>
            <a:ext cx="10515600" cy="5608956"/>
          </a:xfrm>
        </p:spPr>
        <p:txBody>
          <a:bodyPr>
            <a:noAutofit/>
          </a:bodyPr>
          <a:lstStyle/>
          <a:p>
            <a:pPr marL="0" indent="0">
              <a:buNone/>
            </a:pPr>
            <a:endParaRPr lang="en-US" sz="1400" dirty="0">
              <a:latin typeface="Arial" panose="020B0604020202020204" pitchFamily="34" charset="0"/>
              <a:cs typeface="Arial" panose="020B0604020202020204" pitchFamily="34" charset="0"/>
            </a:endParaRPr>
          </a:p>
          <a:p>
            <a:pPr marL="0" indent="0">
              <a:buClr>
                <a:srgbClr val="002060"/>
              </a:buClr>
              <a:buSzPct val="100000"/>
              <a:buNone/>
            </a:pPr>
            <a:r>
              <a:rPr lang="en-US" sz="1600" dirty="0">
                <a:latin typeface="Arial" panose="020B0604020202020204" pitchFamily="34" charset="0"/>
                <a:cs typeface="Arial" panose="020B0604020202020204" pitchFamily="34" charset="0"/>
              </a:rPr>
              <a:t>IHSS recipients should make a back-up plan now. Here are tips: </a:t>
            </a:r>
          </a:p>
          <a:p>
            <a:pPr lvl="1">
              <a:buClr>
                <a:srgbClr val="002060"/>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List things you need, like medication, medical equipment, service animals, and support services.  Write them down.</a:t>
            </a:r>
          </a:p>
          <a:p>
            <a:pPr lvl="1">
              <a:buClr>
                <a:srgbClr val="002060"/>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Think about ways to meet your needs if there are no services. </a:t>
            </a:r>
          </a:p>
          <a:p>
            <a:pPr lvl="1">
              <a:buClr>
                <a:srgbClr val="002060"/>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If you get services from a family member, talk to your family about backup IHSS provider plans.  If you know someone who wants to be a backup provider, they can become one right now.  Information on becoming an IHSS provider may be found here - </a:t>
            </a:r>
            <a:r>
              <a:rPr lang="en-US" u="sng" dirty="0">
                <a:latin typeface="Arial" panose="020B0604020202020204" pitchFamily="34" charset="0"/>
                <a:cs typeface="Arial" panose="020B0604020202020204" pitchFamily="34" charset="0"/>
              </a:rPr>
              <a:t>https://www.cdss.ca.gov/inforesources/ihss/ihss-providers/how-to-become-an-ihss-provider</a:t>
            </a:r>
            <a:endParaRPr lang="en-US"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CDSS has a sheet to help you create your own backup plan - </a:t>
            </a:r>
            <a:r>
              <a:rPr lang="en-US" sz="1600" u="sng" dirty="0">
                <a:latin typeface="Arial" panose="020B0604020202020204" pitchFamily="34" charset="0"/>
                <a:cs typeface="Arial" panose="020B0604020202020204" pitchFamily="34" charset="0"/>
                <a:hlinkClick r:id="rId2"/>
              </a:rPr>
              <a:t>https://www.cdss.ca.gov/Portals/9/IHSS/Emergency/Personal-Emergency-Plan.pdf</a:t>
            </a:r>
            <a:r>
              <a:rPr lang="en-US" sz="16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Call agencies to determine ways to meet your needs:</a:t>
            </a:r>
          </a:p>
          <a:p>
            <a:pPr>
              <a:buClr>
                <a:srgbClr val="002060"/>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Call your county public authority to find some resources.  Here is a list of social services offices: </a:t>
            </a:r>
            <a:r>
              <a:rPr lang="en-US" sz="1600" u="sng" dirty="0">
                <a:latin typeface="Arial" panose="020B0604020202020204" pitchFamily="34" charset="0"/>
                <a:cs typeface="Arial" panose="020B0604020202020204" pitchFamily="34" charset="0"/>
                <a:hlinkClick r:id="rId3"/>
              </a:rPr>
              <a:t>https://www.cdss.ca.gov/county-offices</a:t>
            </a:r>
            <a:r>
              <a:rPr lang="en-US" sz="1600" dirty="0">
                <a:latin typeface="Arial" panose="020B0604020202020204" pitchFamily="34" charset="0"/>
                <a:cs typeface="Arial" panose="020B0604020202020204" pitchFamily="34" charset="0"/>
              </a:rPr>
              <a:t>. If you get services through a different agency, call that agency for more information.  </a:t>
            </a:r>
          </a:p>
          <a:p>
            <a:pPr>
              <a:buClr>
                <a:srgbClr val="002060"/>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Call your health plan and find out what services are covered and how to get them during an emergency.</a:t>
            </a:r>
          </a:p>
          <a:p>
            <a:pPr>
              <a:buClr>
                <a:srgbClr val="002060"/>
              </a:buClr>
              <a:buSzPct val="100000"/>
              <a:buFont typeface="Arial" panose="020B0604020202020204" pitchFamily="34" charset="0"/>
              <a:buChar char="•"/>
            </a:pPr>
            <a:r>
              <a:rPr lang="en-US" sz="1600" dirty="0">
                <a:latin typeface="Arial" panose="020B0604020202020204" pitchFamily="34" charset="0"/>
                <a:cs typeface="Arial" panose="020B0604020202020204" pitchFamily="34" charset="0"/>
              </a:rPr>
              <a:t>You may have already planned for an emergency with your social worker during your assessment.  Look at your assessment paperwork or call the county to get a copy of it.</a:t>
            </a:r>
          </a:p>
        </p:txBody>
      </p:sp>
    </p:spTree>
    <p:extLst>
      <p:ext uri="{BB962C8B-B14F-4D97-AF65-F5344CB8AC3E}">
        <p14:creationId xmlns:p14="http://schemas.microsoft.com/office/powerpoint/2010/main" val="1476282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400051"/>
            <a:ext cx="10515600" cy="1157284"/>
          </a:xfrm>
        </p:spPr>
        <p:txBody>
          <a:bodyPr>
            <a:normAutofit fontScale="90000"/>
          </a:bodyPr>
          <a:lstStyle/>
          <a:p>
            <a:r>
              <a:rPr lang="en-US" sz="3800" b="1" dirty="0">
                <a:solidFill>
                  <a:schemeClr val="accent2">
                    <a:lumMod val="75000"/>
                  </a:schemeClr>
                </a:solidFill>
                <a:latin typeface="Arial" panose="020B0604020202020204" pitchFamily="34" charset="0"/>
                <a:cs typeface="Arial" panose="020B0604020202020204" pitchFamily="34" charset="0"/>
              </a:rPr>
              <a:t>Temporary Removal of IHSS Overtime Violations</a:t>
            </a: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38200" y="1557334"/>
            <a:ext cx="10806114" cy="4100515"/>
          </a:xfrm>
        </p:spPr>
        <p:txBody>
          <a:bodyPr>
            <a:noAutofit/>
          </a:bodyPr>
          <a:lstStyle/>
          <a:p>
            <a:pPr marL="0" indent="0">
              <a:buNone/>
            </a:pPr>
            <a:r>
              <a:rPr lang="en-US" sz="30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Due to COVID-19, counties may be flexible with IHSS recipients assigning weekly service hours to their IHSS providers so that:</a:t>
            </a:r>
          </a:p>
          <a:p>
            <a:pPr lvl="1">
              <a:buClr>
                <a:srgbClr val="002060"/>
              </a:buClr>
              <a:buSzPct val="100000"/>
              <a:buFont typeface="Arial" panose="020B0604020202020204" pitchFamily="34" charset="0"/>
              <a:buChar char="•"/>
            </a:pPr>
            <a:r>
              <a:rPr lang="en-US" sz="2800" dirty="0">
                <a:latin typeface="Arial" panose="020B0604020202020204" pitchFamily="34" charset="0"/>
                <a:cs typeface="Arial" panose="020B0604020202020204" pitchFamily="34" charset="0"/>
              </a:rPr>
              <a:t>IHSS recipients may receive the services they need when they need them</a:t>
            </a:r>
          </a:p>
          <a:p>
            <a:pPr lvl="1">
              <a:buClr>
                <a:srgbClr val="002060"/>
              </a:buClr>
              <a:buSzPct val="100000"/>
              <a:buFont typeface="Arial" panose="020B0604020202020204" pitchFamily="34" charset="0"/>
              <a:buChar char="•"/>
            </a:pPr>
            <a:r>
              <a:rPr lang="en-US" sz="2800" dirty="0">
                <a:latin typeface="Arial" panose="020B0604020202020204" pitchFamily="34" charset="0"/>
                <a:cs typeface="Arial" panose="020B0604020202020204" pitchFamily="34" charset="0"/>
              </a:rPr>
              <a:t>If IHSS providers incur overtime violations while performing services that are “in critical need,” then the violations will be removed.</a:t>
            </a:r>
            <a:endParaRPr lang="en-US" sz="3000"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5657850"/>
            <a:ext cx="10806114" cy="957262"/>
          </a:xfrm>
          <a:noFill/>
          <a:ln>
            <a:noFill/>
          </a:ln>
        </p:spPr>
        <p:style>
          <a:lnRef idx="2">
            <a:schemeClr val="accent6">
              <a:shade val="50000"/>
            </a:schemeClr>
          </a:lnRef>
          <a:fillRef idx="1">
            <a:schemeClr val="accent6"/>
          </a:fillRef>
          <a:effectRef idx="0">
            <a:schemeClr val="accent6"/>
          </a:effectRef>
          <a:fontRef idx="minor">
            <a:schemeClr val="lt1"/>
          </a:fontRef>
        </p:style>
        <p:txBody>
          <a:bodyPr>
            <a:normAutofit fontScale="85000" lnSpcReduction="20000"/>
          </a:bodyPr>
          <a:lstStyle/>
          <a:p>
            <a:pPr marL="0" indent="0">
              <a:buNone/>
            </a:pPr>
            <a:r>
              <a:rPr lang="en-US" dirty="0">
                <a:solidFill>
                  <a:schemeClr val="tx1"/>
                </a:solidFill>
                <a:latin typeface="Arial" panose="020B0604020202020204" pitchFamily="34" charset="0"/>
                <a:cs typeface="Arial" panose="020B0604020202020204" pitchFamily="34" charset="0"/>
              </a:rPr>
              <a:t>March 19, 2020 CDSS All County Program Managers Letter</a:t>
            </a:r>
            <a:r>
              <a:rPr lang="en-US" dirty="0">
                <a:solidFill>
                  <a:schemeClr val="accent2">
                    <a:lumMod val="75000"/>
                  </a:schemeClr>
                </a:solidFill>
                <a:latin typeface="Arial" panose="020B0604020202020204" pitchFamily="34" charset="0"/>
                <a:cs typeface="Arial" panose="020B0604020202020204" pitchFamily="34" charset="0"/>
              </a:rPr>
              <a:t>:  </a:t>
            </a:r>
            <a:r>
              <a:rPr lang="en-US" u="sng" dirty="0">
                <a:solidFill>
                  <a:schemeClr val="accent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https://www.cdss.ca.gov/Portals/13/Homepage/IHSSPML_GovEO_031920.pdf</a:t>
            </a:r>
            <a:r>
              <a:rPr lang="en-US" u="sng" dirty="0">
                <a:solidFill>
                  <a:schemeClr val="accent2">
                    <a:lumMod val="75000"/>
                  </a:schemeClr>
                </a:solidFill>
                <a:latin typeface="Arial" panose="020B0604020202020204" pitchFamily="34" charset="0"/>
                <a:cs typeface="Arial" panose="020B0604020202020204" pitchFamily="34" charset="0"/>
              </a:rPr>
              <a:t> </a:t>
            </a:r>
          </a:p>
          <a:p>
            <a:pPr marL="0" indent="0">
              <a:buNone/>
            </a:pPr>
            <a:r>
              <a:rPr lang="en-US" dirty="0">
                <a:solidFill>
                  <a:schemeClr val="tx1"/>
                </a:solidFill>
                <a:latin typeface="Arial" panose="020B0604020202020204" pitchFamily="34" charset="0"/>
                <a:cs typeface="Arial" panose="020B0604020202020204" pitchFamily="34" charset="0"/>
              </a:rPr>
              <a:t>April 10, 2020 CDSS All County Letter 20-32</a:t>
            </a:r>
            <a:r>
              <a:rPr lang="en-US" dirty="0">
                <a:solidFill>
                  <a:schemeClr val="accent2">
                    <a:lumMod val="75000"/>
                  </a:schemeClr>
                </a:solidFill>
                <a:latin typeface="Arial" panose="020B0604020202020204" pitchFamily="34" charset="0"/>
                <a:cs typeface="Arial" panose="020B0604020202020204" pitchFamily="34" charset="0"/>
              </a:rPr>
              <a:t>: </a:t>
            </a:r>
            <a:r>
              <a:rPr lang="en-US" dirty="0">
                <a:solidFill>
                  <a:schemeClr val="accent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https://www.cdss.ca.gov/Portals/9/Additional-Resources/Letters-and-Notices/ACLs/2020/20-32.pdf?ver=2020-04-13-075546-460</a:t>
            </a:r>
            <a:r>
              <a:rPr lang="en-US" dirty="0">
                <a:solidFill>
                  <a:schemeClr val="accent2">
                    <a:lumMod val="75000"/>
                  </a:schemeClr>
                </a:solidFill>
                <a:latin typeface="Arial" panose="020B0604020202020204" pitchFamily="34" charset="0"/>
                <a:cs typeface="Arial" panose="020B0604020202020204" pitchFamily="34" charset="0"/>
              </a:rPr>
              <a:t> </a:t>
            </a:r>
          </a:p>
          <a:p>
            <a:pPr marL="0" indent="0">
              <a:buNone/>
            </a:pPr>
            <a:endParaRPr lang="en-US" dirty="0"/>
          </a:p>
        </p:txBody>
      </p:sp>
    </p:spTree>
    <p:extLst>
      <p:ext uri="{BB962C8B-B14F-4D97-AF65-F5344CB8AC3E}">
        <p14:creationId xmlns:p14="http://schemas.microsoft.com/office/powerpoint/2010/main" val="17596130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400051"/>
            <a:ext cx="10515600" cy="740772"/>
          </a:xfrm>
        </p:spPr>
        <p:txBody>
          <a:bodyPr>
            <a:normAutofit fontScale="90000"/>
          </a:bodyPr>
          <a:lstStyle/>
          <a:p>
            <a:r>
              <a:rPr lang="en-US" sz="3100" b="1" dirty="0">
                <a:solidFill>
                  <a:schemeClr val="accent2">
                    <a:lumMod val="75000"/>
                  </a:schemeClr>
                </a:solidFill>
                <a:latin typeface="Arial" panose="020B0604020202020204" pitchFamily="34" charset="0"/>
                <a:cs typeface="Arial" panose="020B0604020202020204" pitchFamily="34" charset="0"/>
              </a:rPr>
              <a:t>IHSS &amp; WPCS Provider Sick Leave: COVID-19</a:t>
            </a:r>
            <a:br>
              <a:rPr lang="en-US" sz="3100" b="1" dirty="0">
                <a:solidFill>
                  <a:schemeClr val="accent2">
                    <a:lumMod val="75000"/>
                  </a:schemeClr>
                </a:solidFill>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b="1" dirty="0"/>
              <a:t> </a:t>
            </a: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38200" y="1201783"/>
            <a:ext cx="10806114" cy="4223657"/>
          </a:xfrm>
        </p:spPr>
        <p:txBody>
          <a:bodyPr>
            <a:normAutofit fontScale="25000" lnSpcReduction="20000"/>
          </a:bodyPr>
          <a:lstStyle/>
          <a:p>
            <a:pPr marL="1" indent="0">
              <a:buNone/>
            </a:pPr>
            <a:r>
              <a:rPr lang="en-US" sz="7200" b="1" dirty="0">
                <a:latin typeface="Arial" panose="020B0604020202020204" pitchFamily="34" charset="0"/>
                <a:cs typeface="Arial" panose="020B0604020202020204" pitchFamily="34" charset="0"/>
              </a:rPr>
              <a:t>Effective April 2, 2020 to December 31, 2020:  </a:t>
            </a:r>
          </a:p>
          <a:p>
            <a:pPr lvl="1">
              <a:buClr>
                <a:srgbClr val="002060"/>
              </a:buClr>
              <a:buSzPct val="100000"/>
              <a:buFont typeface="Arial" panose="020B0604020202020204" pitchFamily="34" charset="0"/>
              <a:buChar char="•"/>
            </a:pPr>
            <a:r>
              <a:rPr lang="en-US" sz="7200" dirty="0">
                <a:latin typeface="Arial" panose="020B0604020202020204" pitchFamily="34" charset="0"/>
                <a:cs typeface="Arial" panose="020B0604020202020204" pitchFamily="34" charset="0"/>
              </a:rPr>
              <a:t>IHSS providers who works 40 or more hours per week have 2 weeks of paid COVID-19 related sick leave</a:t>
            </a:r>
          </a:p>
          <a:p>
            <a:pPr lvl="1">
              <a:buClr>
                <a:srgbClr val="002060"/>
              </a:buClr>
              <a:buSzPct val="100000"/>
              <a:buFont typeface="Arial" panose="020B0604020202020204" pitchFamily="34" charset="0"/>
              <a:buChar char="•"/>
            </a:pPr>
            <a:r>
              <a:rPr lang="en-US" sz="7200" dirty="0">
                <a:latin typeface="Arial" panose="020B0604020202020204" pitchFamily="34" charset="0"/>
                <a:cs typeface="Arial" panose="020B0604020202020204" pitchFamily="34" charset="0"/>
              </a:rPr>
              <a:t>IHSS providers who work less than 40 hours per week can get COVID sick leave based on the average number of hours worked over a two week period </a:t>
            </a:r>
          </a:p>
          <a:p>
            <a:pPr marL="1" indent="0">
              <a:buNone/>
            </a:pPr>
            <a:r>
              <a:rPr lang="en-US" sz="7200" dirty="0">
                <a:latin typeface="Arial" panose="020B0604020202020204" pitchFamily="34" charset="0"/>
                <a:cs typeface="Arial" panose="020B0604020202020204" pitchFamily="34" charset="0"/>
              </a:rPr>
              <a:t>The provider can get COVID-19 sick leave if:</a:t>
            </a:r>
          </a:p>
          <a:p>
            <a:pPr lvl="1" defTabSz="365760">
              <a:buClr>
                <a:srgbClr val="002060"/>
              </a:buClr>
              <a:buSzPct val="100000"/>
              <a:buFont typeface="Arial" panose="020B0604020202020204" pitchFamily="34" charset="0"/>
              <a:buChar char="•"/>
              <a:tabLst>
                <a:tab pos="91440" algn="l"/>
              </a:tabLst>
            </a:pPr>
            <a:r>
              <a:rPr lang="en-US" sz="7200" dirty="0">
                <a:latin typeface="Arial" panose="020B0604020202020204" pitchFamily="34" charset="0"/>
                <a:cs typeface="Arial" panose="020B0604020202020204" pitchFamily="34" charset="0"/>
              </a:rPr>
              <a:t>Are in quarantine or has been told by a doctor to quarantine</a:t>
            </a:r>
          </a:p>
          <a:p>
            <a:pPr lvl="1" defTabSz="365760">
              <a:buClr>
                <a:srgbClr val="002060"/>
              </a:buClr>
              <a:buSzPct val="100000"/>
              <a:buFont typeface="Arial" panose="020B0604020202020204" pitchFamily="34" charset="0"/>
              <a:buChar char="•"/>
              <a:tabLst>
                <a:tab pos="91440" algn="l"/>
              </a:tabLst>
            </a:pPr>
            <a:r>
              <a:rPr lang="en-US" sz="7200" dirty="0">
                <a:latin typeface="Arial" panose="020B0604020202020204" pitchFamily="34" charset="0"/>
                <a:cs typeface="Arial" panose="020B0604020202020204" pitchFamily="34" charset="0"/>
              </a:rPr>
              <a:t>Has COVID symptoms and is seeking doctors help</a:t>
            </a:r>
          </a:p>
          <a:p>
            <a:pPr lvl="1" defTabSz="365760">
              <a:buClr>
                <a:srgbClr val="002060"/>
              </a:buClr>
              <a:buSzPct val="100000"/>
              <a:buFont typeface="Arial" panose="020B0604020202020204" pitchFamily="34" charset="0"/>
              <a:buChar char="•"/>
              <a:tabLst>
                <a:tab pos="91440" algn="l"/>
              </a:tabLst>
            </a:pPr>
            <a:r>
              <a:rPr lang="en-US" sz="7200" dirty="0">
                <a:latin typeface="Arial" panose="020B0604020202020204" pitchFamily="34" charset="0"/>
                <a:cs typeface="Arial" panose="020B0604020202020204" pitchFamily="34" charset="0"/>
              </a:rPr>
              <a:t>Is caring for someone with COVID or has been told by a doctor to quarantine</a:t>
            </a:r>
          </a:p>
          <a:p>
            <a:pPr lvl="1" defTabSz="365760">
              <a:lnSpc>
                <a:spcPct val="120000"/>
              </a:lnSpc>
              <a:buClr>
                <a:srgbClr val="002060"/>
              </a:buClr>
              <a:buSzPct val="100000"/>
              <a:buFont typeface="Arial" panose="020B0604020202020204" pitchFamily="34" charset="0"/>
              <a:buChar char="•"/>
              <a:tabLst>
                <a:tab pos="91440" algn="l"/>
              </a:tabLst>
            </a:pPr>
            <a:r>
              <a:rPr lang="en-US" sz="7200" dirty="0">
                <a:latin typeface="Arial" panose="020B0604020202020204" pitchFamily="34" charset="0"/>
                <a:cs typeface="Arial" panose="020B0604020202020204" pitchFamily="34" charset="0"/>
              </a:rPr>
              <a:t>Is caring for a child who school or childcare has closed or has another COVID related problem</a:t>
            </a:r>
          </a:p>
          <a:p>
            <a:pPr marL="857251" indent="-857250">
              <a:lnSpc>
                <a:spcPct val="120000"/>
              </a:lnSpc>
              <a:spcBef>
                <a:spcPts val="0"/>
              </a:spcBef>
              <a:buClr>
                <a:srgbClr val="002060"/>
              </a:buClr>
              <a:buSzPct val="100000"/>
              <a:buFont typeface="Arial" panose="020B0604020202020204" pitchFamily="34" charset="0"/>
              <a:buChar char="•"/>
            </a:pPr>
            <a:endParaRPr lang="en-US" sz="7200" dirty="0">
              <a:latin typeface="Arial" panose="020B0604020202020204" pitchFamily="34" charset="0"/>
              <a:cs typeface="Arial" panose="020B0604020202020204" pitchFamily="34" charset="0"/>
            </a:endParaRPr>
          </a:p>
          <a:p>
            <a:pPr marL="1" indent="0">
              <a:lnSpc>
                <a:spcPct val="120000"/>
              </a:lnSpc>
              <a:spcBef>
                <a:spcPts val="0"/>
              </a:spcBef>
              <a:buNone/>
            </a:pPr>
            <a:r>
              <a:rPr lang="en-US" sz="7200" dirty="0">
                <a:latin typeface="Arial" panose="020B0604020202020204" pitchFamily="34" charset="0"/>
                <a:cs typeface="Arial" panose="020B0604020202020204" pitchFamily="34" charset="0"/>
              </a:rPr>
              <a:t>COVID-19 paid sick leave benefits do not affect existing IHSS paid sick leave benefits</a:t>
            </a:r>
          </a:p>
          <a:p>
            <a:pPr marL="1" indent="0">
              <a:lnSpc>
                <a:spcPct val="120000"/>
              </a:lnSpc>
              <a:spcBef>
                <a:spcPts val="0"/>
              </a:spcBef>
              <a:buNone/>
            </a:pPr>
            <a:endParaRPr lang="en-US" sz="7200" dirty="0">
              <a:latin typeface="Arial" panose="020B0604020202020204" pitchFamily="34" charset="0"/>
              <a:cs typeface="Arial" panose="020B0604020202020204" pitchFamily="34" charset="0"/>
            </a:endParaRPr>
          </a:p>
          <a:p>
            <a:pPr marL="457200" lvl="1" indent="0">
              <a:buNone/>
            </a:pPr>
            <a:endParaRPr lang="en-US" sz="2800" dirty="0"/>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5425440"/>
            <a:ext cx="10806114" cy="1189672"/>
          </a:xfrm>
          <a:noFill/>
          <a:ln>
            <a:no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marL="0" indent="0">
              <a:buNone/>
            </a:pPr>
            <a:r>
              <a:rPr lang="en-US" sz="1400" dirty="0">
                <a:solidFill>
                  <a:schemeClr val="tx1"/>
                </a:solidFill>
                <a:latin typeface="Arial" panose="020B0604020202020204" pitchFamily="34" charset="0"/>
                <a:cs typeface="Arial" panose="020B0604020202020204" pitchFamily="34" charset="0"/>
              </a:rPr>
              <a:t>April 14, 2020 CDSS All County Letter on 20-40</a:t>
            </a:r>
            <a:r>
              <a:rPr lang="en-US" sz="1400" dirty="0">
                <a:solidFill>
                  <a:schemeClr val="accent2">
                    <a:lumMod val="75000"/>
                  </a:schemeClr>
                </a:solidFill>
                <a:latin typeface="Arial" panose="020B0604020202020204" pitchFamily="34" charset="0"/>
                <a:cs typeface="Arial" panose="020B0604020202020204" pitchFamily="34" charset="0"/>
              </a:rPr>
              <a:t>: </a:t>
            </a:r>
            <a:r>
              <a:rPr lang="en-US" sz="1400" u="sng" dirty="0">
                <a:solidFill>
                  <a:schemeClr val="accent2">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https://mcusercontent.com/73901133dd7ea1a5581344daf/files/247cd18d-a00e-4bce-822e-fe3cfba6cef7/20_40.pdf</a:t>
            </a:r>
            <a:endParaRPr lang="en-US" sz="1400" u="sng" dirty="0">
              <a:solidFill>
                <a:schemeClr val="accent2">
                  <a:lumMod val="75000"/>
                </a:schemeClr>
              </a:solidFill>
              <a:latin typeface="Arial" panose="020B0604020202020204" pitchFamily="34" charset="0"/>
              <a:cs typeface="Arial" panose="020B0604020202020204" pitchFamily="34" charset="0"/>
            </a:endParaRPr>
          </a:p>
          <a:p>
            <a:pPr marL="0" indent="0">
              <a:buNone/>
            </a:pPr>
            <a:r>
              <a:rPr lang="en-US" sz="1400" dirty="0">
                <a:solidFill>
                  <a:schemeClr val="tx1"/>
                </a:solidFill>
                <a:latin typeface="Arial" panose="020B0604020202020204" pitchFamily="34" charset="0"/>
                <a:cs typeface="Arial" panose="020B0604020202020204" pitchFamily="34" charset="0"/>
              </a:rPr>
              <a:t>IHSS paid sick leave benefits pursuant to Labor Code (LC) 246(a), and as described in All County Letter (ACL) 18-01</a:t>
            </a:r>
            <a:r>
              <a:rPr lang="en-US" sz="1400" dirty="0">
                <a:solidFill>
                  <a:schemeClr val="accent2">
                    <a:lumMod val="75000"/>
                  </a:schemeClr>
                </a:solidFill>
                <a:latin typeface="Arial" panose="020B0604020202020204" pitchFamily="34" charset="0"/>
                <a:cs typeface="Arial" panose="020B0604020202020204" pitchFamily="34" charset="0"/>
              </a:rPr>
              <a:t>: </a:t>
            </a:r>
            <a:r>
              <a:rPr lang="en-US" sz="1400" dirty="0">
                <a:solidFill>
                  <a:schemeClr val="accent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https://www.cdss.ca.gov/Portals/9/ACL/2018/18-01.pdf?ver=2018-01-12-112939-430</a:t>
            </a:r>
            <a:r>
              <a:rPr lang="en-US" sz="1400" dirty="0">
                <a:solidFill>
                  <a:schemeClr val="accent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50395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400051"/>
            <a:ext cx="10515600" cy="933454"/>
          </a:xfrm>
        </p:spPr>
        <p:txBody>
          <a:bodyPr>
            <a:noAutofit/>
          </a:bodyPr>
          <a:lstStyle/>
          <a:p>
            <a:r>
              <a:rPr lang="en-US" sz="3200" b="1" dirty="0">
                <a:solidFill>
                  <a:schemeClr val="accent2">
                    <a:lumMod val="75000"/>
                  </a:schemeClr>
                </a:solidFill>
                <a:latin typeface="Arial" panose="020B0604020202020204" pitchFamily="34" charset="0"/>
                <a:cs typeface="Arial" panose="020B0604020202020204" pitchFamily="34" charset="0"/>
              </a:rPr>
              <a:t>IHSS Provider and Personal Protective Equipment (PPE) </a:t>
            </a: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1032933" y="1410790"/>
            <a:ext cx="8636000" cy="3889876"/>
          </a:xfrm>
        </p:spPr>
        <p:txBody>
          <a:bodyPr>
            <a:noAutofit/>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Personal Protective Equipment (PPE) should be available to all IHSS providers including those who care for individuals with </a:t>
            </a:r>
            <a:r>
              <a:rPr lang="en-US" sz="2000" b="1" dirty="0">
                <a:latin typeface="Arial" panose="020B0604020202020204" pitchFamily="34" charset="0"/>
                <a:cs typeface="Arial" panose="020B0604020202020204" pitchFamily="34" charset="0"/>
              </a:rPr>
              <a:t>suspected or tested positive for COVID-19</a:t>
            </a:r>
            <a:endParaRPr lang="en-US" sz="2000" dirty="0">
              <a:latin typeface="Arial" panose="020B0604020202020204" pitchFamily="34" charset="0"/>
              <a:cs typeface="Arial" panose="020B0604020202020204" pitchFamily="34" charset="0"/>
            </a:endParaRPr>
          </a:p>
          <a:p>
            <a:pPr lvl="1">
              <a:buClr>
                <a:srgbClr val="002060"/>
              </a:buClr>
              <a:buSzPct val="104000"/>
              <a:buFont typeface="Arial" panose="020B0604020202020204" pitchFamily="34" charset="0"/>
              <a:buChar char="•"/>
            </a:pPr>
            <a:r>
              <a:rPr lang="en-US" sz="2000" dirty="0">
                <a:latin typeface="Arial" panose="020B0604020202020204" pitchFamily="34" charset="0"/>
                <a:cs typeface="Arial" panose="020B0604020202020204" pitchFamily="34" charset="0"/>
              </a:rPr>
              <a:t>A set of PPE consists of a face mask and a pair of gloves.</a:t>
            </a:r>
          </a:p>
          <a:p>
            <a:pPr lvl="1">
              <a:buClr>
                <a:srgbClr val="002060"/>
              </a:buClr>
              <a:buSzPct val="104000"/>
              <a:buFont typeface="Arial" panose="020B0604020202020204" pitchFamily="34" charset="0"/>
              <a:buChar char="•"/>
            </a:pPr>
            <a:r>
              <a:rPr lang="en-US" sz="2000" dirty="0">
                <a:latin typeface="Arial" panose="020B0604020202020204" pitchFamily="34" charset="0"/>
                <a:cs typeface="Arial" panose="020B0604020202020204" pitchFamily="34" charset="0"/>
              </a:rPr>
              <a:t>Contact the Public Authority (PA) office in your county for a mask and pair of gloves</a:t>
            </a:r>
          </a:p>
          <a:p>
            <a:pPr marL="457205" lvl="1" indent="0">
              <a:buNone/>
            </a:pPr>
            <a:r>
              <a:rPr lang="en-US" sz="2800" dirty="0"/>
              <a:t> </a:t>
            </a:r>
          </a:p>
        </p:txBody>
      </p:sp>
      <p:sp>
        <p:nvSpPr>
          <p:cNvPr id="6" name="Content Placeholder 5">
            <a:extLst>
              <a:ext uri="{FF2B5EF4-FFF2-40B4-BE49-F238E27FC236}">
                <a16:creationId xmlns:a16="http://schemas.microsoft.com/office/drawing/2014/main" xmlns="" id="{E0A74914-1BDE-40AD-95D8-92D43053C0B1}"/>
              </a:ext>
            </a:extLst>
          </p:cNvPr>
          <p:cNvSpPr>
            <a:spLocks noGrp="1"/>
          </p:cNvSpPr>
          <p:nvPr>
            <p:ph sz="half" idx="2"/>
          </p:nvPr>
        </p:nvSpPr>
        <p:spPr>
          <a:xfrm>
            <a:off x="838200" y="5657850"/>
            <a:ext cx="10806114" cy="957262"/>
          </a:xfrm>
          <a:noFill/>
        </p:spPr>
        <p:style>
          <a:lnRef idx="2">
            <a:schemeClr val="accent6">
              <a:shade val="50000"/>
            </a:schemeClr>
          </a:lnRef>
          <a:fillRef idx="1">
            <a:schemeClr val="accent6"/>
          </a:fillRef>
          <a:effectRef idx="0">
            <a:schemeClr val="accent6"/>
          </a:effectRef>
          <a:fontRef idx="minor">
            <a:schemeClr val="lt1"/>
          </a:fontRef>
        </p:style>
        <p:txBody>
          <a:bodyPr>
            <a:normAutofit fontScale="92500"/>
          </a:bodyPr>
          <a:lstStyle/>
          <a:p>
            <a:pPr marL="0" indent="0">
              <a:buNone/>
            </a:pPr>
            <a:r>
              <a:rPr lang="en-US" sz="2000" dirty="0">
                <a:solidFill>
                  <a:schemeClr val="tx1"/>
                </a:solidFill>
                <a:latin typeface="Arial" panose="020B0604020202020204" pitchFamily="34" charset="0"/>
                <a:cs typeface="Arial" panose="020B0604020202020204" pitchFamily="34" charset="0"/>
              </a:rPr>
              <a:t>April 17, 2020 CDSS All County Letter (ACL) 20-41</a:t>
            </a:r>
            <a:r>
              <a:rPr lang="en-US" sz="2000" dirty="0">
                <a:solidFill>
                  <a:schemeClr val="accent2">
                    <a:lumMod val="75000"/>
                  </a:schemeClr>
                </a:solidFill>
                <a:latin typeface="Arial" panose="020B0604020202020204" pitchFamily="34" charset="0"/>
                <a:cs typeface="Arial" panose="020B0604020202020204" pitchFamily="34" charset="0"/>
              </a:rPr>
              <a:t>: </a:t>
            </a:r>
          </a:p>
          <a:p>
            <a:pPr marL="0" indent="0">
              <a:buNone/>
            </a:pPr>
            <a:r>
              <a:rPr lang="en-US" sz="2000" dirty="0">
                <a:solidFill>
                  <a:schemeClr val="accent2">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https://www.cdss.ca.gov/Portals/9/Additional-Resources/Letters-and-Notices/ACLs/2020/20-41.pdf</a:t>
            </a:r>
            <a:r>
              <a:rPr lang="en-US" sz="2000" dirty="0">
                <a:solidFill>
                  <a:schemeClr val="accent2">
                    <a:lumMod val="75000"/>
                  </a:schemeClr>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xmlns="" id="{DB8BC717-98FE-42EB-A602-54CE678B42E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9179228" y="3285814"/>
            <a:ext cx="1979839" cy="2161396"/>
          </a:xfrm>
          <a:prstGeom prst="rect">
            <a:avLst/>
          </a:prstGeom>
        </p:spPr>
      </p:pic>
      <p:sp>
        <p:nvSpPr>
          <p:cNvPr id="7" name="TextBox 6">
            <a:extLst>
              <a:ext uri="{FF2B5EF4-FFF2-40B4-BE49-F238E27FC236}">
                <a16:creationId xmlns:a16="http://schemas.microsoft.com/office/drawing/2014/main" xmlns="" id="{E7957E2A-F4AB-4FC4-B43E-B33371E90ED0}"/>
              </a:ext>
            </a:extLst>
          </p:cNvPr>
          <p:cNvSpPr txBox="1"/>
          <p:nvPr/>
        </p:nvSpPr>
        <p:spPr>
          <a:xfrm>
            <a:off x="9179228" y="5632322"/>
            <a:ext cx="1979839" cy="230832"/>
          </a:xfrm>
          <a:prstGeom prst="rect">
            <a:avLst/>
          </a:prstGeom>
          <a:noFill/>
        </p:spPr>
        <p:txBody>
          <a:bodyPr wrap="square" rtlCol="0">
            <a:spAutoFit/>
          </a:bodyPr>
          <a:lstStyle/>
          <a:p>
            <a:r>
              <a:rPr lang="en-US" sz="900" dirty="0">
                <a:hlinkClick r:id="rId5" tooltip="https://creativecommons.org/licenses/by-nc-nd/3.0/"/>
              </a:rPr>
              <a:t>-ND</a:t>
            </a:r>
            <a:endParaRPr lang="en-US" sz="900" dirty="0"/>
          </a:p>
        </p:txBody>
      </p:sp>
    </p:spTree>
    <p:extLst>
      <p:ext uri="{BB962C8B-B14F-4D97-AF65-F5344CB8AC3E}">
        <p14:creationId xmlns:p14="http://schemas.microsoft.com/office/powerpoint/2010/main" val="7299007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7083EF-F544-4324-9EF7-9ACC0262FB5E}"/>
              </a:ext>
            </a:extLst>
          </p:cNvPr>
          <p:cNvSpPr>
            <a:spLocks noGrp="1"/>
          </p:cNvSpPr>
          <p:nvPr>
            <p:ph type="title"/>
          </p:nvPr>
        </p:nvSpPr>
        <p:spPr>
          <a:xfrm>
            <a:off x="1150863" y="2226129"/>
            <a:ext cx="9854594" cy="1320800"/>
          </a:xfrm>
        </p:spPr>
        <p:txBody>
          <a:bodyPr>
            <a:normAutofit/>
          </a:bodyPr>
          <a:lstStyle/>
          <a:p>
            <a:r>
              <a:rPr lang="en-US" sz="4400" b="1" dirty="0">
                <a:solidFill>
                  <a:srgbClr val="002060"/>
                </a:solidFill>
                <a:latin typeface="Arial" panose="020B0604020202020204" pitchFamily="34" charset="0"/>
                <a:cs typeface="Arial" panose="020B0604020202020204" pitchFamily="34" charset="0"/>
              </a:rPr>
              <a:t>California State Budget News </a:t>
            </a:r>
          </a:p>
        </p:txBody>
      </p:sp>
      <p:pic>
        <p:nvPicPr>
          <p:cNvPr id="4" name="Picture 3">
            <a:extLst>
              <a:ext uri="{FF2B5EF4-FFF2-40B4-BE49-F238E27FC236}">
                <a16:creationId xmlns:a16="http://schemas.microsoft.com/office/drawing/2014/main" xmlns="" id="{43CC4B1D-7713-4D69-B379-B1F6EBCE9E9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944257" y="3429000"/>
            <a:ext cx="2540000" cy="2552700"/>
          </a:xfrm>
          <a:prstGeom prst="rect">
            <a:avLst/>
          </a:prstGeom>
        </p:spPr>
      </p:pic>
    </p:spTree>
    <p:extLst>
      <p:ext uri="{BB962C8B-B14F-4D97-AF65-F5344CB8AC3E}">
        <p14:creationId xmlns:p14="http://schemas.microsoft.com/office/powerpoint/2010/main" val="2063798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DA878A-C176-47BE-89E1-299EC5DA7419}"/>
              </a:ext>
            </a:extLst>
          </p:cNvPr>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California State Budget Updates </a:t>
            </a:r>
          </a:p>
        </p:txBody>
      </p:sp>
      <p:sp>
        <p:nvSpPr>
          <p:cNvPr id="3" name="Content Placeholder 2">
            <a:extLst>
              <a:ext uri="{FF2B5EF4-FFF2-40B4-BE49-F238E27FC236}">
                <a16:creationId xmlns:a16="http://schemas.microsoft.com/office/drawing/2014/main" xmlns="" id="{61659CF5-1A3C-4063-90D0-54EA6E700E2D}"/>
              </a:ext>
            </a:extLst>
          </p:cNvPr>
          <p:cNvSpPr>
            <a:spLocks noGrp="1"/>
          </p:cNvSpPr>
          <p:nvPr>
            <p:ph idx="1"/>
          </p:nvPr>
        </p:nvSpPr>
        <p:spPr>
          <a:xfrm>
            <a:off x="677334" y="1534886"/>
            <a:ext cx="10360780" cy="5029199"/>
          </a:xfrm>
        </p:spPr>
        <p:txBody>
          <a:bodyPr>
            <a:normAutofit/>
          </a:bodyPr>
          <a:lstStyle/>
          <a:p>
            <a:pPr marL="0" indent="0">
              <a:buClr>
                <a:srgbClr val="002060"/>
              </a:buClr>
              <a:buSzPct val="107000"/>
              <a:buNone/>
            </a:pPr>
            <a:r>
              <a:rPr lang="en-US" sz="3200" b="1" dirty="0">
                <a:latin typeface="Arial" panose="020B0604020202020204" pitchFamily="34" charset="0"/>
                <a:cs typeface="Arial" panose="020B0604020202020204" pitchFamily="34" charset="0"/>
              </a:rPr>
              <a:t>Governor’s Proposed May 2020 Budget Revision: </a:t>
            </a:r>
          </a:p>
          <a:p>
            <a:pPr>
              <a:buClr>
                <a:srgbClr val="002060"/>
              </a:buClr>
              <a:buSzPct val="107000"/>
              <a:buFont typeface="Arial" panose="020B0604020202020204" pitchFamily="34" charset="0"/>
              <a:buChar char="•"/>
            </a:pPr>
            <a:r>
              <a:rPr lang="en-US" sz="3200" dirty="0">
                <a:latin typeface="Arial" panose="020B0604020202020204" pitchFamily="34" charset="0"/>
                <a:cs typeface="Arial" panose="020B0604020202020204" pitchFamily="34" charset="0"/>
              </a:rPr>
              <a:t>In-Home Supportive Services Program </a:t>
            </a:r>
          </a:p>
          <a:p>
            <a:pPr>
              <a:buClr>
                <a:srgbClr val="002060"/>
              </a:buClr>
              <a:buSzPct val="107000"/>
              <a:buFont typeface="Arial" panose="020B0604020202020204" pitchFamily="34" charset="0"/>
              <a:buChar char="•"/>
            </a:pPr>
            <a:r>
              <a:rPr lang="en-US" sz="3200" dirty="0">
                <a:latin typeface="Arial" panose="020B0604020202020204" pitchFamily="34" charset="0"/>
                <a:cs typeface="Arial" panose="020B0604020202020204" pitchFamily="34" charset="0"/>
              </a:rPr>
              <a:t>Multi Senior Services Program (MSSP)</a:t>
            </a:r>
          </a:p>
          <a:p>
            <a:pPr>
              <a:buClr>
                <a:srgbClr val="002060"/>
              </a:buClr>
              <a:buSzPct val="107000"/>
              <a:buFont typeface="Arial" panose="020B0604020202020204" pitchFamily="34" charset="0"/>
              <a:buChar char="•"/>
            </a:pPr>
            <a:r>
              <a:rPr lang="en-US" sz="3200" dirty="0">
                <a:latin typeface="Arial" panose="020B0604020202020204" pitchFamily="34" charset="0"/>
                <a:cs typeface="Arial" panose="020B0604020202020204" pitchFamily="34" charset="0"/>
              </a:rPr>
              <a:t>Community-Based Adult Services (CBAS) </a:t>
            </a:r>
          </a:p>
          <a:p>
            <a:pPr>
              <a:buClr>
                <a:srgbClr val="002060"/>
              </a:buClr>
              <a:buSzPct val="107000"/>
              <a:buFont typeface="Arial" panose="020B0604020202020204" pitchFamily="34" charset="0"/>
              <a:buChar char="•"/>
            </a:pPr>
            <a:r>
              <a:rPr lang="en-US" sz="3200" dirty="0">
                <a:latin typeface="Arial" panose="020B0604020202020204" pitchFamily="34" charset="0"/>
                <a:cs typeface="Arial" panose="020B0604020202020204" pitchFamily="34" charset="0"/>
              </a:rPr>
              <a:t>No Share of Cost Medi-Cal and Share of Cost Medi-Cal Fix </a:t>
            </a:r>
          </a:p>
          <a:p>
            <a:pPr>
              <a:buClr>
                <a:srgbClr val="002060"/>
              </a:buClr>
              <a:buSzPct val="107000"/>
              <a:buFont typeface="Arial" panose="020B0604020202020204" pitchFamily="34" charset="0"/>
              <a:buChar char="•"/>
            </a:pPr>
            <a:r>
              <a:rPr lang="en-US" sz="3200" dirty="0">
                <a:latin typeface="Arial" panose="020B0604020202020204" pitchFamily="34" charset="0"/>
                <a:cs typeface="Arial" panose="020B0604020202020204" pitchFamily="34" charset="0"/>
              </a:rPr>
              <a:t>Medi-Cal Aged and Disabled Program Expansion </a:t>
            </a:r>
          </a:p>
          <a:p>
            <a:pPr>
              <a:buClr>
                <a:srgbClr val="002060"/>
              </a:buClr>
              <a:buSzPct val="107000"/>
              <a:buFont typeface="Arial" panose="020B0604020202020204" pitchFamily="34" charset="0"/>
              <a:buChar char="•"/>
            </a:pPr>
            <a:r>
              <a:rPr lang="en-US" sz="3200" dirty="0">
                <a:latin typeface="Arial" panose="020B0604020202020204" pitchFamily="34" charset="0"/>
                <a:cs typeface="Arial" panose="020B0604020202020204" pitchFamily="34" charset="0"/>
              </a:rPr>
              <a:t>Medi-Cal Expansion for Undocumented Seniors </a:t>
            </a:r>
          </a:p>
          <a:p>
            <a:pPr>
              <a:buClr>
                <a:srgbClr val="002060"/>
              </a:buClr>
              <a:buSzPct val="1070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a:p>
            <a:pPr>
              <a:buClr>
                <a:srgbClr val="002060"/>
              </a:buClr>
              <a:buSzPct val="107000"/>
              <a:buFont typeface="Arial" panose="020B0604020202020204" pitchFamily="34" charset="0"/>
              <a:buChar cha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894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7BB720-885E-4066-B9CA-9DD3BF6632D6}"/>
              </a:ext>
            </a:extLst>
          </p:cNvPr>
          <p:cNvSpPr>
            <a:spLocks noGrp="1"/>
          </p:cNvSpPr>
          <p:nvPr>
            <p:ph type="title"/>
          </p:nvPr>
        </p:nvSpPr>
        <p:spPr>
          <a:xfrm>
            <a:off x="838202" y="365125"/>
            <a:ext cx="10515600" cy="820208"/>
          </a:xfrm>
        </p:spPr>
        <p:txBody>
          <a:bodyPr>
            <a:normAutofit fontScale="90000"/>
          </a:bodyPr>
          <a:lstStyle/>
          <a:p>
            <a:r>
              <a:rPr lang="en-US" sz="5000" b="1" dirty="0">
                <a:solidFill>
                  <a:schemeClr val="accent2">
                    <a:lumMod val="75000"/>
                  </a:schemeClr>
                </a:solidFill>
                <a:latin typeface="Arial" panose="020B0604020202020204" pitchFamily="34" charset="0"/>
                <a:cs typeface="Arial" panose="020B0604020202020204" pitchFamily="34" charset="0"/>
              </a:rPr>
              <a:t>What is IHSS?</a:t>
            </a:r>
            <a:r>
              <a:rPr lang="en-US" dirty="0"/>
              <a:t/>
            </a:r>
            <a:br>
              <a:rPr lang="en-US" dirty="0"/>
            </a:br>
            <a:endParaRPr lang="en-US" dirty="0"/>
          </a:p>
        </p:txBody>
      </p:sp>
      <p:sp>
        <p:nvSpPr>
          <p:cNvPr id="3" name="Content Placeholder 2">
            <a:extLst>
              <a:ext uri="{FF2B5EF4-FFF2-40B4-BE49-F238E27FC236}">
                <a16:creationId xmlns:a16="http://schemas.microsoft.com/office/drawing/2014/main" xmlns="" id="{1DCEA6B5-E57E-46FE-B4A2-0B8C8D916628}"/>
              </a:ext>
            </a:extLst>
          </p:cNvPr>
          <p:cNvSpPr>
            <a:spLocks noGrp="1"/>
          </p:cNvSpPr>
          <p:nvPr>
            <p:ph idx="1"/>
          </p:nvPr>
        </p:nvSpPr>
        <p:spPr>
          <a:xfrm>
            <a:off x="1032933" y="1320800"/>
            <a:ext cx="8771467" cy="4995333"/>
          </a:xfrm>
        </p:spPr>
        <p:txBody>
          <a:bodyPr>
            <a:normAutofit/>
          </a:bodyPr>
          <a:lstStyle/>
          <a:p>
            <a:pPr marL="0" indent="0">
              <a:spcAft>
                <a:spcPts val="1200"/>
              </a:spcAft>
              <a:buClr>
                <a:schemeClr val="accent2">
                  <a:lumMod val="75000"/>
                </a:schemeClr>
              </a:buClr>
              <a:buSzPct val="100000"/>
              <a:buNone/>
            </a:pPr>
            <a:endParaRPr lang="en-US" dirty="0"/>
          </a:p>
          <a:p>
            <a:pPr>
              <a:spcAft>
                <a:spcPts val="1200"/>
              </a:spcAft>
              <a:buClr>
                <a:schemeClr val="accent2">
                  <a:lumMod val="75000"/>
                </a:schemeClr>
              </a:buClr>
              <a:buSzPct val="100000"/>
              <a:buFontTx/>
              <a:buChar char="-"/>
            </a:pPr>
            <a:r>
              <a:rPr lang="en-US" sz="2400" b="1" dirty="0">
                <a:latin typeface="Arial" panose="020B0604020202020204" pitchFamily="34" charset="0"/>
                <a:cs typeface="Arial" panose="020B0604020202020204" pitchFamily="34" charset="0"/>
              </a:rPr>
              <a:t>Statewide program that provides home care services to help people with disabilities remain in their own homes</a:t>
            </a:r>
          </a:p>
          <a:p>
            <a:pPr>
              <a:spcAft>
                <a:spcPts val="1200"/>
              </a:spcAft>
              <a:buClr>
                <a:schemeClr val="accent2">
                  <a:lumMod val="75000"/>
                </a:schemeClr>
              </a:buClr>
              <a:buSzPct val="100000"/>
              <a:buFontTx/>
              <a:buChar char="-"/>
            </a:pPr>
            <a:r>
              <a:rPr lang="en-US" sz="2400" b="1" dirty="0">
                <a:latin typeface="Arial" panose="020B0604020202020204" pitchFamily="34" charset="0"/>
                <a:cs typeface="Arial" panose="020B0604020202020204" pitchFamily="34" charset="0"/>
              </a:rPr>
              <a:t>Provides basic services to individuals who cannot safely perform the tasks themselves </a:t>
            </a:r>
          </a:p>
          <a:p>
            <a:pPr>
              <a:spcAft>
                <a:spcPts val="1200"/>
              </a:spcAft>
              <a:buClr>
                <a:schemeClr val="accent2">
                  <a:lumMod val="75000"/>
                </a:schemeClr>
              </a:buClr>
              <a:buSzPct val="100000"/>
              <a:buFontTx/>
              <a:buChar char="-"/>
            </a:pPr>
            <a:r>
              <a:rPr lang="en-US" sz="2400" b="1" dirty="0">
                <a:latin typeface="Arial" panose="020B0604020202020204" pitchFamily="34" charset="0"/>
                <a:cs typeface="Arial" panose="020B0604020202020204" pitchFamily="34" charset="0"/>
              </a:rPr>
              <a:t>Administered by each County under the direction of the California Department of Social Services (CDSS)</a:t>
            </a:r>
          </a:p>
          <a:p>
            <a:pPr>
              <a:spcAft>
                <a:spcPts val="1200"/>
              </a:spcAft>
              <a:buClr>
                <a:schemeClr val="accent2">
                  <a:lumMod val="75000"/>
                </a:schemeClr>
              </a:buClr>
              <a:buSzPct val="100000"/>
              <a:buFontTx/>
              <a:buChar char="-"/>
            </a:pPr>
            <a:r>
              <a:rPr lang="en-US" sz="2400" b="1" dirty="0">
                <a:latin typeface="Arial" panose="020B0604020202020204" pitchFamily="34" charset="0"/>
                <a:cs typeface="Arial" panose="020B0604020202020204" pitchFamily="34" charset="0"/>
              </a:rPr>
              <a:t>Alternative to out-of-home placement </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7064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9BB32B5-5D16-43FB-967F-46279EF0F919}"/>
              </a:ext>
            </a:extLst>
          </p:cNvPr>
          <p:cNvSpPr>
            <a:spLocks noGrp="1"/>
          </p:cNvSpPr>
          <p:nvPr>
            <p:ph type="title"/>
          </p:nvPr>
        </p:nvSpPr>
        <p:spPr>
          <a:xfrm>
            <a:off x="677334" y="609600"/>
            <a:ext cx="8596668" cy="728133"/>
          </a:xfrm>
        </p:spPr>
        <p:txBody>
          <a:bodyPr/>
          <a:lstStyle/>
          <a:p>
            <a:r>
              <a:rPr lang="en-US" b="1" dirty="0">
                <a:solidFill>
                  <a:schemeClr val="accent2">
                    <a:lumMod val="75000"/>
                  </a:schemeClr>
                </a:solidFill>
                <a:latin typeface="Arial" panose="020B0604020202020204" pitchFamily="34" charset="0"/>
                <a:cs typeface="Arial" panose="020B0604020202020204" pitchFamily="34" charset="0"/>
              </a:rPr>
              <a:t>DRC COVID-19 FACT SHEETS</a:t>
            </a:r>
          </a:p>
        </p:txBody>
      </p:sp>
      <p:sp>
        <p:nvSpPr>
          <p:cNvPr id="7" name="Content Placeholder 6">
            <a:extLst>
              <a:ext uri="{FF2B5EF4-FFF2-40B4-BE49-F238E27FC236}">
                <a16:creationId xmlns:a16="http://schemas.microsoft.com/office/drawing/2014/main" xmlns="" id="{A97B6715-2870-4F5C-8D9C-E16FA0921282}"/>
              </a:ext>
            </a:extLst>
          </p:cNvPr>
          <p:cNvSpPr>
            <a:spLocks noGrp="1"/>
          </p:cNvSpPr>
          <p:nvPr>
            <p:ph idx="1"/>
          </p:nvPr>
        </p:nvSpPr>
        <p:spPr>
          <a:xfrm>
            <a:off x="677334" y="1717041"/>
            <a:ext cx="8596668" cy="4324322"/>
          </a:xfrm>
        </p:spPr>
        <p:txBody>
          <a:bodyPr>
            <a:normAutofit/>
          </a:bodyPr>
          <a:lstStyle/>
          <a:p>
            <a:r>
              <a:rPr lang="en-US" dirty="0">
                <a:latin typeface="Arial" panose="020B0604020202020204" pitchFamily="34" charset="0"/>
                <a:cs typeface="Arial" panose="020B0604020202020204" pitchFamily="34" charset="0"/>
              </a:rPr>
              <a:t>IHSS Fact Sheet: </a:t>
            </a:r>
            <a:r>
              <a:rPr lang="en-US" dirty="0">
                <a:solidFill>
                  <a:schemeClr val="accent2">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https://www.disabilityrightsca.org/post/coronavirus-rights-of-people-who-get-ihss-and-caregivers</a:t>
            </a:r>
            <a:endParaRPr lang="en-US" dirty="0">
              <a:solidFill>
                <a:schemeClr val="accent2">
                  <a:lumMod val="75000"/>
                </a:schemeClr>
              </a:solidFill>
              <a:latin typeface="Arial" panose="020B0604020202020204" pitchFamily="34" charset="0"/>
              <a:cs typeface="Arial" panose="020B0604020202020204" pitchFamily="34" charset="0"/>
            </a:endParaRPr>
          </a:p>
          <a:p>
            <a:r>
              <a:rPr lang="en-US" dirty="0">
                <a:solidFill>
                  <a:schemeClr val="tx1"/>
                </a:solidFill>
                <a:latin typeface="Arial" panose="020B0604020202020204" pitchFamily="34" charset="0"/>
                <a:cs typeface="Arial" panose="020B0604020202020204" pitchFamily="34" charset="0"/>
              </a:rPr>
              <a:t>Medi-Cal Fact Sheets</a:t>
            </a:r>
            <a:r>
              <a:rPr lang="en-US" dirty="0">
                <a:solidFill>
                  <a:schemeClr val="accent2">
                    <a:lumMod val="75000"/>
                  </a:schemeClr>
                </a:solidFill>
                <a:latin typeface="Arial" panose="020B0604020202020204" pitchFamily="34" charset="0"/>
                <a:cs typeface="Arial" panose="020B0604020202020204" pitchFamily="34" charset="0"/>
              </a:rPr>
              <a:t>: </a:t>
            </a:r>
            <a:r>
              <a:rPr lang="en-US" dirty="0">
                <a:solidFill>
                  <a:schemeClr val="accent2">
                    <a:lumMod val="75000"/>
                  </a:schemeClr>
                </a:solidFill>
                <a:hlinkClick r:id="rId3">
                  <a:extLst>
                    <a:ext uri="{A12FA001-AC4F-418D-AE19-62706E023703}">
                      <ahyp:hlinkClr xmlns:ahyp="http://schemas.microsoft.com/office/drawing/2018/hyperlinkcolor" xmlns="" val="tx"/>
                    </a:ext>
                  </a:extLst>
                </a:hlinkClick>
              </a:rPr>
              <a:t>https://www.disabilityrightsca.org/post/coronavirus-medi-cal-applications-and-eligibility-during-the-covid-19-public-emergency</a:t>
            </a:r>
            <a:endParaRPr lang="en-US" dirty="0">
              <a:solidFill>
                <a:schemeClr val="accent2">
                  <a:lumMod val="75000"/>
                </a:schemeClr>
              </a:solidFill>
            </a:endParaRPr>
          </a:p>
          <a:p>
            <a:r>
              <a:rPr lang="en-US" dirty="0">
                <a:solidFill>
                  <a:schemeClr val="tx1"/>
                </a:solidFill>
                <a:latin typeface="Arial" panose="020B0604020202020204" pitchFamily="34" charset="0"/>
                <a:cs typeface="Arial" panose="020B0604020202020204" pitchFamily="34" charset="0"/>
              </a:rPr>
              <a:t>All DRC Fact Sheets</a:t>
            </a:r>
            <a:r>
              <a:rPr lang="en-US" dirty="0">
                <a:solidFill>
                  <a:schemeClr val="accent2">
                    <a:lumMod val="75000"/>
                  </a:schemeClr>
                </a:solidFill>
                <a:latin typeface="Arial" panose="020B0604020202020204" pitchFamily="34" charset="0"/>
                <a:cs typeface="Arial" panose="020B0604020202020204" pitchFamily="34" charset="0"/>
              </a:rPr>
              <a:t>: </a:t>
            </a:r>
            <a:r>
              <a:rPr lang="en-US" dirty="0">
                <a:solidFill>
                  <a:schemeClr val="accent2">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https://www.disabilityrightsca.org/post/announcement-coronavirus-and-how-disability-rights-california-can-help-you</a:t>
            </a:r>
            <a:endParaRPr lang="en-US" dirty="0">
              <a:solidFill>
                <a:schemeClr val="accent2">
                  <a:lumMod val="75000"/>
                </a:schemeClr>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lgn="ctr">
              <a:buNone/>
            </a:pPr>
            <a:r>
              <a:rPr lang="en-US" sz="2400" b="1" dirty="0">
                <a:latin typeface="Arial" panose="020B0604020202020204" pitchFamily="34" charset="0"/>
                <a:cs typeface="Arial" panose="020B0604020202020204" pitchFamily="34" charset="0"/>
              </a:rPr>
              <a:t>Questions? </a:t>
            </a:r>
          </a:p>
        </p:txBody>
      </p:sp>
      <p:pic>
        <p:nvPicPr>
          <p:cNvPr id="3" name="Picture 2">
            <a:extLst>
              <a:ext uri="{FF2B5EF4-FFF2-40B4-BE49-F238E27FC236}">
                <a16:creationId xmlns:a16="http://schemas.microsoft.com/office/drawing/2014/main" xmlns="" id="{8549B682-0566-4EEA-9DB8-EBAA7E3B27B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110087" y="4901938"/>
            <a:ext cx="1828800" cy="1346462"/>
          </a:xfrm>
          <a:prstGeom prst="rect">
            <a:avLst/>
          </a:prstGeom>
        </p:spPr>
      </p:pic>
    </p:spTree>
    <p:extLst>
      <p:ext uri="{BB962C8B-B14F-4D97-AF65-F5344CB8AC3E}">
        <p14:creationId xmlns:p14="http://schemas.microsoft.com/office/powerpoint/2010/main" val="2488713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74C929-BBE1-47ED-AA82-E0F4FF8AAE77}"/>
              </a:ext>
            </a:extLst>
          </p:cNvPr>
          <p:cNvSpPr>
            <a:spLocks noGrp="1"/>
          </p:cNvSpPr>
          <p:nvPr>
            <p:ph type="title"/>
          </p:nvPr>
        </p:nvSpPr>
        <p:spPr/>
        <p:txBody>
          <a:bodyPr/>
          <a:lstStyle/>
          <a:p>
            <a:r>
              <a:rPr lang="en-US" b="1" dirty="0">
                <a:solidFill>
                  <a:schemeClr val="accent2">
                    <a:lumMod val="75000"/>
                  </a:schemeClr>
                </a:solidFill>
                <a:latin typeface="Arial" panose="020B0604020202020204" pitchFamily="34" charset="0"/>
                <a:cs typeface="Arial" panose="020B0604020202020204" pitchFamily="34" charset="0"/>
              </a:rPr>
              <a:t>What Kinds of Services Does IHSS Pay for? </a:t>
            </a:r>
          </a:p>
        </p:txBody>
      </p:sp>
      <p:sp>
        <p:nvSpPr>
          <p:cNvPr id="3" name="Content Placeholder 2">
            <a:extLst>
              <a:ext uri="{FF2B5EF4-FFF2-40B4-BE49-F238E27FC236}">
                <a16:creationId xmlns:a16="http://schemas.microsoft.com/office/drawing/2014/main" xmlns="" id="{FC06B2F1-95C5-4DEE-A677-895DB029A078}"/>
              </a:ext>
            </a:extLst>
          </p:cNvPr>
          <p:cNvSpPr>
            <a:spLocks noGrp="1"/>
          </p:cNvSpPr>
          <p:nvPr>
            <p:ph idx="1"/>
          </p:nvPr>
        </p:nvSpPr>
        <p:spPr>
          <a:xfrm>
            <a:off x="677334" y="1930401"/>
            <a:ext cx="8596668" cy="4110962"/>
          </a:xfrm>
        </p:spPr>
        <p:txBody>
          <a:bodyPr>
            <a:normAutofit lnSpcReduction="10000"/>
          </a:bodyPr>
          <a:lstStyle/>
          <a:p>
            <a:pPr marL="0" indent="0">
              <a:buNone/>
            </a:pPr>
            <a:r>
              <a:rPr lang="en-US" sz="2000" dirty="0">
                <a:latin typeface="Arial" panose="020B0604020202020204" pitchFamily="34" charset="0"/>
                <a:cs typeface="Arial" panose="020B0604020202020204" pitchFamily="34" charset="0"/>
              </a:rPr>
              <a:t>Services Categories include, but are not limited to:</a:t>
            </a:r>
          </a:p>
          <a:p>
            <a:pPr lvl="1">
              <a:buClr>
                <a:schemeClr val="accent2">
                  <a:lumMod val="75000"/>
                </a:schemeClr>
              </a:buClr>
            </a:pPr>
            <a:r>
              <a:rPr lang="en-US" sz="2000" b="1" dirty="0">
                <a:latin typeface="Arial" panose="020B0604020202020204" pitchFamily="34" charset="0"/>
                <a:cs typeface="Arial" panose="020B0604020202020204" pitchFamily="34" charset="0"/>
              </a:rPr>
              <a:t>Domestic and Related Services</a:t>
            </a:r>
            <a:r>
              <a:rPr lang="en-US" sz="2000" dirty="0">
                <a:latin typeface="Arial" panose="020B0604020202020204" pitchFamily="34" charset="0"/>
                <a:cs typeface="Arial" panose="020B0604020202020204" pitchFamily="34" charset="0"/>
              </a:rPr>
              <a:t>: meal preparation, cleaning, laundry and taking out the garbage.</a:t>
            </a:r>
          </a:p>
          <a:p>
            <a:pPr lvl="1">
              <a:buClr>
                <a:schemeClr val="accent2">
                  <a:lumMod val="75000"/>
                </a:schemeClr>
              </a:buClr>
            </a:pPr>
            <a:r>
              <a:rPr lang="en-US" sz="2000" b="1" dirty="0">
                <a:latin typeface="Arial" panose="020B0604020202020204" pitchFamily="34" charset="0"/>
                <a:cs typeface="Arial" panose="020B0604020202020204" pitchFamily="34" charset="0"/>
              </a:rPr>
              <a:t>Personal Care Services/Non–Medical Care</a:t>
            </a:r>
            <a:r>
              <a:rPr lang="en-US" sz="2000" dirty="0">
                <a:latin typeface="Arial" panose="020B0604020202020204" pitchFamily="34" charset="0"/>
                <a:cs typeface="Arial" panose="020B0604020202020204" pitchFamily="34" charset="0"/>
              </a:rPr>
              <a:t>: bathing, feeding, dressing, grooming and toileting.</a:t>
            </a:r>
          </a:p>
          <a:p>
            <a:pPr lvl="1">
              <a:buClr>
                <a:schemeClr val="accent2">
                  <a:lumMod val="75000"/>
                </a:schemeClr>
              </a:buClr>
            </a:pPr>
            <a:r>
              <a:rPr lang="en-US" sz="2000" b="1" dirty="0">
                <a:latin typeface="Arial" panose="020B0604020202020204" pitchFamily="34" charset="0"/>
                <a:cs typeface="Arial" panose="020B0604020202020204" pitchFamily="34" charset="0"/>
              </a:rPr>
              <a:t>Paramedical Tasks</a:t>
            </a:r>
            <a:r>
              <a:rPr lang="en-US" sz="2000" dirty="0">
                <a:latin typeface="Arial" panose="020B0604020202020204" pitchFamily="34" charset="0"/>
                <a:cs typeface="Arial" panose="020B0604020202020204" pitchFamily="34" charset="0"/>
              </a:rPr>
              <a:t>: assistance with medications, injections, bowel and bladder care.</a:t>
            </a:r>
          </a:p>
          <a:p>
            <a:pPr lvl="1">
              <a:buClr>
                <a:schemeClr val="accent2">
                  <a:lumMod val="75000"/>
                </a:schemeClr>
              </a:buClr>
            </a:pPr>
            <a:r>
              <a:rPr lang="en-US" sz="2000" b="1" dirty="0">
                <a:latin typeface="Arial" panose="020B0604020202020204" pitchFamily="34" charset="0"/>
                <a:cs typeface="Arial" panose="020B0604020202020204" pitchFamily="34" charset="0"/>
              </a:rPr>
              <a:t>Protective Supervision</a:t>
            </a:r>
            <a:r>
              <a:rPr lang="en-US" sz="2000" dirty="0">
                <a:latin typeface="Arial" panose="020B0604020202020204" pitchFamily="34" charset="0"/>
                <a:cs typeface="Arial" panose="020B0604020202020204" pitchFamily="34" charset="0"/>
              </a:rPr>
              <a:t>: monitoring persons with cognitive or mental impairments to prevent injury.</a:t>
            </a:r>
          </a:p>
          <a:p>
            <a:pPr lvl="1">
              <a:buClr>
                <a:schemeClr val="accent2">
                  <a:lumMod val="75000"/>
                </a:schemeClr>
              </a:buClr>
            </a:pPr>
            <a:r>
              <a:rPr lang="en-US" sz="2000" b="1" dirty="0">
                <a:latin typeface="Arial" panose="020B0604020202020204" pitchFamily="34" charset="0"/>
                <a:cs typeface="Arial" panose="020B0604020202020204" pitchFamily="34" charset="0"/>
              </a:rPr>
              <a:t>Transportation Services</a:t>
            </a:r>
            <a:endParaRPr lang="en-US" sz="2000" dirty="0">
              <a:latin typeface="Arial" panose="020B0604020202020204" pitchFamily="34" charset="0"/>
              <a:cs typeface="Arial" panose="020B0604020202020204" pitchFamily="34" charset="0"/>
            </a:endParaRPr>
          </a:p>
          <a:p>
            <a:pPr lvl="1">
              <a:buClr>
                <a:schemeClr val="accent2">
                  <a:lumMod val="75000"/>
                </a:schemeClr>
              </a:buClr>
            </a:pPr>
            <a:r>
              <a:rPr lang="en-US" sz="2000" b="1" dirty="0">
                <a:latin typeface="Arial" panose="020B0604020202020204" pitchFamily="34" charset="0"/>
                <a:cs typeface="Arial" panose="020B0604020202020204" pitchFamily="34" charset="0"/>
              </a:rPr>
              <a:t>Accompaniment to medical appointments</a:t>
            </a:r>
          </a:p>
          <a:p>
            <a:endParaRPr lang="en-US" dirty="0"/>
          </a:p>
        </p:txBody>
      </p:sp>
    </p:spTree>
    <p:extLst>
      <p:ext uri="{BB962C8B-B14F-4D97-AF65-F5344CB8AC3E}">
        <p14:creationId xmlns:p14="http://schemas.microsoft.com/office/powerpoint/2010/main" val="3718581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E34766-C511-468F-89CE-B7A106FB973B}"/>
              </a:ext>
            </a:extLst>
          </p:cNvPr>
          <p:cNvSpPr>
            <a:spLocks noGrp="1"/>
          </p:cNvSpPr>
          <p:nvPr>
            <p:ph type="title"/>
          </p:nvPr>
        </p:nvSpPr>
        <p:spPr>
          <a:xfrm>
            <a:off x="677335" y="609600"/>
            <a:ext cx="8596668" cy="3860800"/>
          </a:xfrm>
        </p:spPr>
        <p:txBody>
          <a:bodyPr>
            <a:normAutofit/>
          </a:bodyPr>
          <a:lstStyle/>
          <a:p>
            <a:pPr algn="ctr"/>
            <a:r>
              <a:rPr lang="en-US" sz="4800" b="1" dirty="0">
                <a:solidFill>
                  <a:srgbClr val="002060"/>
                </a:solidFill>
                <a:latin typeface="Arial" panose="020B0604020202020204" pitchFamily="34" charset="0"/>
                <a:cs typeface="Arial" panose="020B0604020202020204" pitchFamily="34" charset="0"/>
              </a:rPr>
              <a:t>Eligibility &amp; Application Process</a:t>
            </a:r>
          </a:p>
        </p:txBody>
      </p:sp>
      <p:sp>
        <p:nvSpPr>
          <p:cNvPr id="3" name="Text Placeholder 2">
            <a:extLst>
              <a:ext uri="{FF2B5EF4-FFF2-40B4-BE49-F238E27FC236}">
                <a16:creationId xmlns:a16="http://schemas.microsoft.com/office/drawing/2014/main" xmlns="" id="{EF5869A4-5C37-40D9-8289-F3602B2CA419}"/>
              </a:ext>
            </a:extLst>
          </p:cNvPr>
          <p:cNvSpPr>
            <a:spLocks noGrp="1"/>
          </p:cNvSpPr>
          <p:nvPr>
            <p:ph type="body" idx="1"/>
          </p:nvPr>
        </p:nvSpPr>
        <p:spPr>
          <a:xfrm>
            <a:off x="3139126" y="5967167"/>
            <a:ext cx="3591612" cy="74194"/>
          </a:xfrm>
        </p:spPr>
        <p:txBody>
          <a:bodyPr>
            <a:normAutofit fontScale="25000" lnSpcReduction="20000"/>
          </a:bodyPr>
          <a:lstStyle/>
          <a:p>
            <a:endParaRPr lang="en-US" dirty="0"/>
          </a:p>
        </p:txBody>
      </p:sp>
      <p:pic>
        <p:nvPicPr>
          <p:cNvPr id="5" name="Picture 4">
            <a:extLst>
              <a:ext uri="{FF2B5EF4-FFF2-40B4-BE49-F238E27FC236}">
                <a16:creationId xmlns:a16="http://schemas.microsoft.com/office/drawing/2014/main" xmlns="" id="{752F1948-492F-42EE-B805-BB3902ED78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3630780" y="3903747"/>
            <a:ext cx="2355242" cy="2413981"/>
          </a:xfrm>
          <a:prstGeom prst="rect">
            <a:avLst/>
          </a:prstGeom>
        </p:spPr>
      </p:pic>
    </p:spTree>
    <p:extLst>
      <p:ext uri="{BB962C8B-B14F-4D97-AF65-F5344CB8AC3E}">
        <p14:creationId xmlns:p14="http://schemas.microsoft.com/office/powerpoint/2010/main" val="154936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F7E0B7-8EF7-48C0-8A70-07039E6E9E0F}"/>
              </a:ext>
            </a:extLst>
          </p:cNvPr>
          <p:cNvSpPr>
            <a:spLocks noGrp="1"/>
          </p:cNvSpPr>
          <p:nvPr>
            <p:ph type="title"/>
          </p:nvPr>
        </p:nvSpPr>
        <p:spPr/>
        <p:txBody>
          <a:bodyPr/>
          <a:lstStyle/>
          <a:p>
            <a:pPr algn="ctr"/>
            <a:r>
              <a:rPr lang="en-US" b="1" dirty="0">
                <a:solidFill>
                  <a:schemeClr val="accent2">
                    <a:lumMod val="75000"/>
                  </a:schemeClr>
                </a:solidFill>
                <a:latin typeface="Arial" panose="020B0604020202020204" pitchFamily="34" charset="0"/>
                <a:cs typeface="Arial" panose="020B0604020202020204" pitchFamily="34" charset="0"/>
              </a:rPr>
              <a:t>Who is eligible for IHSS?</a:t>
            </a:r>
          </a:p>
        </p:txBody>
      </p:sp>
      <p:sp>
        <p:nvSpPr>
          <p:cNvPr id="3" name="Content Placeholder 2">
            <a:extLst>
              <a:ext uri="{FF2B5EF4-FFF2-40B4-BE49-F238E27FC236}">
                <a16:creationId xmlns:a16="http://schemas.microsoft.com/office/drawing/2014/main" xmlns="" id="{81C51051-9AA9-41B5-84D6-8D16671B343C}"/>
              </a:ext>
            </a:extLst>
          </p:cNvPr>
          <p:cNvSpPr>
            <a:spLocks noGrp="1"/>
          </p:cNvSpPr>
          <p:nvPr>
            <p:ph idx="1"/>
          </p:nvPr>
        </p:nvSpPr>
        <p:spPr>
          <a:xfrm>
            <a:off x="677334" y="1300480"/>
            <a:ext cx="8596668" cy="4947920"/>
          </a:xfrm>
        </p:spPr>
        <p:txBody>
          <a:bodyPr>
            <a:normAutofit/>
          </a:bodyPr>
          <a:lstStyle/>
          <a:p>
            <a:pPr marL="0" indent="0">
              <a:spcAft>
                <a:spcPts val="1200"/>
              </a:spcAft>
              <a:buClr>
                <a:schemeClr val="accent2">
                  <a:lumMod val="75000"/>
                </a:schemeClr>
              </a:buClr>
              <a:buNone/>
            </a:pPr>
            <a:r>
              <a:rPr lang="en-US" b="1" dirty="0"/>
              <a:t>Any California resident is eligible for IHSS if they:</a:t>
            </a:r>
          </a:p>
          <a:p>
            <a:pPr>
              <a:spcAft>
                <a:spcPts val="600"/>
              </a:spcAft>
              <a:buClr>
                <a:schemeClr val="accent2">
                  <a:lumMod val="75000"/>
                </a:schemeClr>
              </a:buClr>
              <a:buFont typeface="Wingdings" panose="05000000000000000000" pitchFamily="2" charset="2"/>
              <a:buChar char="q"/>
            </a:pPr>
            <a:r>
              <a:rPr lang="en-US" dirty="0"/>
              <a:t>Are blind, disabled, or 65 years of age or older</a:t>
            </a:r>
          </a:p>
          <a:p>
            <a:pPr>
              <a:spcAft>
                <a:spcPts val="600"/>
              </a:spcAft>
              <a:buClr>
                <a:schemeClr val="accent2">
                  <a:lumMod val="75000"/>
                </a:schemeClr>
              </a:buClr>
              <a:buFont typeface="Wingdings" panose="05000000000000000000" pitchFamily="2" charset="2"/>
              <a:buChar char="q"/>
            </a:pPr>
            <a:r>
              <a:rPr lang="en-US" dirty="0"/>
              <a:t>Are SSI/SSP or Medi-Cal eligible</a:t>
            </a:r>
          </a:p>
          <a:p>
            <a:pPr>
              <a:spcAft>
                <a:spcPts val="600"/>
              </a:spcAft>
              <a:buClr>
                <a:schemeClr val="accent2">
                  <a:lumMod val="75000"/>
                </a:schemeClr>
              </a:buClr>
              <a:buFont typeface="Wingdings" panose="05000000000000000000" pitchFamily="2" charset="2"/>
              <a:buChar char="q"/>
            </a:pPr>
            <a:r>
              <a:rPr lang="en-US" dirty="0"/>
              <a:t>Are living in a home or apartment (not including a hospital, nursing home, assisted living, or licensed care facility)</a:t>
            </a:r>
          </a:p>
          <a:p>
            <a:pPr>
              <a:spcAft>
                <a:spcPts val="600"/>
              </a:spcAft>
              <a:buClr>
                <a:schemeClr val="accent2">
                  <a:lumMod val="75000"/>
                </a:schemeClr>
              </a:buClr>
              <a:buFont typeface="Wingdings" panose="05000000000000000000" pitchFamily="2" charset="2"/>
              <a:buChar char="q"/>
            </a:pPr>
            <a:r>
              <a:rPr lang="en-US" dirty="0"/>
              <a:t>Cannot live safely at home without assistance</a:t>
            </a:r>
            <a:endParaRPr lang="en-US" sz="1600" b="1" dirty="0"/>
          </a:p>
          <a:p>
            <a:pPr marL="0" indent="0">
              <a:spcAft>
                <a:spcPts val="1200"/>
              </a:spcAft>
              <a:buClr>
                <a:schemeClr val="accent2">
                  <a:lumMod val="75000"/>
                </a:schemeClr>
              </a:buClr>
              <a:buNone/>
            </a:pPr>
            <a:r>
              <a:rPr lang="en-US" b="1" dirty="0"/>
              <a:t>An otherwise eligible applicant who:</a:t>
            </a:r>
          </a:p>
          <a:p>
            <a:pPr>
              <a:spcAft>
                <a:spcPts val="600"/>
              </a:spcAft>
              <a:buClr>
                <a:schemeClr val="accent2">
                  <a:lumMod val="75000"/>
                </a:schemeClr>
              </a:buClr>
              <a:buFont typeface="Wingdings" panose="05000000000000000000" pitchFamily="2" charset="2"/>
              <a:buChar char="q"/>
            </a:pPr>
            <a:r>
              <a:rPr lang="en-US" dirty="0"/>
              <a:t>Is living in a facility and wants to live on his/her own</a:t>
            </a:r>
          </a:p>
          <a:p>
            <a:pPr>
              <a:spcAft>
                <a:spcPts val="600"/>
              </a:spcAft>
              <a:buClr>
                <a:schemeClr val="accent2">
                  <a:lumMod val="75000"/>
                </a:schemeClr>
              </a:buClr>
              <a:buFont typeface="Wingdings" panose="05000000000000000000" pitchFamily="2" charset="2"/>
              <a:buChar char="q"/>
            </a:pPr>
            <a:r>
              <a:rPr lang="en-US" dirty="0"/>
              <a:t>Can safely live at home if IHSS were provided</a:t>
            </a:r>
          </a:p>
          <a:p>
            <a:pPr>
              <a:spcAft>
                <a:spcPts val="600"/>
              </a:spcAft>
              <a:buClr>
                <a:schemeClr val="accent2">
                  <a:lumMod val="75000"/>
                </a:schemeClr>
              </a:buClr>
              <a:buFont typeface="Wingdings" panose="05000000000000000000" pitchFamily="2" charset="2"/>
              <a:buChar char="q"/>
            </a:pPr>
            <a:r>
              <a:rPr lang="en-US" dirty="0"/>
              <a:t>Undergoes a needs assessment</a:t>
            </a:r>
          </a:p>
          <a:p>
            <a:endParaRPr lang="en-US" dirty="0"/>
          </a:p>
        </p:txBody>
      </p:sp>
    </p:spTree>
    <p:extLst>
      <p:ext uri="{BB962C8B-B14F-4D97-AF65-F5344CB8AC3E}">
        <p14:creationId xmlns:p14="http://schemas.microsoft.com/office/powerpoint/2010/main" val="2817558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592197-D0CD-4D4C-9E82-22D93704BA03}"/>
              </a:ext>
            </a:extLst>
          </p:cNvPr>
          <p:cNvSpPr>
            <a:spLocks noGrp="1"/>
          </p:cNvSpPr>
          <p:nvPr>
            <p:ph type="title"/>
          </p:nvPr>
        </p:nvSpPr>
        <p:spPr>
          <a:xfrm>
            <a:off x="838202" y="404419"/>
            <a:ext cx="10515600" cy="611539"/>
          </a:xfrm>
        </p:spPr>
        <p:txBody>
          <a:bodyPr>
            <a:noAutofit/>
          </a:bodyPr>
          <a:lstStyle/>
          <a:p>
            <a:r>
              <a:rPr lang="en-US" sz="4000" b="1" dirty="0">
                <a:solidFill>
                  <a:schemeClr val="accent2">
                    <a:lumMod val="75000"/>
                  </a:schemeClr>
                </a:solidFill>
                <a:latin typeface="Arial" panose="020B0604020202020204" pitchFamily="34" charset="0"/>
                <a:cs typeface="Arial" panose="020B0604020202020204" pitchFamily="34" charset="0"/>
              </a:rPr>
              <a:t>Overview of the IHSS Application Process </a:t>
            </a:r>
            <a:endParaRPr lang="en-US" sz="4000" dirty="0">
              <a:solidFill>
                <a:schemeClr val="accent2">
                  <a:lumMod val="75000"/>
                </a:schemeClr>
              </a:solidFill>
            </a:endParaRPr>
          </a:p>
        </p:txBody>
      </p:sp>
      <p:sp>
        <p:nvSpPr>
          <p:cNvPr id="3" name="Content Placeholder 2">
            <a:extLst>
              <a:ext uri="{FF2B5EF4-FFF2-40B4-BE49-F238E27FC236}">
                <a16:creationId xmlns:a16="http://schemas.microsoft.com/office/drawing/2014/main" xmlns="" id="{CDBDCC19-07AD-413D-BE31-E8C631B37CDD}"/>
              </a:ext>
            </a:extLst>
          </p:cNvPr>
          <p:cNvSpPr>
            <a:spLocks noGrp="1"/>
          </p:cNvSpPr>
          <p:nvPr>
            <p:ph sz="half" idx="1"/>
          </p:nvPr>
        </p:nvSpPr>
        <p:spPr>
          <a:xfrm>
            <a:off x="838200" y="1219201"/>
            <a:ext cx="10806114" cy="5234380"/>
          </a:xfrm>
        </p:spPr>
        <p:txBody>
          <a:bodyPr>
            <a:normAutofit fontScale="40000" lnSpcReduction="20000"/>
          </a:bodyPr>
          <a:lstStyle/>
          <a:p>
            <a:pPr marL="0" indent="0">
              <a:buClr>
                <a:schemeClr val="tx1"/>
              </a:buClr>
              <a:buNone/>
            </a:pPr>
            <a:r>
              <a:rPr lang="en-US" sz="3200" dirty="0">
                <a:solidFill>
                  <a:schemeClr val="tx1"/>
                </a:solidFill>
                <a:latin typeface="Arial" panose="020B0604020202020204" pitchFamily="34" charset="0"/>
                <a:cs typeface="Arial" panose="020B0604020202020204" pitchFamily="34" charset="0"/>
              </a:rPr>
              <a:t> 	</a:t>
            </a:r>
            <a:endParaRPr lang="en-US" sz="6200" dirty="0">
              <a:solidFill>
                <a:schemeClr val="tx1"/>
              </a:solidFill>
              <a:latin typeface="Arial" panose="020B0604020202020204" pitchFamily="34" charset="0"/>
              <a:cs typeface="Arial" panose="020B0604020202020204" pitchFamily="34" charset="0"/>
            </a:endParaRPr>
          </a:p>
          <a:p>
            <a:pPr marL="0" indent="0">
              <a:buClr>
                <a:schemeClr val="tx1"/>
              </a:buClr>
              <a:buNone/>
            </a:pPr>
            <a:r>
              <a:rPr lang="en-US" sz="6200" dirty="0">
                <a:solidFill>
                  <a:schemeClr val="tx1"/>
                </a:solidFill>
                <a:latin typeface="Arial" panose="020B0604020202020204" pitchFamily="34" charset="0"/>
                <a:cs typeface="Arial" panose="020B0604020202020204" pitchFamily="34" charset="0"/>
              </a:rPr>
              <a:t>	1. Apply at County IHSS office </a:t>
            </a:r>
            <a:r>
              <a:rPr lang="en-US" sz="5600" dirty="0">
                <a:solidFill>
                  <a:schemeClr val="tx1"/>
                </a:solidFill>
                <a:latin typeface="Arial" panose="020B0604020202020204" pitchFamily="34" charset="0"/>
                <a:cs typeface="Arial" panose="020B0604020202020204" pitchFamily="34" charset="0"/>
              </a:rPr>
              <a:t>  </a:t>
            </a:r>
          </a:p>
          <a:p>
            <a:pPr lvl="2" defTabSz="182880">
              <a:buClr>
                <a:schemeClr val="accent2">
                  <a:lumMod val="75000"/>
                </a:schemeClr>
              </a:buClr>
              <a:buFont typeface="Wingdings" panose="05000000000000000000" pitchFamily="2" charset="2"/>
              <a:buChar char="§"/>
              <a:tabLst>
                <a:tab pos="91440" algn="l"/>
              </a:tabLst>
            </a:pPr>
            <a:r>
              <a:rPr lang="en-US" sz="5600" dirty="0">
                <a:solidFill>
                  <a:schemeClr val="accent2">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https://www.cdss.ca.gov/inforesources/county-ihss-offices</a:t>
            </a:r>
            <a:endParaRPr lang="en-US" sz="5600" dirty="0">
              <a:solidFill>
                <a:schemeClr val="accent2">
                  <a:lumMod val="75000"/>
                </a:schemeClr>
              </a:solidFill>
              <a:latin typeface="Arial" panose="020B0604020202020204" pitchFamily="34" charset="0"/>
              <a:cs typeface="Arial" panose="020B0604020202020204" pitchFamily="34" charset="0"/>
            </a:endParaRPr>
          </a:p>
          <a:p>
            <a:pPr marL="0" indent="0">
              <a:buClr>
                <a:schemeClr val="tx1"/>
              </a:buClr>
              <a:buNone/>
            </a:pPr>
            <a:r>
              <a:rPr lang="en-US" sz="6200" dirty="0">
                <a:solidFill>
                  <a:schemeClr val="tx1"/>
                </a:solidFill>
                <a:latin typeface="Arial" panose="020B0604020202020204" pitchFamily="34" charset="0"/>
                <a:cs typeface="Arial" panose="020B0604020202020204" pitchFamily="34" charset="0"/>
              </a:rPr>
              <a:t>	2. Health Care Certification Form (SOC 873)</a:t>
            </a:r>
            <a:endParaRPr lang="en-US" sz="5800" dirty="0">
              <a:solidFill>
                <a:schemeClr val="tx1"/>
              </a:solidFill>
              <a:latin typeface="Arial" panose="020B0604020202020204" pitchFamily="34" charset="0"/>
              <a:cs typeface="Arial" panose="020B0604020202020204" pitchFamily="34" charset="0"/>
            </a:endParaRPr>
          </a:p>
          <a:p>
            <a:pPr marL="0" indent="0">
              <a:buClr>
                <a:schemeClr val="tx1"/>
              </a:buClr>
              <a:buNone/>
            </a:pPr>
            <a:r>
              <a:rPr lang="en-US" sz="6200" dirty="0">
                <a:solidFill>
                  <a:schemeClr val="tx1"/>
                </a:solidFill>
                <a:latin typeface="Arial" panose="020B0604020202020204" pitchFamily="34" charset="0"/>
                <a:cs typeface="Arial" panose="020B0604020202020204" pitchFamily="34" charset="0"/>
              </a:rPr>
              <a:t>	3. Prepare for intake assessment </a:t>
            </a:r>
            <a:endParaRPr lang="en-US" sz="5800" dirty="0">
              <a:solidFill>
                <a:schemeClr val="tx1"/>
              </a:solidFill>
              <a:latin typeface="Arial" panose="020B0604020202020204" pitchFamily="34" charset="0"/>
              <a:cs typeface="Arial" panose="020B0604020202020204" pitchFamily="34" charset="0"/>
            </a:endParaRPr>
          </a:p>
          <a:p>
            <a:pPr marL="0" indent="0">
              <a:buClr>
                <a:schemeClr val="tx1"/>
              </a:buClr>
              <a:buNone/>
            </a:pPr>
            <a:r>
              <a:rPr lang="en-US" sz="6200" dirty="0">
                <a:solidFill>
                  <a:schemeClr val="tx1"/>
                </a:solidFill>
                <a:latin typeface="Arial" panose="020B0604020202020204" pitchFamily="34" charset="0"/>
                <a:cs typeface="Arial" panose="020B0604020202020204" pitchFamily="34" charset="0"/>
              </a:rPr>
              <a:t>	4. In-person assessment with IHSS social worker at your home** </a:t>
            </a:r>
          </a:p>
          <a:p>
            <a:pPr marL="0" indent="0">
              <a:buClr>
                <a:schemeClr val="tx1"/>
              </a:buClr>
              <a:buNone/>
            </a:pPr>
            <a:r>
              <a:rPr lang="en-US" sz="6200" dirty="0">
                <a:solidFill>
                  <a:schemeClr val="tx1"/>
                </a:solidFill>
                <a:latin typeface="Arial" panose="020B0604020202020204" pitchFamily="34" charset="0"/>
                <a:cs typeface="Arial" panose="020B0604020202020204" pitchFamily="34" charset="0"/>
              </a:rPr>
              <a:t>	5. County mails Notice of Action approving or denying services </a:t>
            </a:r>
          </a:p>
          <a:p>
            <a:pPr marL="0" indent="0">
              <a:buNone/>
            </a:pPr>
            <a:endParaRPr lang="en-US" sz="3200" dirty="0">
              <a:latin typeface="Arial" panose="020B0604020202020204" pitchFamily="34" charset="0"/>
              <a:cs typeface="Arial" panose="020B0604020202020204" pitchFamily="34" charset="0"/>
            </a:endParaRPr>
          </a:p>
          <a:p>
            <a:pPr marL="0" indent="0">
              <a:buNone/>
            </a:pPr>
            <a:r>
              <a:rPr lang="en-US" sz="6200" b="1" dirty="0">
                <a:latin typeface="Arial" panose="020B0604020202020204" pitchFamily="34" charset="0"/>
                <a:cs typeface="Arial" panose="020B0604020202020204" pitchFamily="34" charset="0"/>
              </a:rPr>
              <a:t>	</a:t>
            </a:r>
            <a:r>
              <a:rPr lang="en-US" sz="6200" b="1" u="sng" dirty="0">
                <a:latin typeface="Arial" panose="020B0604020202020204" pitchFamily="34" charset="0"/>
                <a:cs typeface="Arial" panose="020B0604020202020204" pitchFamily="34" charset="0"/>
              </a:rPr>
              <a:t>County Must Issue Determinations: </a:t>
            </a:r>
            <a:r>
              <a:rPr lang="en-US" sz="6200" dirty="0">
                <a:latin typeface="Arial" panose="020B0604020202020204" pitchFamily="34" charset="0"/>
                <a:cs typeface="Arial" panose="020B0604020202020204" pitchFamily="34" charset="0"/>
              </a:rPr>
              <a:t>	</a:t>
            </a:r>
          </a:p>
          <a:p>
            <a:pPr lvl="1">
              <a:buClr>
                <a:schemeClr val="accent2">
                  <a:lumMod val="75000"/>
                </a:schemeClr>
              </a:buClr>
              <a:buFont typeface="Wingdings" panose="05000000000000000000" pitchFamily="2" charset="2"/>
              <a:buChar char="§"/>
            </a:pPr>
            <a:r>
              <a:rPr lang="en-US" sz="6000" dirty="0">
                <a:latin typeface="Arial" panose="020B0604020202020204" pitchFamily="34" charset="0"/>
                <a:cs typeface="Arial" panose="020B0604020202020204" pitchFamily="34" charset="0"/>
              </a:rPr>
              <a:t>Medi-Cal/Social Security Recipients – within 30 days</a:t>
            </a:r>
          </a:p>
          <a:p>
            <a:pPr lvl="1">
              <a:buClr>
                <a:schemeClr val="accent2">
                  <a:lumMod val="75000"/>
                </a:schemeClr>
              </a:buClr>
              <a:buFont typeface="Wingdings" panose="05000000000000000000" pitchFamily="2" charset="2"/>
              <a:buChar char="§"/>
            </a:pPr>
            <a:r>
              <a:rPr lang="en-US" sz="6000" dirty="0">
                <a:latin typeface="Arial" panose="020B0604020202020204" pitchFamily="34" charset="0"/>
                <a:cs typeface="Arial" panose="020B0604020202020204" pitchFamily="34" charset="0"/>
              </a:rPr>
              <a:t>No Medi-Cal – up to 90 days. Faster if there is an urgent need</a:t>
            </a:r>
          </a:p>
        </p:txBody>
      </p:sp>
    </p:spTree>
    <p:extLst>
      <p:ext uri="{BB962C8B-B14F-4D97-AF65-F5344CB8AC3E}">
        <p14:creationId xmlns:p14="http://schemas.microsoft.com/office/powerpoint/2010/main" val="1285436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08B431-33CC-4AC6-A3B2-273F4C777ED3}"/>
              </a:ext>
            </a:extLst>
          </p:cNvPr>
          <p:cNvSpPr>
            <a:spLocks noGrp="1"/>
          </p:cNvSpPr>
          <p:nvPr>
            <p:ph type="title"/>
          </p:nvPr>
        </p:nvSpPr>
        <p:spPr>
          <a:xfrm>
            <a:off x="677334" y="609600"/>
            <a:ext cx="9320106" cy="1320800"/>
          </a:xfrm>
        </p:spPr>
        <p:txBody>
          <a:bodyPr/>
          <a:lstStyle/>
          <a:p>
            <a:r>
              <a:rPr lang="en-US" b="1" dirty="0">
                <a:solidFill>
                  <a:schemeClr val="accent2">
                    <a:lumMod val="75000"/>
                  </a:schemeClr>
                </a:solidFill>
                <a:latin typeface="Arial" panose="020B0604020202020204" pitchFamily="34" charset="0"/>
                <a:cs typeface="Arial" panose="020B0604020202020204" pitchFamily="34" charset="0"/>
              </a:rPr>
              <a:t>Health Care Certification Form (SOC 873): General Rule </a:t>
            </a:r>
          </a:p>
        </p:txBody>
      </p:sp>
      <p:sp>
        <p:nvSpPr>
          <p:cNvPr id="3" name="Content Placeholder 2">
            <a:extLst>
              <a:ext uri="{FF2B5EF4-FFF2-40B4-BE49-F238E27FC236}">
                <a16:creationId xmlns:a16="http://schemas.microsoft.com/office/drawing/2014/main" xmlns="" id="{1532189D-26D4-4E14-837D-11A9A53D8823}"/>
              </a:ext>
            </a:extLst>
          </p:cNvPr>
          <p:cNvSpPr>
            <a:spLocks noGrp="1"/>
          </p:cNvSpPr>
          <p:nvPr>
            <p:ph idx="1"/>
          </p:nvPr>
        </p:nvSpPr>
        <p:spPr/>
        <p:txBody>
          <a:bodyPr>
            <a:normAutofit/>
          </a:bodyPr>
          <a:lstStyle/>
          <a:p>
            <a:pPr lvl="1">
              <a:buClr>
                <a:schemeClr val="accent2">
                  <a:lumMod val="75000"/>
                </a:schemeClr>
              </a:buClr>
              <a:buSzPct val="100000"/>
              <a:buFont typeface="Wingdings" panose="05000000000000000000" pitchFamily="2" charset="2"/>
              <a:buChar char="Ø"/>
            </a:pPr>
            <a:r>
              <a:rPr lang="en-US" sz="2400" dirty="0">
                <a:latin typeface="Arial" panose="020B0604020202020204" pitchFamily="34" charset="0"/>
                <a:cs typeface="Arial" panose="020B0604020202020204" pitchFamily="34" charset="0"/>
              </a:rPr>
              <a:t>SOC 873 must be completed and signed by a licensed medical provider and returned before services can be approved and begin</a:t>
            </a:r>
          </a:p>
          <a:p>
            <a:pPr lvl="2">
              <a:buClr>
                <a:schemeClr val="accent2">
                  <a:lumMod val="75000"/>
                </a:schemeClr>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Exception: applicant is at-risk of out of home placement </a:t>
            </a:r>
          </a:p>
          <a:p>
            <a:pPr lvl="1">
              <a:buClr>
                <a:schemeClr val="accent2">
                  <a:lumMod val="75000"/>
                </a:schemeClr>
              </a:buClr>
              <a:buSzPct val="100000"/>
              <a:buFont typeface="Wingdings" panose="05000000000000000000" pitchFamily="2" charset="2"/>
              <a:buChar char="Ø"/>
            </a:pPr>
            <a:r>
              <a:rPr lang="en-US" sz="2400" dirty="0">
                <a:latin typeface="Arial" panose="020B0604020202020204" pitchFamily="34" charset="0"/>
                <a:cs typeface="Arial" panose="020B0604020202020204" pitchFamily="34" charset="0"/>
              </a:rPr>
              <a:t>Must be returned to County within 45 days </a:t>
            </a:r>
          </a:p>
          <a:p>
            <a:pPr lvl="2">
              <a:buClr>
                <a:schemeClr val="accent2">
                  <a:lumMod val="75000"/>
                </a:schemeClr>
              </a:buClr>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Can get an additional 45 days to for good cause if the request is made before the first 45 days expire  </a:t>
            </a:r>
          </a:p>
        </p:txBody>
      </p:sp>
    </p:spTree>
    <p:extLst>
      <p:ext uri="{BB962C8B-B14F-4D97-AF65-F5344CB8AC3E}">
        <p14:creationId xmlns:p14="http://schemas.microsoft.com/office/powerpoint/2010/main" val="405402496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13310</TotalTime>
  <Words>3198</Words>
  <Application>Microsoft Office PowerPoint</Application>
  <PresentationFormat>Widescreen</PresentationFormat>
  <Paragraphs>348</Paragraphs>
  <Slides>40</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Courier New</vt:lpstr>
      <vt:lpstr>Trebuchet MS</vt:lpstr>
      <vt:lpstr>Wingdings</vt:lpstr>
      <vt:lpstr>Wingdings 3</vt:lpstr>
      <vt:lpstr>Facet</vt:lpstr>
      <vt:lpstr>Acrobat Document</vt:lpstr>
      <vt:lpstr>  Understanding In-Home Supportive Services (IHSS) and COVID-19 </vt:lpstr>
      <vt:lpstr>Topics for Today  </vt:lpstr>
      <vt:lpstr>Overview of IHSS </vt:lpstr>
      <vt:lpstr>What is IHSS? </vt:lpstr>
      <vt:lpstr>What Kinds of Services Does IHSS Pay for? </vt:lpstr>
      <vt:lpstr>Eligibility &amp; Application Process</vt:lpstr>
      <vt:lpstr>Who is eligible for IHSS?</vt:lpstr>
      <vt:lpstr>Overview of the IHSS Application Process </vt:lpstr>
      <vt:lpstr>Health Care Certification Form (SOC 873): General Rule </vt:lpstr>
      <vt:lpstr>Health Care Certification Form (SOC 873): During COVID-19  </vt:lpstr>
      <vt:lpstr>Initial IHSS Assessments: General Rule </vt:lpstr>
      <vt:lpstr>Initial Assessments: COVID-19</vt:lpstr>
      <vt:lpstr>Annual IHSS Reassessments: General Rule</vt:lpstr>
      <vt:lpstr>IHSS Annual Reassessments: COVID-19 </vt:lpstr>
      <vt:lpstr>IHSS Adverse Actions: COVID-19 </vt:lpstr>
      <vt:lpstr>Alternative Resources: General Rule </vt:lpstr>
      <vt:lpstr>Loss of Alternative Resources Due to COVID-19, Part 1  </vt:lpstr>
      <vt:lpstr>Loss of Alternative Resources Due to COVID-19, Part 2  </vt:lpstr>
      <vt:lpstr>Sample Letter to Request More IHSS Services  Due to Loss of Alternative Resources   </vt:lpstr>
      <vt:lpstr>  How do I know I was approved? </vt:lpstr>
      <vt:lpstr>PowerPoint Presentation</vt:lpstr>
      <vt:lpstr>What if I disagree with the county? </vt:lpstr>
      <vt:lpstr>Appealing Adverse Actions </vt:lpstr>
      <vt:lpstr>State Fair Hearings During COVID-19</vt:lpstr>
      <vt:lpstr>How to Request a State Fair Hearing?  </vt:lpstr>
      <vt:lpstr>How to enroll as an IHSS provider? </vt:lpstr>
      <vt:lpstr>IHSS Provider Enrollment: General Rule </vt:lpstr>
      <vt:lpstr>IHSS Provider Enrollment: COVID-19</vt:lpstr>
      <vt:lpstr>IHSS Provider Enrollment: COVID-19</vt:lpstr>
      <vt:lpstr>Parents Providers: General Rule  </vt:lpstr>
      <vt:lpstr>Two Parent Households: General Rule </vt:lpstr>
      <vt:lpstr>Two Parent Households: COVID-19</vt:lpstr>
      <vt:lpstr>Emergency Back-Up Providers </vt:lpstr>
      <vt:lpstr>Make a Back-Up Plan</vt:lpstr>
      <vt:lpstr>Temporary Removal of IHSS Overtime Violations</vt:lpstr>
      <vt:lpstr>IHSS &amp; WPCS Provider Sick Leave: COVID-19   </vt:lpstr>
      <vt:lpstr>IHSS Provider and Personal Protective Equipment (PPE) </vt:lpstr>
      <vt:lpstr>California State Budget News </vt:lpstr>
      <vt:lpstr>California State Budget Updates </vt:lpstr>
      <vt:lpstr>DRC COVID-19 FACT SHEETS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 Tran</dc:creator>
  <cp:lastModifiedBy>Helen Thomas</cp:lastModifiedBy>
  <cp:revision>322</cp:revision>
  <cp:lastPrinted>2020-04-24T20:40:23Z</cp:lastPrinted>
  <dcterms:created xsi:type="dcterms:W3CDTF">2020-04-21T17:35:44Z</dcterms:created>
  <dcterms:modified xsi:type="dcterms:W3CDTF">2020-06-24T22:31:06Z</dcterms:modified>
</cp:coreProperties>
</file>