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73" r:id="rId1"/>
  </p:sldMasterIdLst>
  <p:notesMasterIdLst>
    <p:notesMasterId r:id="rId24"/>
  </p:notesMasterIdLst>
  <p:handoutMasterIdLst>
    <p:handoutMasterId r:id="rId25"/>
  </p:handoutMasterIdLst>
  <p:sldIdLst>
    <p:sldId id="523" r:id="rId2"/>
    <p:sldId id="661" r:id="rId3"/>
    <p:sldId id="654" r:id="rId4"/>
    <p:sldId id="657" r:id="rId5"/>
    <p:sldId id="662" r:id="rId6"/>
    <p:sldId id="655" r:id="rId7"/>
    <p:sldId id="660" r:id="rId8"/>
    <p:sldId id="599" r:id="rId9"/>
    <p:sldId id="529" r:id="rId10"/>
    <p:sldId id="663" r:id="rId11"/>
    <p:sldId id="543" r:id="rId12"/>
    <p:sldId id="485" r:id="rId13"/>
    <p:sldId id="618" r:id="rId14"/>
    <p:sldId id="658" r:id="rId15"/>
    <p:sldId id="484" r:id="rId16"/>
    <p:sldId id="603" r:id="rId17"/>
    <p:sldId id="604" r:id="rId18"/>
    <p:sldId id="614" r:id="rId19"/>
    <p:sldId id="616" r:id="rId20"/>
    <p:sldId id="656" r:id="rId21"/>
    <p:sldId id="666" r:id="rId22"/>
    <p:sldId id="665"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872" autoAdjust="0"/>
  </p:normalViewPr>
  <p:slideViewPr>
    <p:cSldViewPr>
      <p:cViewPr varScale="1">
        <p:scale>
          <a:sx n="84" d="100"/>
          <a:sy n="84" d="100"/>
        </p:scale>
        <p:origin x="158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D399F13E-8AD9-4D85-98A1-FA3312105A39}" type="datetimeFigureOut">
              <a:rPr lang="en-US" smtClean="0"/>
              <a:t>6/21/2019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8A7CC5B-992B-403A-BF54-179F530DDF44}" type="slidenum">
              <a:rPr lang="en-US" smtClean="0"/>
              <a:t>‹#›</a:t>
            </a:fld>
            <a:endParaRPr lang="en-US"/>
          </a:p>
        </p:txBody>
      </p:sp>
    </p:spTree>
    <p:extLst>
      <p:ext uri="{BB962C8B-B14F-4D97-AF65-F5344CB8AC3E}">
        <p14:creationId xmlns:p14="http://schemas.microsoft.com/office/powerpoint/2010/main" val="6714667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E01DF62-8070-4A51-B3EB-FD03FDD41117}" type="datetimeFigureOut">
              <a:rPr lang="en-US" smtClean="0"/>
              <a:pPr/>
              <a:t>6/21/2019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BA153E1-72EE-46A0-847D-2F2DE0F78216}" type="slidenum">
              <a:rPr lang="en-US" smtClean="0"/>
              <a:pPr/>
              <a:t>‹#›</a:t>
            </a:fld>
            <a:endParaRPr lang="en-US"/>
          </a:p>
        </p:txBody>
      </p:sp>
    </p:spTree>
    <p:extLst>
      <p:ext uri="{BB962C8B-B14F-4D97-AF65-F5344CB8AC3E}">
        <p14:creationId xmlns:p14="http://schemas.microsoft.com/office/powerpoint/2010/main" val="3629863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57066" indent="-291179">
              <a:defRPr sz="2400">
                <a:solidFill>
                  <a:schemeClr val="tx1"/>
                </a:solidFill>
                <a:latin typeface="Times New Roman" panose="02020603050405020304" pitchFamily="18" charset="0"/>
              </a:defRPr>
            </a:lvl2pPr>
            <a:lvl3pPr marL="1164717" indent="-232943">
              <a:defRPr sz="2400">
                <a:solidFill>
                  <a:schemeClr val="tx1"/>
                </a:solidFill>
                <a:latin typeface="Times New Roman" panose="02020603050405020304" pitchFamily="18" charset="0"/>
              </a:defRPr>
            </a:lvl3pPr>
            <a:lvl4pPr marL="1630604" indent="-232943">
              <a:defRPr sz="2400">
                <a:solidFill>
                  <a:schemeClr val="tx1"/>
                </a:solidFill>
                <a:latin typeface="Times New Roman" panose="02020603050405020304" pitchFamily="18" charset="0"/>
              </a:defRPr>
            </a:lvl4pPr>
            <a:lvl5pPr marL="2096491" indent="-232943">
              <a:defRPr sz="2400">
                <a:solidFill>
                  <a:schemeClr val="tx1"/>
                </a:solidFill>
                <a:latin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defRPr>
            </a:lvl9pPr>
          </a:lstStyle>
          <a:p>
            <a:fld id="{E4A33AB2-CCCC-4546-B4C8-5616E634D886}" type="slidenum">
              <a:rPr lang="en-US" altLang="en-US" sz="1200"/>
              <a:pPr/>
              <a:t>19</a:t>
            </a:fld>
            <a:endParaRPr lang="en-US" altLang="en-US" sz="120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2889471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8D3A638A-7DFB-4CF0-8E88-63C54CA1EF04}" type="datetimeFigureOut">
              <a:rPr lang="en-US" smtClean="0"/>
              <a:pPr/>
              <a:t>6/21/2019</a:t>
            </a:fld>
            <a:endParaRPr lang="en-US"/>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en-US"/>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AED15EBA-9647-4D1A-B55F-E3364DEB6673}" type="slidenum">
              <a:rPr lang="en-US" smtClean="0"/>
              <a:pPr/>
              <a:t>‹#›</a:t>
            </a:fld>
            <a:endParaRPr lang="en-US"/>
          </a:p>
        </p:txBody>
      </p:sp>
    </p:spTree>
    <p:extLst>
      <p:ext uri="{BB962C8B-B14F-4D97-AF65-F5344CB8AC3E}">
        <p14:creationId xmlns:p14="http://schemas.microsoft.com/office/powerpoint/2010/main" val="370917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177EF82-DA75-4B25-9449-52DE10803632}" type="datetimeFigureOut">
              <a:rPr lang="en-US" smtClean="0">
                <a:solidFill>
                  <a:prstClr val="black">
                    <a:lumMod val="75000"/>
                    <a:lumOff val="25000"/>
                  </a:prstClr>
                </a:solidFill>
              </a:rPr>
              <a:pPr/>
              <a:t>6/21/2019</a:t>
            </a:fld>
            <a:endParaRPr lang="en-US">
              <a:solidFill>
                <a:prstClr val="black">
                  <a:lumMod val="75000"/>
                  <a:lumOff val="25000"/>
                </a:prstClr>
              </a:solidFill>
            </a:endParaRPr>
          </a:p>
        </p:txBody>
      </p:sp>
      <p:sp>
        <p:nvSpPr>
          <p:cNvPr id="6" name="Footer Placeholder 5"/>
          <p:cNvSpPr>
            <a:spLocks noGrp="1"/>
          </p:cNvSpPr>
          <p:nvPr>
            <p:ph type="ftr" sz="quarter" idx="11"/>
          </p:nvPr>
        </p:nvSpPr>
        <p:spPr/>
        <p:txBody>
          <a:bodyPr/>
          <a:lstStyle/>
          <a:p>
            <a:endParaRPr lang="en-US">
              <a:solidFill>
                <a:prstClr val="black">
                  <a:lumMod val="75000"/>
                  <a:lumOff val="25000"/>
                </a:prstClr>
              </a:solidFill>
            </a:endParaRPr>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B0A391C3-49A0-4B41-99BE-0CD73FF67423}" type="slidenum">
              <a:rPr lang="en-US" smtClean="0">
                <a:solidFill>
                  <a:prstClr val="black">
                    <a:lumMod val="75000"/>
                    <a:lumOff val="25000"/>
                  </a:prstClr>
                </a:solidFill>
              </a:rPr>
              <a:pPr/>
              <a:t>‹#›</a:t>
            </a:fld>
            <a:endParaRPr lang="en-US">
              <a:solidFill>
                <a:prstClr val="black">
                  <a:lumMod val="75000"/>
                  <a:lumOff val="25000"/>
                </a:prstClr>
              </a:solidFill>
            </a:endParaRPr>
          </a:p>
        </p:txBody>
      </p:sp>
    </p:spTree>
    <p:extLst>
      <p:ext uri="{BB962C8B-B14F-4D97-AF65-F5344CB8AC3E}">
        <p14:creationId xmlns:p14="http://schemas.microsoft.com/office/powerpoint/2010/main" val="4277376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9177EF82-DA75-4B25-9449-52DE10803632}" type="datetimeFigureOut">
              <a:rPr lang="en-US" smtClean="0">
                <a:solidFill>
                  <a:prstClr val="black">
                    <a:lumMod val="75000"/>
                    <a:lumOff val="25000"/>
                  </a:prstClr>
                </a:solidFill>
              </a:rPr>
              <a:pPr/>
              <a:t>6/21/2019</a:t>
            </a:fld>
            <a:endParaRPr lang="en-US">
              <a:solidFill>
                <a:prstClr val="black">
                  <a:lumMod val="75000"/>
                  <a:lumOff val="25000"/>
                </a:prstClr>
              </a:solidFill>
            </a:endParaRPr>
          </a:p>
        </p:txBody>
      </p:sp>
      <p:sp>
        <p:nvSpPr>
          <p:cNvPr id="5" name="Footer Placeholder 4"/>
          <p:cNvSpPr>
            <a:spLocks noGrp="1"/>
          </p:cNvSpPr>
          <p:nvPr>
            <p:ph type="ftr" sz="quarter" idx="11"/>
          </p:nvPr>
        </p:nvSpPr>
        <p:spPr/>
        <p:txBody>
          <a:bodyPr/>
          <a:lstStyle/>
          <a:p>
            <a:endParaRPr lang="en-US">
              <a:solidFill>
                <a:prstClr val="black">
                  <a:lumMod val="75000"/>
                  <a:lumOff val="25000"/>
                </a:prstClr>
              </a:solidFill>
            </a:endParaRPr>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B0A391C3-49A0-4B41-99BE-0CD73FF67423}" type="slidenum">
              <a:rPr lang="en-US" smtClean="0">
                <a:solidFill>
                  <a:prstClr val="black">
                    <a:lumMod val="75000"/>
                    <a:lumOff val="25000"/>
                  </a:prstClr>
                </a:solidFill>
              </a:rPr>
              <a:pPr/>
              <a:t>‹#›</a:t>
            </a:fld>
            <a:endParaRPr lang="en-US">
              <a:solidFill>
                <a:prstClr val="black">
                  <a:lumMod val="75000"/>
                  <a:lumOff val="25000"/>
                </a:prstClr>
              </a:solidFill>
            </a:endParaRPr>
          </a:p>
        </p:txBody>
      </p:sp>
    </p:spTree>
    <p:extLst>
      <p:ext uri="{BB962C8B-B14F-4D97-AF65-F5344CB8AC3E}">
        <p14:creationId xmlns:p14="http://schemas.microsoft.com/office/powerpoint/2010/main" val="3560221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9177EF82-DA75-4B25-9449-52DE10803632}" type="datetimeFigureOut">
              <a:rPr lang="en-US" smtClean="0">
                <a:solidFill>
                  <a:prstClr val="black">
                    <a:lumMod val="75000"/>
                    <a:lumOff val="25000"/>
                  </a:prstClr>
                </a:solidFill>
              </a:rPr>
              <a:pPr/>
              <a:t>6/21/2019</a:t>
            </a:fld>
            <a:endParaRPr lang="en-US">
              <a:solidFill>
                <a:prstClr val="black">
                  <a:lumMod val="75000"/>
                  <a:lumOff val="25000"/>
                </a:prstClr>
              </a:solidFill>
            </a:endParaRPr>
          </a:p>
        </p:txBody>
      </p:sp>
      <p:sp>
        <p:nvSpPr>
          <p:cNvPr id="5" name="Footer Placeholder 4"/>
          <p:cNvSpPr>
            <a:spLocks noGrp="1"/>
          </p:cNvSpPr>
          <p:nvPr>
            <p:ph type="ftr" sz="quarter" idx="11"/>
          </p:nvPr>
        </p:nvSpPr>
        <p:spPr/>
        <p:txBody>
          <a:bodyPr/>
          <a:lstStyle/>
          <a:p>
            <a:endParaRPr lang="en-US">
              <a:solidFill>
                <a:prstClr val="black">
                  <a:lumMod val="75000"/>
                  <a:lumOff val="25000"/>
                </a:prstClr>
              </a:solidFill>
            </a:endParaRP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B0A391C3-49A0-4B41-99BE-0CD73FF67423}" type="slidenum">
              <a:rPr lang="en-US" smtClean="0">
                <a:solidFill>
                  <a:prstClr val="black">
                    <a:lumMod val="75000"/>
                    <a:lumOff val="25000"/>
                  </a:prstClr>
                </a:solidFill>
              </a:rPr>
              <a:pPr/>
              <a:t>‹#›</a:t>
            </a:fld>
            <a:endParaRPr lang="en-US">
              <a:solidFill>
                <a:prstClr val="black">
                  <a:lumMod val="75000"/>
                  <a:lumOff val="25000"/>
                </a:prstClr>
              </a:solidFill>
            </a:endParaRPr>
          </a:p>
        </p:txBody>
      </p:sp>
    </p:spTree>
    <p:extLst>
      <p:ext uri="{BB962C8B-B14F-4D97-AF65-F5344CB8AC3E}">
        <p14:creationId xmlns:p14="http://schemas.microsoft.com/office/powerpoint/2010/main" val="13191560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177EF82-DA75-4B25-9449-52DE10803632}" type="datetimeFigureOut">
              <a:rPr lang="en-US" smtClean="0">
                <a:solidFill>
                  <a:prstClr val="black">
                    <a:lumMod val="75000"/>
                    <a:lumOff val="25000"/>
                  </a:prstClr>
                </a:solidFill>
              </a:rPr>
              <a:pPr/>
              <a:t>6/21/2019</a:t>
            </a:fld>
            <a:endParaRPr lang="en-US">
              <a:solidFill>
                <a:prstClr val="black">
                  <a:lumMod val="75000"/>
                  <a:lumOff val="25000"/>
                </a:prstClr>
              </a:solidFill>
            </a:endParaRPr>
          </a:p>
        </p:txBody>
      </p:sp>
      <p:sp>
        <p:nvSpPr>
          <p:cNvPr id="5" name="Footer Placeholder 4"/>
          <p:cNvSpPr>
            <a:spLocks noGrp="1"/>
          </p:cNvSpPr>
          <p:nvPr>
            <p:ph type="ftr" sz="quarter" idx="11"/>
          </p:nvPr>
        </p:nvSpPr>
        <p:spPr/>
        <p:txBody>
          <a:bodyPr/>
          <a:lstStyle/>
          <a:p>
            <a:endParaRPr lang="en-US">
              <a:solidFill>
                <a:prstClr val="black">
                  <a:lumMod val="75000"/>
                  <a:lumOff val="25000"/>
                </a:prstClr>
              </a:solidFill>
            </a:endParaRPr>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B0A391C3-49A0-4B41-99BE-0CD73FF67423}" type="slidenum">
              <a:rPr lang="en-US" smtClean="0">
                <a:solidFill>
                  <a:prstClr val="black">
                    <a:lumMod val="75000"/>
                    <a:lumOff val="25000"/>
                  </a:prstClr>
                </a:solidFill>
              </a:rPr>
              <a:pPr/>
              <a:t>‹#›</a:t>
            </a:fld>
            <a:endParaRPr lang="en-US">
              <a:solidFill>
                <a:prstClr val="black">
                  <a:lumMod val="75000"/>
                  <a:lumOff val="25000"/>
                </a:prstClr>
              </a:solidFill>
            </a:endParaRPr>
          </a:p>
        </p:txBody>
      </p:sp>
    </p:spTree>
    <p:extLst>
      <p:ext uri="{BB962C8B-B14F-4D97-AF65-F5344CB8AC3E}">
        <p14:creationId xmlns:p14="http://schemas.microsoft.com/office/powerpoint/2010/main" val="35929033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177EF82-DA75-4B25-9449-52DE10803632}" type="datetimeFigureOut">
              <a:rPr lang="en-US" smtClean="0">
                <a:solidFill>
                  <a:prstClr val="black">
                    <a:lumMod val="75000"/>
                    <a:lumOff val="25000"/>
                  </a:prstClr>
                </a:solidFill>
              </a:rPr>
              <a:pPr/>
              <a:t>6/21/2019</a:t>
            </a:fld>
            <a:endParaRPr lang="en-US">
              <a:solidFill>
                <a:prstClr val="black">
                  <a:lumMod val="75000"/>
                  <a:lumOff val="25000"/>
                </a:prstClr>
              </a:solidFill>
            </a:endParaRPr>
          </a:p>
        </p:txBody>
      </p:sp>
      <p:sp>
        <p:nvSpPr>
          <p:cNvPr id="8" name="Footer Placeholder 7"/>
          <p:cNvSpPr>
            <a:spLocks noGrp="1"/>
          </p:cNvSpPr>
          <p:nvPr>
            <p:ph type="ftr" sz="quarter" idx="11"/>
          </p:nvPr>
        </p:nvSpPr>
        <p:spPr/>
        <p:txBody>
          <a:bodyPr/>
          <a:lstStyle/>
          <a:p>
            <a:endParaRPr lang="en-US">
              <a:solidFill>
                <a:prstClr val="black">
                  <a:lumMod val="75000"/>
                  <a:lumOff val="25000"/>
                </a:prstClr>
              </a:solidFill>
            </a:endParaRPr>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B0A391C3-49A0-4B41-99BE-0CD73FF67423}" type="slidenum">
              <a:rPr lang="en-US" smtClean="0">
                <a:solidFill>
                  <a:prstClr val="black">
                    <a:lumMod val="75000"/>
                    <a:lumOff val="25000"/>
                  </a:prstClr>
                </a:solidFill>
              </a:rPr>
              <a:pPr/>
              <a:t>‹#›</a:t>
            </a:fld>
            <a:endParaRPr lang="en-US">
              <a:solidFill>
                <a:prstClr val="black">
                  <a:lumMod val="75000"/>
                  <a:lumOff val="25000"/>
                </a:prstClr>
              </a:solidFill>
            </a:endParaRPr>
          </a:p>
        </p:txBody>
      </p:sp>
    </p:spTree>
    <p:extLst>
      <p:ext uri="{BB962C8B-B14F-4D97-AF65-F5344CB8AC3E}">
        <p14:creationId xmlns:p14="http://schemas.microsoft.com/office/powerpoint/2010/main" val="1413272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177EF82-DA75-4B25-9449-52DE10803632}" type="datetimeFigureOut">
              <a:rPr lang="en-US" smtClean="0">
                <a:solidFill>
                  <a:prstClr val="black">
                    <a:lumMod val="75000"/>
                    <a:lumOff val="25000"/>
                  </a:prstClr>
                </a:solidFill>
              </a:rPr>
              <a:pPr/>
              <a:t>6/21/2019</a:t>
            </a:fld>
            <a:endParaRPr lang="en-US">
              <a:solidFill>
                <a:prstClr val="black">
                  <a:lumMod val="75000"/>
                  <a:lumOff val="25000"/>
                </a:prstClr>
              </a:solidFill>
            </a:endParaRPr>
          </a:p>
        </p:txBody>
      </p:sp>
      <p:sp>
        <p:nvSpPr>
          <p:cNvPr id="8" name="Footer Placeholder 7"/>
          <p:cNvSpPr>
            <a:spLocks noGrp="1"/>
          </p:cNvSpPr>
          <p:nvPr>
            <p:ph type="ftr" sz="quarter" idx="11"/>
          </p:nvPr>
        </p:nvSpPr>
        <p:spPr/>
        <p:txBody>
          <a:bodyPr/>
          <a:lstStyle/>
          <a:p>
            <a:endParaRPr lang="en-US">
              <a:solidFill>
                <a:prstClr val="black">
                  <a:lumMod val="75000"/>
                  <a:lumOff val="25000"/>
                </a:prstClr>
              </a:solidFill>
            </a:endParaRPr>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B0A391C3-49A0-4B41-99BE-0CD73FF67423}" type="slidenum">
              <a:rPr lang="en-US" smtClean="0">
                <a:solidFill>
                  <a:prstClr val="black">
                    <a:lumMod val="75000"/>
                    <a:lumOff val="25000"/>
                  </a:prstClr>
                </a:solidFill>
              </a:rPr>
              <a:pPr/>
              <a:t>‹#›</a:t>
            </a:fld>
            <a:endParaRPr lang="en-US">
              <a:solidFill>
                <a:prstClr val="black">
                  <a:lumMod val="75000"/>
                  <a:lumOff val="25000"/>
                </a:prstClr>
              </a:solidFill>
            </a:endParaRPr>
          </a:p>
        </p:txBody>
      </p:sp>
    </p:spTree>
    <p:extLst>
      <p:ext uri="{BB962C8B-B14F-4D97-AF65-F5344CB8AC3E}">
        <p14:creationId xmlns:p14="http://schemas.microsoft.com/office/powerpoint/2010/main" val="30852334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8D3A638A-7DFB-4CF0-8E88-63C54CA1EF04}" type="datetimeFigureOut">
              <a:rPr lang="en-US" smtClean="0"/>
              <a:pPr/>
              <a:t>6/21/2019</a:t>
            </a:fld>
            <a:endParaRPr lang="en-US"/>
          </a:p>
        </p:txBody>
      </p:sp>
      <p:sp>
        <p:nvSpPr>
          <p:cNvPr id="5" name="Footer Placeholder 4"/>
          <p:cNvSpPr>
            <a:spLocks noGrp="1"/>
          </p:cNvSpPr>
          <p:nvPr>
            <p:ph type="ftr" sz="quarter" idx="11"/>
          </p:nvPr>
        </p:nvSpPr>
        <p:spPr>
          <a:xfrm>
            <a:off x="516133" y="6387910"/>
            <a:ext cx="3859795" cy="228660"/>
          </a:xfrm>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AED15EBA-9647-4D1A-B55F-E3364DEB6673}" type="slidenum">
              <a:rPr lang="en-US" smtClean="0"/>
              <a:pPr/>
              <a:t>‹#›</a:t>
            </a:fld>
            <a:endParaRPr lang="en-US"/>
          </a:p>
        </p:txBody>
      </p:sp>
    </p:spTree>
    <p:extLst>
      <p:ext uri="{BB962C8B-B14F-4D97-AF65-F5344CB8AC3E}">
        <p14:creationId xmlns:p14="http://schemas.microsoft.com/office/powerpoint/2010/main" val="12355599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3A638A-7DFB-4CF0-8E88-63C54CA1EF04}" type="datetimeFigureOut">
              <a:rPr lang="en-US" smtClean="0"/>
              <a:pPr/>
              <a:t>6/21/2019</a:t>
            </a:fld>
            <a:endParaRPr lang="en-US"/>
          </a:p>
        </p:txBody>
      </p:sp>
      <p:sp>
        <p:nvSpPr>
          <p:cNvPr id="5" name="Footer Placeholder 4"/>
          <p:cNvSpPr>
            <a:spLocks noGrp="1"/>
          </p:cNvSpPr>
          <p:nvPr>
            <p:ph type="ftr" sz="quarter" idx="11"/>
          </p:nvPr>
        </p:nvSpPr>
        <p:spPr>
          <a:xfrm>
            <a:off x="538546" y="6365498"/>
            <a:ext cx="3859795" cy="228660"/>
          </a:xfrm>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AED15EBA-9647-4D1A-B55F-E3364DEB6673}" type="slidenum">
              <a:rPr lang="en-US" smtClean="0"/>
              <a:pPr/>
              <a:t>‹#›</a:t>
            </a:fld>
            <a:endParaRPr lang="en-US"/>
          </a:p>
        </p:txBody>
      </p:sp>
    </p:spTree>
    <p:extLst>
      <p:ext uri="{BB962C8B-B14F-4D97-AF65-F5344CB8AC3E}">
        <p14:creationId xmlns:p14="http://schemas.microsoft.com/office/powerpoint/2010/main" val="3319630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3A638A-7DFB-4CF0-8E88-63C54CA1EF04}" type="datetimeFigureOut">
              <a:rPr lang="en-US" smtClean="0"/>
              <a:pPr/>
              <a:t>6/21/2019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AED15EBA-9647-4D1A-B55F-E3364DEB6673}" type="slidenum">
              <a:rPr lang="en-US" smtClean="0"/>
              <a:pPr/>
              <a:t>‹#›</a:t>
            </a:fld>
            <a:endParaRPr lang="en-US"/>
          </a:p>
        </p:txBody>
      </p:sp>
    </p:spTree>
    <p:extLst>
      <p:ext uri="{BB962C8B-B14F-4D97-AF65-F5344CB8AC3E}">
        <p14:creationId xmlns:p14="http://schemas.microsoft.com/office/powerpoint/2010/main" val="3090669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3A638A-7DFB-4CF0-8E88-63C54CA1EF04}" type="datetimeFigureOut">
              <a:rPr lang="en-US" smtClean="0"/>
              <a:pPr/>
              <a:t>6/21/2019</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AED15EBA-9647-4D1A-B55F-E3364DEB6673}" type="slidenum">
              <a:rPr lang="en-US" smtClean="0"/>
              <a:pPr/>
              <a:t>‹#›</a:t>
            </a:fld>
            <a:endParaRPr lang="en-US"/>
          </a:p>
        </p:txBody>
      </p:sp>
    </p:spTree>
    <p:extLst>
      <p:ext uri="{BB962C8B-B14F-4D97-AF65-F5344CB8AC3E}">
        <p14:creationId xmlns:p14="http://schemas.microsoft.com/office/powerpoint/2010/main" val="3615499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D3A638A-7DFB-4CF0-8E88-63C54CA1EF04}" type="datetimeFigureOut">
              <a:rPr lang="en-US" smtClean="0"/>
              <a:pPr/>
              <a:t>6/21/2019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AED15EBA-9647-4D1A-B55F-E3364DEB6673}" type="slidenum">
              <a:rPr lang="en-US" smtClean="0"/>
              <a:pPr/>
              <a:t>‹#›</a:t>
            </a:fld>
            <a:endParaRPr lang="en-US"/>
          </a:p>
        </p:txBody>
      </p:sp>
    </p:spTree>
    <p:extLst>
      <p:ext uri="{BB962C8B-B14F-4D97-AF65-F5344CB8AC3E}">
        <p14:creationId xmlns:p14="http://schemas.microsoft.com/office/powerpoint/2010/main" val="264428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D3A638A-7DFB-4CF0-8E88-63C54CA1EF04}" type="datetimeFigureOut">
              <a:rPr lang="en-US" smtClean="0"/>
              <a:pPr/>
              <a:t>6/21/2019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AED15EBA-9647-4D1A-B55F-E3364DEB6673}" type="slidenum">
              <a:rPr lang="en-US" smtClean="0"/>
              <a:pPr/>
              <a:t>‹#›</a:t>
            </a:fld>
            <a:endParaRPr lang="en-US"/>
          </a:p>
        </p:txBody>
      </p:sp>
    </p:spTree>
    <p:extLst>
      <p:ext uri="{BB962C8B-B14F-4D97-AF65-F5344CB8AC3E}">
        <p14:creationId xmlns:p14="http://schemas.microsoft.com/office/powerpoint/2010/main" val="1670512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D3A638A-7DFB-4CF0-8E88-63C54CA1EF04}" type="datetimeFigureOut">
              <a:rPr lang="en-US" smtClean="0"/>
              <a:pPr/>
              <a:t>6/21/2019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AED15EBA-9647-4D1A-B55F-E3364DEB6673}" type="slidenum">
              <a:rPr lang="en-US" smtClean="0"/>
              <a:pPr/>
              <a:t>‹#›</a:t>
            </a:fld>
            <a:endParaRPr lang="en-US"/>
          </a:p>
        </p:txBody>
      </p:sp>
    </p:spTree>
    <p:extLst>
      <p:ext uri="{BB962C8B-B14F-4D97-AF65-F5344CB8AC3E}">
        <p14:creationId xmlns:p14="http://schemas.microsoft.com/office/powerpoint/2010/main" val="3280810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8D3A638A-7DFB-4CF0-8E88-63C54CA1EF04}" type="datetimeFigureOut">
              <a:rPr lang="en-US" smtClean="0"/>
              <a:pPr/>
              <a:t>6/21/2019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AED15EBA-9647-4D1A-B55F-E3364DEB6673}" type="slidenum">
              <a:rPr lang="en-US" smtClean="0"/>
              <a:pPr/>
              <a:t>‹#›</a:t>
            </a:fld>
            <a:endParaRPr lang="en-US"/>
          </a:p>
        </p:txBody>
      </p:sp>
    </p:spTree>
    <p:extLst>
      <p:ext uri="{BB962C8B-B14F-4D97-AF65-F5344CB8AC3E}">
        <p14:creationId xmlns:p14="http://schemas.microsoft.com/office/powerpoint/2010/main" val="28114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D3A638A-7DFB-4CF0-8E88-63C54CA1EF04}" type="datetimeFigureOut">
              <a:rPr lang="en-US" smtClean="0"/>
              <a:pPr/>
              <a:t>6/21/2019</a:t>
            </a:fld>
            <a:endParaRPr lang="en-US"/>
          </a:p>
        </p:txBody>
      </p:sp>
      <p:sp>
        <p:nvSpPr>
          <p:cNvPr id="6" name="Footer Placeholder 5"/>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AED15EBA-9647-4D1A-B55F-E3364DEB6673}" type="slidenum">
              <a:rPr lang="en-US" smtClean="0"/>
              <a:pPr/>
              <a:t>‹#›</a:t>
            </a:fld>
            <a:endParaRPr lang="en-US"/>
          </a:p>
        </p:txBody>
      </p:sp>
    </p:spTree>
    <p:extLst>
      <p:ext uri="{BB962C8B-B14F-4D97-AF65-F5344CB8AC3E}">
        <p14:creationId xmlns:p14="http://schemas.microsoft.com/office/powerpoint/2010/main" val="753098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D3A638A-7DFB-4CF0-8E88-63C54CA1EF04}" type="datetimeFigureOut">
              <a:rPr lang="en-US" smtClean="0"/>
              <a:pPr/>
              <a:t>6/21/2019</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AED15EBA-9647-4D1A-B55F-E3364DEB6673}" type="slidenum">
              <a:rPr lang="en-US" smtClean="0"/>
              <a:pPr/>
              <a:t>‹#›</a:t>
            </a:fld>
            <a:endParaRPr lang="en-US"/>
          </a:p>
        </p:txBody>
      </p:sp>
    </p:spTree>
    <p:extLst>
      <p:ext uri="{BB962C8B-B14F-4D97-AF65-F5344CB8AC3E}">
        <p14:creationId xmlns:p14="http://schemas.microsoft.com/office/powerpoint/2010/main" val="3255994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9177EF82-DA75-4B25-9449-52DE10803632}" type="datetimeFigureOut">
              <a:rPr lang="en-US" smtClean="0">
                <a:solidFill>
                  <a:prstClr val="black">
                    <a:lumMod val="75000"/>
                    <a:lumOff val="25000"/>
                  </a:prstClr>
                </a:solidFill>
              </a:rPr>
              <a:pPr/>
              <a:t>6/21/2019</a:t>
            </a:fld>
            <a:endParaRPr lang="en-US">
              <a:solidFill>
                <a:prstClr val="black">
                  <a:lumMod val="75000"/>
                  <a:lumOff val="25000"/>
                </a:prstClr>
              </a:solidFill>
            </a:endParaRPr>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en-US">
              <a:solidFill>
                <a:prstClr val="black">
                  <a:lumMod val="75000"/>
                  <a:lumOff val="25000"/>
                </a:prstClr>
              </a:solidFill>
            </a:endParaRPr>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B0A391C3-49A0-4B41-99BE-0CD73FF67423}" type="slidenum">
              <a:rPr lang="en-US" smtClean="0">
                <a:solidFill>
                  <a:prstClr val="black">
                    <a:lumMod val="75000"/>
                    <a:lumOff val="25000"/>
                  </a:prstClr>
                </a:solidFill>
              </a:rPr>
              <a:pPr/>
              <a:t>‹#›</a:t>
            </a:fld>
            <a:endParaRPr lang="en-US">
              <a:solidFill>
                <a:prstClr val="black">
                  <a:lumMod val="75000"/>
                  <a:lumOff val="25000"/>
                </a:prstClr>
              </a:solidFill>
            </a:endParaRPr>
          </a:p>
        </p:txBody>
      </p:sp>
    </p:spTree>
    <p:extLst>
      <p:ext uri="{BB962C8B-B14F-4D97-AF65-F5344CB8AC3E}">
        <p14:creationId xmlns:p14="http://schemas.microsoft.com/office/powerpoint/2010/main" val="1393422220"/>
      </p:ext>
    </p:extLst>
  </p:cSld>
  <p:clrMap bg1="lt1" tx1="dk1" bg2="lt2" tx2="dk2" accent1="accent1" accent2="accent2" accent3="accent3" accent4="accent4" accent5="accent5" accent6="accent6" hlink="hlink" folHlink="folHlink"/>
  <p:sldLayoutIdLst>
    <p:sldLayoutId id="2147484074" r:id="rId1"/>
    <p:sldLayoutId id="2147484075" r:id="rId2"/>
    <p:sldLayoutId id="2147484076" r:id="rId3"/>
    <p:sldLayoutId id="2147484077" r:id="rId4"/>
    <p:sldLayoutId id="2147484078" r:id="rId5"/>
    <p:sldLayoutId id="2147484079" r:id="rId6"/>
    <p:sldLayoutId id="2147484080" r:id="rId7"/>
    <p:sldLayoutId id="2147484081" r:id="rId8"/>
    <p:sldLayoutId id="2147484082" r:id="rId9"/>
    <p:sldLayoutId id="2147484083" r:id="rId10"/>
    <p:sldLayoutId id="2147484084" r:id="rId11"/>
    <p:sldLayoutId id="2147484085" r:id="rId12"/>
    <p:sldLayoutId id="2147484086" r:id="rId13"/>
    <p:sldLayoutId id="2147484087" r:id="rId14"/>
    <p:sldLayoutId id="2147484088" r:id="rId15"/>
    <p:sldLayoutId id="2147484089" r:id="rId16"/>
    <p:sldLayoutId id="2147484090"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3200401"/>
            <a:ext cx="7033752" cy="1947286"/>
          </a:xfrm>
        </p:spPr>
        <p:txBody>
          <a:bodyPr>
            <a:noAutofit/>
          </a:bodyPr>
          <a:lstStyle/>
          <a:p>
            <a:pPr algn="ctr">
              <a:buNone/>
            </a:pPr>
            <a:r>
              <a:rPr lang="en-US" sz="4000" b="1" dirty="0">
                <a:latin typeface="Arial Narrow" panose="020B0606020202030204" pitchFamily="34" charset="0"/>
              </a:rPr>
              <a:t>“Culturally Sensitive Assessment and Interviewing”</a:t>
            </a:r>
          </a:p>
          <a:p>
            <a:pPr algn="ctr">
              <a:buNone/>
            </a:pPr>
            <a:endParaRPr lang="en-US" sz="4000" b="1" dirty="0">
              <a:latin typeface="Arial Narrow" panose="020B0606020202030204" pitchFamily="34" charset="0"/>
            </a:endParaRPr>
          </a:p>
          <a:p>
            <a:pPr algn="ctr">
              <a:buNone/>
            </a:pPr>
            <a:r>
              <a:rPr lang="en-US" sz="2000" b="1" dirty="0">
                <a:latin typeface="Arial Narrow" panose="020B0606020202030204" pitchFamily="34" charset="0"/>
              </a:rPr>
              <a:t>Krishna Guadalupe, MSW, PH.D</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749"/>
            <a:ext cx="2514600" cy="3185652"/>
          </a:xfrm>
          <a:prstGeom prst="rect">
            <a:avLst/>
          </a:prstGeom>
        </p:spPr>
      </p:pic>
    </p:spTree>
    <p:extLst>
      <p:ext uri="{BB962C8B-B14F-4D97-AF65-F5344CB8AC3E}">
        <p14:creationId xmlns:p14="http://schemas.microsoft.com/office/powerpoint/2010/main" val="2108170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4"/>
          <p:cNvSpPr>
            <a:spLocks noChangeArrowheads="1"/>
          </p:cNvSpPr>
          <p:nvPr/>
        </p:nvSpPr>
        <p:spPr bwMode="auto">
          <a:xfrm>
            <a:off x="356419" y="2079778"/>
            <a:ext cx="8534400" cy="4770438"/>
          </a:xfrm>
          <a:prstGeom prst="rect">
            <a:avLst/>
          </a:prstGeom>
          <a:noFill/>
          <a:ln w="9525">
            <a:solidFill>
              <a:schemeClr val="tx1"/>
            </a:solidFill>
            <a:miter lim="800000"/>
            <a:headEnd/>
            <a:tailEnd/>
          </a:ln>
        </p:spPr>
        <p:txBody>
          <a:bodyPr wrap="square">
            <a:spAutoFit/>
          </a:bodyPr>
          <a:lstStyle/>
          <a:p>
            <a:pPr fontAlgn="auto">
              <a:spcBef>
                <a:spcPts val="0"/>
              </a:spcBef>
              <a:spcAft>
                <a:spcPts val="0"/>
              </a:spcAft>
              <a:buFontTx/>
              <a:buChar char="•"/>
              <a:defRPr/>
            </a:pPr>
            <a:r>
              <a:rPr lang="es-PR" sz="2800" b="1" dirty="0">
                <a:solidFill>
                  <a:schemeClr val="tx2"/>
                </a:solidFill>
                <a:latin typeface="Arial Narrow" panose="020B0606020202030204" pitchFamily="34" charset="0"/>
              </a:rPr>
              <a:t>Solicitation Questions</a:t>
            </a:r>
            <a:endParaRPr lang="es-PR" sz="2800" dirty="0">
              <a:solidFill>
                <a:schemeClr val="tx2"/>
              </a:solidFill>
              <a:latin typeface="Arial Narrow" panose="020B0606020202030204" pitchFamily="34" charset="0"/>
            </a:endParaRPr>
          </a:p>
          <a:p>
            <a:pPr fontAlgn="auto">
              <a:spcBef>
                <a:spcPts val="0"/>
              </a:spcBef>
              <a:spcAft>
                <a:spcPts val="0"/>
              </a:spcAft>
              <a:defRPr/>
            </a:pPr>
            <a:endParaRPr lang="es-PR" sz="2800" b="1" dirty="0">
              <a:solidFill>
                <a:schemeClr val="tx2"/>
              </a:solidFill>
              <a:latin typeface="Arial Narrow" panose="020B0606020202030204" pitchFamily="34" charset="0"/>
            </a:endParaRPr>
          </a:p>
          <a:p>
            <a:pPr fontAlgn="auto">
              <a:spcBef>
                <a:spcPts val="0"/>
              </a:spcBef>
              <a:spcAft>
                <a:spcPts val="0"/>
              </a:spcAft>
              <a:defRPr/>
            </a:pPr>
            <a:endParaRPr lang="es-PR" sz="2800" b="1" dirty="0">
              <a:solidFill>
                <a:schemeClr val="tx2"/>
              </a:solidFill>
              <a:latin typeface="Arial Narrow" panose="020B0606020202030204" pitchFamily="34" charset="0"/>
            </a:endParaRPr>
          </a:p>
          <a:p>
            <a:pPr fontAlgn="auto">
              <a:spcBef>
                <a:spcPts val="0"/>
              </a:spcBef>
              <a:spcAft>
                <a:spcPts val="0"/>
              </a:spcAft>
              <a:buFontTx/>
              <a:buChar char="•"/>
              <a:defRPr/>
            </a:pPr>
            <a:r>
              <a:rPr lang="es-PR" sz="2800" b="1" dirty="0">
                <a:solidFill>
                  <a:schemeClr val="tx2"/>
                </a:solidFill>
                <a:latin typeface="Arial Narrow" panose="020B0606020202030204" pitchFamily="34" charset="0"/>
              </a:rPr>
              <a:t>Clarification Questions</a:t>
            </a:r>
          </a:p>
          <a:p>
            <a:pPr fontAlgn="auto">
              <a:spcBef>
                <a:spcPts val="0"/>
              </a:spcBef>
              <a:spcAft>
                <a:spcPts val="0"/>
              </a:spcAft>
              <a:defRPr/>
            </a:pPr>
            <a:endParaRPr lang="es-PR" sz="2800" b="1" dirty="0">
              <a:solidFill>
                <a:schemeClr val="tx2"/>
              </a:solidFill>
              <a:latin typeface="Arial Narrow" panose="020B0606020202030204" pitchFamily="34" charset="0"/>
            </a:endParaRPr>
          </a:p>
          <a:p>
            <a:pPr fontAlgn="auto">
              <a:spcBef>
                <a:spcPts val="0"/>
              </a:spcBef>
              <a:spcAft>
                <a:spcPts val="0"/>
              </a:spcAft>
              <a:defRPr/>
            </a:pPr>
            <a:endParaRPr lang="es-PR" sz="2800" b="1" dirty="0">
              <a:solidFill>
                <a:schemeClr val="tx2"/>
              </a:solidFill>
              <a:latin typeface="Arial Narrow" panose="020B0606020202030204" pitchFamily="34" charset="0"/>
            </a:endParaRPr>
          </a:p>
          <a:p>
            <a:pPr fontAlgn="auto">
              <a:spcBef>
                <a:spcPts val="0"/>
              </a:spcBef>
              <a:spcAft>
                <a:spcPts val="0"/>
              </a:spcAft>
              <a:buFontTx/>
              <a:buChar char="•"/>
              <a:defRPr/>
            </a:pPr>
            <a:r>
              <a:rPr lang="es-PR" sz="2800" b="1" dirty="0">
                <a:solidFill>
                  <a:schemeClr val="tx2"/>
                </a:solidFill>
                <a:latin typeface="Arial Narrow" panose="020B0606020202030204" pitchFamily="34" charset="0"/>
              </a:rPr>
              <a:t>Self-Reflection Questions</a:t>
            </a:r>
          </a:p>
          <a:p>
            <a:pPr fontAlgn="auto">
              <a:spcBef>
                <a:spcPts val="0"/>
              </a:spcBef>
              <a:spcAft>
                <a:spcPts val="0"/>
              </a:spcAft>
              <a:defRPr/>
            </a:pPr>
            <a:endParaRPr lang="es-PR" sz="2800" b="1" dirty="0">
              <a:solidFill>
                <a:schemeClr val="tx2"/>
              </a:solidFill>
              <a:latin typeface="Arial Narrow" panose="020B0606020202030204" pitchFamily="34" charset="0"/>
            </a:endParaRPr>
          </a:p>
          <a:p>
            <a:pPr fontAlgn="auto">
              <a:spcBef>
                <a:spcPts val="0"/>
              </a:spcBef>
              <a:spcAft>
                <a:spcPts val="0"/>
              </a:spcAft>
              <a:defRPr/>
            </a:pPr>
            <a:endParaRPr lang="es-PR" sz="2800" b="1" dirty="0">
              <a:solidFill>
                <a:schemeClr val="tx2"/>
              </a:solidFill>
              <a:latin typeface="Arial Narrow" panose="020B0606020202030204" pitchFamily="34" charset="0"/>
            </a:endParaRPr>
          </a:p>
          <a:p>
            <a:pPr fontAlgn="auto">
              <a:spcBef>
                <a:spcPts val="0"/>
              </a:spcBef>
              <a:spcAft>
                <a:spcPts val="0"/>
              </a:spcAft>
              <a:buFontTx/>
              <a:buChar char="•"/>
              <a:defRPr/>
            </a:pPr>
            <a:r>
              <a:rPr lang="en-US" sz="2800" b="1" kern="0" dirty="0">
                <a:solidFill>
                  <a:schemeClr val="tx2"/>
                </a:solidFill>
                <a:latin typeface="Arial Narrow" panose="020B0606020202030204" pitchFamily="34" charset="0"/>
              </a:rPr>
              <a:t>Searching for Solution Questions</a:t>
            </a:r>
          </a:p>
          <a:p>
            <a:pPr fontAlgn="auto">
              <a:spcBef>
                <a:spcPts val="0"/>
              </a:spcBef>
              <a:spcAft>
                <a:spcPts val="0"/>
              </a:spcAft>
              <a:defRPr/>
            </a:pPr>
            <a:endParaRPr lang="es-PR" dirty="0">
              <a:solidFill>
                <a:prstClr val="black"/>
              </a:solidFill>
              <a:latin typeface="Calibri" pitchFamily="34" charset="0"/>
            </a:endParaRPr>
          </a:p>
        </p:txBody>
      </p:sp>
      <p:sp>
        <p:nvSpPr>
          <p:cNvPr id="21507" name="Text Box 5"/>
          <p:cNvSpPr txBox="1">
            <a:spLocks noChangeArrowheads="1"/>
          </p:cNvSpPr>
          <p:nvPr/>
        </p:nvSpPr>
        <p:spPr bwMode="auto">
          <a:xfrm>
            <a:off x="533400" y="609600"/>
            <a:ext cx="8077200" cy="120032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200">
                <a:solidFill>
                  <a:schemeClr val="tx1"/>
                </a:solidFill>
                <a:latin typeface="Times New Roman" panose="02020603050405020304" pitchFamily="18" charset="0"/>
              </a:defRPr>
            </a:lvl1pPr>
            <a:lvl2pPr marL="742950" indent="-285750">
              <a:spcBef>
                <a:spcPct val="20000"/>
              </a:spcBef>
              <a:buChar char="–"/>
              <a:defRPr kumimoji="1" sz="2800">
                <a:solidFill>
                  <a:schemeClr val="tx1"/>
                </a:solidFill>
                <a:latin typeface="Times New Roman" panose="02020603050405020304" pitchFamily="18" charset="0"/>
              </a:defRPr>
            </a:lvl2pPr>
            <a:lvl3pPr marL="1143000" indent="-228600">
              <a:spcBef>
                <a:spcPct val="20000"/>
              </a:spcBef>
              <a:buChar char="•"/>
              <a:defRPr kumimoji="1" sz="2400">
                <a:solidFill>
                  <a:schemeClr val="tx1"/>
                </a:solidFill>
                <a:latin typeface="Times New Roman" panose="02020603050405020304" pitchFamily="18" charset="0"/>
              </a:defRPr>
            </a:lvl3pPr>
            <a:lvl4pPr marL="1600200" indent="-228600">
              <a:spcBef>
                <a:spcPct val="20000"/>
              </a:spcBef>
              <a:buChar char="–"/>
              <a:defRPr kumimoji="1" sz="2000">
                <a:solidFill>
                  <a:schemeClr val="tx1"/>
                </a:solidFill>
                <a:latin typeface="Times New Roman" panose="02020603050405020304" pitchFamily="18" charset="0"/>
              </a:defRPr>
            </a:lvl4pPr>
            <a:lvl5pPr marL="2057400" indent="-228600">
              <a:spcBef>
                <a:spcPct val="20000"/>
              </a:spcBef>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9pPr>
          </a:lstStyle>
          <a:p>
            <a:pPr algn="ctr">
              <a:spcBef>
                <a:spcPct val="0"/>
              </a:spcBef>
              <a:buFontTx/>
              <a:buNone/>
            </a:pPr>
            <a:r>
              <a:rPr kumimoji="0" lang="es-PR" altLang="en-US" sz="3600" b="1" u="sng" dirty="0">
                <a:solidFill>
                  <a:schemeClr val="bg1"/>
                </a:solidFill>
                <a:latin typeface="Arial Narrow" panose="020B0606020202030204" pitchFamily="34" charset="0"/>
              </a:rPr>
              <a:t>Client-</a:t>
            </a:r>
            <a:r>
              <a:rPr kumimoji="0" lang="es-PR" altLang="en-US" sz="3600" b="1" u="sng" dirty="0" err="1">
                <a:solidFill>
                  <a:schemeClr val="bg1"/>
                </a:solidFill>
                <a:latin typeface="Arial Narrow" panose="020B0606020202030204" pitchFamily="34" charset="0"/>
              </a:rPr>
              <a:t>Centered</a:t>
            </a:r>
            <a:r>
              <a:rPr kumimoji="0" lang="es-PR" altLang="en-US" sz="3600" b="1" u="sng" dirty="0">
                <a:solidFill>
                  <a:schemeClr val="bg1"/>
                </a:solidFill>
                <a:latin typeface="Arial Narrow" panose="020B0606020202030204" pitchFamily="34" charset="0"/>
              </a:rPr>
              <a:t> – </a:t>
            </a:r>
          </a:p>
          <a:p>
            <a:pPr algn="ctr">
              <a:spcBef>
                <a:spcPct val="0"/>
              </a:spcBef>
              <a:buFontTx/>
              <a:buNone/>
            </a:pPr>
            <a:r>
              <a:rPr kumimoji="0" lang="es-PR" altLang="en-US" sz="3600" b="1" u="sng" dirty="0">
                <a:solidFill>
                  <a:schemeClr val="bg1"/>
                </a:solidFill>
                <a:latin typeface="Arial Narrow" panose="020B0606020202030204" pitchFamily="34" charset="0"/>
              </a:rPr>
              <a:t>Culturally Sensitive Practice</a:t>
            </a:r>
          </a:p>
        </p:txBody>
      </p:sp>
      <p:sp>
        <p:nvSpPr>
          <p:cNvPr id="21508" name="Rectangle 1"/>
          <p:cNvSpPr>
            <a:spLocks noChangeArrowheads="1"/>
          </p:cNvSpPr>
          <p:nvPr/>
        </p:nvSpPr>
        <p:spPr bwMode="auto">
          <a:xfrm>
            <a:off x="7696200" y="6553200"/>
            <a:ext cx="12922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defRPr>
            </a:lvl1pPr>
            <a:lvl2pPr marL="742950" indent="-285750">
              <a:spcBef>
                <a:spcPct val="20000"/>
              </a:spcBef>
              <a:buChar char="–"/>
              <a:defRPr kumimoji="1" sz="2800">
                <a:solidFill>
                  <a:schemeClr val="tx1"/>
                </a:solidFill>
                <a:latin typeface="Times New Roman" panose="02020603050405020304" pitchFamily="18" charset="0"/>
              </a:defRPr>
            </a:lvl2pPr>
            <a:lvl3pPr marL="1143000" indent="-228600">
              <a:spcBef>
                <a:spcPct val="20000"/>
              </a:spcBef>
              <a:buChar char="•"/>
              <a:defRPr kumimoji="1" sz="2400">
                <a:solidFill>
                  <a:schemeClr val="tx1"/>
                </a:solidFill>
                <a:latin typeface="Times New Roman" panose="02020603050405020304" pitchFamily="18" charset="0"/>
              </a:defRPr>
            </a:lvl3pPr>
            <a:lvl4pPr marL="1600200" indent="-228600">
              <a:spcBef>
                <a:spcPct val="20000"/>
              </a:spcBef>
              <a:buChar char="–"/>
              <a:defRPr kumimoji="1" sz="2000">
                <a:solidFill>
                  <a:schemeClr val="tx1"/>
                </a:solidFill>
                <a:latin typeface="Times New Roman" panose="02020603050405020304" pitchFamily="18" charset="0"/>
              </a:defRPr>
            </a:lvl4pPr>
            <a:lvl5pPr marL="2057400" indent="-228600">
              <a:spcBef>
                <a:spcPct val="20000"/>
              </a:spcBef>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9pPr>
          </a:lstStyle>
          <a:p>
            <a:pPr>
              <a:spcBef>
                <a:spcPct val="0"/>
              </a:spcBef>
              <a:buFontTx/>
              <a:buNone/>
            </a:pPr>
            <a:r>
              <a:rPr kumimoji="0" lang="en-US" altLang="en-US" sz="800">
                <a:solidFill>
                  <a:srgbClr val="070707"/>
                </a:solidFill>
                <a:latin typeface="Lucida Sans Unicode" panose="020B0602030504020204" pitchFamily="34" charset="0"/>
              </a:rPr>
              <a:t>© K. Guadalupe, Ph.D.</a:t>
            </a:r>
            <a:endParaRPr kumimoji="0" lang="en-US" altLang="en-US" sz="2400"/>
          </a:p>
        </p:txBody>
      </p:sp>
      <p:pic>
        <p:nvPicPr>
          <p:cNvPr id="21509" name="Picture 2" descr="http://ts1.mm.bing.net/th?id=HN.608030080530253240&amp;pid=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8175" y="1968500"/>
            <a:ext cx="4276725"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3402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Diagram 2"/>
          <p:cNvGrpSpPr>
            <a:grpSpLocks/>
          </p:cNvGrpSpPr>
          <p:nvPr/>
        </p:nvGrpSpPr>
        <p:grpSpPr bwMode="auto">
          <a:xfrm>
            <a:off x="609600" y="1371600"/>
            <a:ext cx="7848600" cy="5334000"/>
            <a:chOff x="1152" y="722"/>
            <a:chExt cx="3456" cy="2880"/>
          </a:xfrm>
        </p:grpSpPr>
        <p:sp>
          <p:nvSpPr>
            <p:cNvPr id="3" name="_s2052"/>
            <p:cNvSpPr>
              <a:spLocks noChangeArrowheads="1" noTextEdit="1"/>
            </p:cNvSpPr>
            <p:nvPr/>
          </p:nvSpPr>
          <p:spPr bwMode="auto">
            <a:xfrm>
              <a:off x="2340" y="1211"/>
              <a:ext cx="1080" cy="1080"/>
            </a:xfrm>
            <a:prstGeom prst="ellipse">
              <a:avLst/>
            </a:prstGeom>
            <a:solidFill>
              <a:schemeClr val="bg1">
                <a:alpha val="50000"/>
              </a:schemeClr>
            </a:solidFill>
            <a:ln w="4669">
              <a:solidFill>
                <a:schemeClr val="tx1"/>
              </a:solidFill>
              <a:round/>
              <a:headEnd/>
              <a:tailEnd/>
            </a:ln>
          </p:spPr>
          <p:txBody>
            <a:bodyPr vert="horz" wrap="square" lIns="91440" tIns="45720" rIns="91440" bIns="45720" numCol="1" anchor="ctr" anchorCtr="0" compatLnSpc="1">
              <a:prstTxWarp prst="textNoShape">
                <a:avLst/>
              </a:prstTxWarp>
            </a:bodyPr>
            <a:lstStyle/>
            <a:p>
              <a:endParaRPr lang="en-US">
                <a:solidFill>
                  <a:prstClr val="black"/>
                </a:solidFill>
              </a:endParaRPr>
            </a:p>
          </p:txBody>
        </p:sp>
        <p:sp>
          <p:nvSpPr>
            <p:cNvPr id="4" name="_s2053"/>
            <p:cNvSpPr>
              <a:spLocks noChangeArrowheads="1"/>
            </p:cNvSpPr>
            <p:nvPr/>
          </p:nvSpPr>
          <p:spPr bwMode="auto">
            <a:xfrm>
              <a:off x="2600" y="833"/>
              <a:ext cx="561"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algn="ctr" eaLnBrk="0" fontAlgn="base" hangingPunct="0">
                <a:spcBef>
                  <a:spcPct val="0"/>
                </a:spcBef>
                <a:spcAft>
                  <a:spcPct val="0"/>
                </a:spcAft>
              </a:pPr>
              <a:endParaRPr lang="en-US" altLang="en-US" sz="2600" dirty="0">
                <a:solidFill>
                  <a:prstClr val="black"/>
                </a:solidFill>
                <a:cs typeface="Arial" charset="0"/>
              </a:endParaRPr>
            </a:p>
            <a:p>
              <a:pPr algn="ctr" eaLnBrk="0" fontAlgn="base" hangingPunct="0">
                <a:spcBef>
                  <a:spcPct val="0"/>
                </a:spcBef>
                <a:spcAft>
                  <a:spcPct val="0"/>
                </a:spcAft>
              </a:pPr>
              <a:r>
                <a:rPr lang="en-US" altLang="en-US" sz="3000" b="1" dirty="0">
                  <a:solidFill>
                    <a:schemeClr val="bg1"/>
                  </a:solidFill>
                  <a:cs typeface="Arial" charset="0"/>
                </a:rPr>
                <a:t>Structure</a:t>
              </a:r>
            </a:p>
            <a:p>
              <a:pPr algn="ctr" eaLnBrk="0" fontAlgn="base" hangingPunct="0">
                <a:spcBef>
                  <a:spcPct val="0"/>
                </a:spcBef>
                <a:spcAft>
                  <a:spcPct val="0"/>
                </a:spcAft>
              </a:pPr>
              <a:endParaRPr lang="en-US" altLang="en-US" sz="2600" dirty="0">
                <a:solidFill>
                  <a:prstClr val="black"/>
                </a:solidFill>
                <a:cs typeface="Arial" charset="0"/>
              </a:endParaRPr>
            </a:p>
          </p:txBody>
        </p:sp>
        <p:sp>
          <p:nvSpPr>
            <p:cNvPr id="5" name="_s2054"/>
            <p:cNvSpPr>
              <a:spLocks noChangeArrowheads="1" noTextEdit="1"/>
            </p:cNvSpPr>
            <p:nvPr/>
          </p:nvSpPr>
          <p:spPr bwMode="auto">
            <a:xfrm>
              <a:off x="2695" y="1827"/>
              <a:ext cx="1080" cy="1080"/>
            </a:xfrm>
            <a:prstGeom prst="ellipse">
              <a:avLst/>
            </a:prstGeom>
            <a:solidFill>
              <a:schemeClr val="bg1">
                <a:alpha val="50000"/>
              </a:schemeClr>
            </a:solidFill>
            <a:ln w="4669">
              <a:solidFill>
                <a:schemeClr val="tx1"/>
              </a:solidFill>
              <a:round/>
              <a:headEnd/>
              <a:tailEnd/>
            </a:ln>
          </p:spPr>
          <p:txBody>
            <a:bodyPr vert="horz" wrap="square" lIns="91440" tIns="45720" rIns="91440" bIns="45720" numCol="1" anchor="ctr" anchorCtr="0" compatLnSpc="1">
              <a:prstTxWarp prst="textNoShape">
                <a:avLst/>
              </a:prstTxWarp>
            </a:bodyPr>
            <a:lstStyle/>
            <a:p>
              <a:endParaRPr lang="en-US">
                <a:solidFill>
                  <a:prstClr val="black"/>
                </a:solidFill>
              </a:endParaRPr>
            </a:p>
          </p:txBody>
        </p:sp>
        <p:sp>
          <p:nvSpPr>
            <p:cNvPr id="6" name="_s2055"/>
            <p:cNvSpPr>
              <a:spLocks noChangeArrowheads="1"/>
            </p:cNvSpPr>
            <p:nvPr/>
          </p:nvSpPr>
          <p:spPr bwMode="auto">
            <a:xfrm>
              <a:off x="3797" y="2691"/>
              <a:ext cx="561"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algn="ctr" eaLnBrk="0" fontAlgn="base" hangingPunct="0">
                <a:spcBef>
                  <a:spcPct val="0"/>
                </a:spcBef>
                <a:spcAft>
                  <a:spcPct val="0"/>
                </a:spcAft>
              </a:pPr>
              <a:r>
                <a:rPr lang="en-US" altLang="en-US" sz="3000" b="1">
                  <a:solidFill>
                    <a:prstClr val="black"/>
                  </a:solidFill>
                  <a:cs typeface="Arial" charset="0"/>
                </a:rPr>
                <a:t>Content</a:t>
              </a:r>
            </a:p>
          </p:txBody>
        </p:sp>
        <p:sp>
          <p:nvSpPr>
            <p:cNvPr id="7" name="_s2056"/>
            <p:cNvSpPr>
              <a:spLocks noChangeArrowheads="1" noTextEdit="1"/>
            </p:cNvSpPr>
            <p:nvPr/>
          </p:nvSpPr>
          <p:spPr bwMode="auto">
            <a:xfrm>
              <a:off x="1984" y="1826"/>
              <a:ext cx="1080" cy="1080"/>
            </a:xfrm>
            <a:prstGeom prst="ellipse">
              <a:avLst/>
            </a:prstGeom>
            <a:solidFill>
              <a:schemeClr val="bg1">
                <a:alpha val="50000"/>
              </a:schemeClr>
            </a:solidFill>
            <a:ln w="4669">
              <a:solidFill>
                <a:schemeClr val="tx1"/>
              </a:solidFill>
              <a:round/>
              <a:headEnd/>
              <a:tailEnd/>
            </a:ln>
          </p:spPr>
          <p:txBody>
            <a:bodyPr vert="horz" wrap="square" lIns="91440" tIns="45720" rIns="91440" bIns="45720" numCol="1" anchor="ctr" anchorCtr="0" compatLnSpc="1">
              <a:prstTxWarp prst="textNoShape">
                <a:avLst/>
              </a:prstTxWarp>
            </a:bodyPr>
            <a:lstStyle/>
            <a:p>
              <a:endParaRPr lang="en-US">
                <a:solidFill>
                  <a:prstClr val="black"/>
                </a:solidFill>
              </a:endParaRPr>
            </a:p>
          </p:txBody>
        </p:sp>
        <p:sp>
          <p:nvSpPr>
            <p:cNvPr id="8" name="_s2057"/>
            <p:cNvSpPr>
              <a:spLocks noChangeArrowheads="1"/>
            </p:cNvSpPr>
            <p:nvPr/>
          </p:nvSpPr>
          <p:spPr bwMode="auto">
            <a:xfrm>
              <a:off x="1402" y="2691"/>
              <a:ext cx="561"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algn="ctr" eaLnBrk="0" fontAlgn="base" hangingPunct="0">
                <a:spcBef>
                  <a:spcPct val="0"/>
                </a:spcBef>
                <a:spcAft>
                  <a:spcPct val="0"/>
                </a:spcAft>
              </a:pPr>
              <a:r>
                <a:rPr lang="en-US" altLang="en-US" sz="3000" b="1">
                  <a:solidFill>
                    <a:prstClr val="black"/>
                  </a:solidFill>
                  <a:cs typeface="Arial" charset="0"/>
                </a:rPr>
                <a:t>Context</a:t>
              </a:r>
            </a:p>
          </p:txBody>
        </p:sp>
      </p:grpSp>
      <p:sp>
        <p:nvSpPr>
          <p:cNvPr id="142348" name="Text Box 12"/>
          <p:cNvSpPr txBox="1">
            <a:spLocks noChangeArrowheads="1"/>
          </p:cNvSpPr>
          <p:nvPr/>
        </p:nvSpPr>
        <p:spPr bwMode="auto">
          <a:xfrm>
            <a:off x="3886200" y="6019800"/>
            <a:ext cx="1482725" cy="579438"/>
          </a:xfrm>
          <a:prstGeom prst="rect">
            <a:avLst/>
          </a:prstGeom>
          <a:noFill/>
          <a:ln w="9525">
            <a:noFill/>
            <a:miter lim="800000"/>
            <a:headEnd/>
            <a:tailEnd/>
          </a:ln>
          <a:effectLst/>
        </p:spPr>
        <p:txBody>
          <a:bodyPr wrap="none">
            <a:spAutoFit/>
          </a:bodyPr>
          <a:lstStyle/>
          <a:p>
            <a:pPr eaLnBrk="0" hangingPunct="0"/>
            <a:r>
              <a:rPr lang="en-US" sz="3200" b="1">
                <a:solidFill>
                  <a:prstClr val="black"/>
                </a:solidFill>
                <a:latin typeface="Arial Narrow" pitchFamily="34" charset="0"/>
              </a:rPr>
              <a:t>Process</a:t>
            </a:r>
          </a:p>
        </p:txBody>
      </p:sp>
      <p:sp>
        <p:nvSpPr>
          <p:cNvPr id="142349" name="Line 13"/>
          <p:cNvSpPr>
            <a:spLocks noChangeShapeType="1"/>
          </p:cNvSpPr>
          <p:nvPr/>
        </p:nvSpPr>
        <p:spPr bwMode="auto">
          <a:xfrm flipV="1">
            <a:off x="4495800" y="3886200"/>
            <a:ext cx="0" cy="2286000"/>
          </a:xfrm>
          <a:prstGeom prst="line">
            <a:avLst/>
          </a:prstGeom>
          <a:noFill/>
          <a:ln w="9525">
            <a:solidFill>
              <a:schemeClr val="tx1"/>
            </a:solidFill>
            <a:round/>
            <a:headEnd/>
            <a:tailEnd type="triangle" w="med" len="med"/>
          </a:ln>
          <a:effectLst/>
        </p:spPr>
        <p:txBody>
          <a:bodyPr/>
          <a:lstStyle/>
          <a:p>
            <a:endParaRPr lang="en-US">
              <a:solidFill>
                <a:prstClr val="black"/>
              </a:solidFill>
            </a:endParaRPr>
          </a:p>
        </p:txBody>
      </p:sp>
      <p:sp>
        <p:nvSpPr>
          <p:cNvPr id="142350" name="Text Box 14"/>
          <p:cNvSpPr txBox="1">
            <a:spLocks noChangeArrowheads="1"/>
          </p:cNvSpPr>
          <p:nvPr/>
        </p:nvSpPr>
        <p:spPr bwMode="auto">
          <a:xfrm>
            <a:off x="1290063" y="708449"/>
            <a:ext cx="6487673" cy="584775"/>
          </a:xfrm>
          <a:prstGeom prst="rect">
            <a:avLst/>
          </a:prstGeom>
          <a:noFill/>
          <a:ln w="9525">
            <a:noFill/>
            <a:miter lim="800000"/>
            <a:headEnd/>
            <a:tailEnd/>
          </a:ln>
          <a:effectLst/>
        </p:spPr>
        <p:txBody>
          <a:bodyPr wrap="none">
            <a:spAutoFit/>
          </a:bodyPr>
          <a:lstStyle/>
          <a:p>
            <a:pPr eaLnBrk="0" hangingPunct="0"/>
            <a:r>
              <a:rPr lang="en-US" sz="3200" b="1" u="sng" dirty="0">
                <a:solidFill>
                  <a:schemeClr val="bg1"/>
                </a:solidFill>
                <a:latin typeface="Arial Narrow" pitchFamily="34" charset="0"/>
              </a:rPr>
              <a:t>Framework For Understanding Practice</a:t>
            </a:r>
            <a:endParaRPr lang="en-US" sz="3200" dirty="0">
              <a:solidFill>
                <a:schemeClr val="bg1"/>
              </a:solidFill>
              <a:latin typeface="Arial Narrow" pitchFamily="34" charset="0"/>
            </a:endParaRPr>
          </a:p>
        </p:txBody>
      </p:sp>
      <p:sp>
        <p:nvSpPr>
          <p:cNvPr id="142351" name="Text Box 15"/>
          <p:cNvSpPr txBox="1">
            <a:spLocks noChangeArrowheads="1"/>
          </p:cNvSpPr>
          <p:nvPr/>
        </p:nvSpPr>
        <p:spPr bwMode="auto">
          <a:xfrm>
            <a:off x="7696200" y="6553200"/>
            <a:ext cx="1262063" cy="214313"/>
          </a:xfrm>
          <a:prstGeom prst="rect">
            <a:avLst/>
          </a:prstGeom>
          <a:noFill/>
          <a:ln w="9525">
            <a:noFill/>
            <a:miter lim="800000"/>
            <a:headEnd/>
            <a:tailEnd/>
          </a:ln>
          <a:effectLst/>
        </p:spPr>
        <p:txBody>
          <a:bodyPr wrap="none">
            <a:spAutoFit/>
          </a:bodyPr>
          <a:lstStyle/>
          <a:p>
            <a:r>
              <a:rPr lang="en-US" sz="800">
                <a:solidFill>
                  <a:prstClr val="black"/>
                </a:solidFill>
                <a:latin typeface="Arial Narrow" pitchFamily="34" charset="0"/>
              </a:rPr>
              <a:t>©  Krishna Guadalupe, Ph.D.</a:t>
            </a:r>
          </a:p>
        </p:txBody>
      </p:sp>
      <p:sp>
        <p:nvSpPr>
          <p:cNvPr id="142352" name="Text Box 16"/>
          <p:cNvSpPr txBox="1">
            <a:spLocks noChangeArrowheads="1"/>
          </p:cNvSpPr>
          <p:nvPr/>
        </p:nvSpPr>
        <p:spPr bwMode="auto">
          <a:xfrm>
            <a:off x="6171970" y="2093787"/>
            <a:ext cx="2961067" cy="1631216"/>
          </a:xfrm>
          <a:prstGeom prst="rect">
            <a:avLst/>
          </a:prstGeom>
          <a:noFill/>
          <a:ln w="9525">
            <a:noFill/>
            <a:miter lim="800000"/>
            <a:headEnd/>
            <a:tailEnd/>
          </a:ln>
          <a:effectLst/>
        </p:spPr>
        <p:txBody>
          <a:bodyPr wrap="none">
            <a:spAutoFit/>
          </a:bodyPr>
          <a:lstStyle/>
          <a:p>
            <a:pPr marL="342900" indent="-342900" eaLnBrk="0" hangingPunct="0">
              <a:buFont typeface="Wingdings" panose="05000000000000000000" pitchFamily="2" charset="2"/>
              <a:buChar char="ü"/>
            </a:pPr>
            <a:r>
              <a:rPr lang="en-US" sz="2000" dirty="0">
                <a:solidFill>
                  <a:prstClr val="black"/>
                </a:solidFill>
                <a:latin typeface="Arial Narrow" pitchFamily="34" charset="0"/>
              </a:rPr>
              <a:t>Theoretical Orientation (s)</a:t>
            </a:r>
          </a:p>
          <a:p>
            <a:pPr marL="342900" indent="-342900" eaLnBrk="0" hangingPunct="0">
              <a:buFont typeface="Wingdings" panose="05000000000000000000" pitchFamily="2" charset="2"/>
              <a:buChar char="ü"/>
            </a:pPr>
            <a:r>
              <a:rPr lang="en-US" sz="2000" dirty="0">
                <a:solidFill>
                  <a:prstClr val="black"/>
                </a:solidFill>
                <a:latin typeface="Arial Narrow" pitchFamily="34" charset="0"/>
              </a:rPr>
              <a:t>Purpose / Intention</a:t>
            </a:r>
          </a:p>
          <a:p>
            <a:pPr marL="342900" indent="-342900" eaLnBrk="0" hangingPunct="0">
              <a:buFont typeface="Wingdings" panose="05000000000000000000" pitchFamily="2" charset="2"/>
              <a:buChar char="ü"/>
            </a:pPr>
            <a:r>
              <a:rPr lang="en-US" sz="2000" dirty="0">
                <a:solidFill>
                  <a:prstClr val="black"/>
                </a:solidFill>
                <a:latin typeface="Arial Narrow" pitchFamily="34" charset="0"/>
              </a:rPr>
              <a:t>Knowledge</a:t>
            </a:r>
          </a:p>
          <a:p>
            <a:pPr marL="342900" indent="-342900" eaLnBrk="0" hangingPunct="0">
              <a:buFont typeface="Wingdings" panose="05000000000000000000" pitchFamily="2" charset="2"/>
              <a:buChar char="ü"/>
            </a:pPr>
            <a:r>
              <a:rPr lang="en-US" sz="2000" dirty="0">
                <a:solidFill>
                  <a:prstClr val="black"/>
                </a:solidFill>
                <a:latin typeface="Arial Narrow" pitchFamily="34" charset="0"/>
              </a:rPr>
              <a:t>Skills </a:t>
            </a:r>
          </a:p>
          <a:p>
            <a:pPr marL="342900" indent="-342900" eaLnBrk="0" hangingPunct="0">
              <a:buFont typeface="Wingdings" panose="05000000000000000000" pitchFamily="2" charset="2"/>
              <a:buChar char="ü"/>
            </a:pPr>
            <a:r>
              <a:rPr lang="en-US" sz="2000" dirty="0">
                <a:solidFill>
                  <a:prstClr val="black"/>
                </a:solidFill>
                <a:latin typeface="Arial Narrow" pitchFamily="34" charset="0"/>
              </a:rPr>
              <a:t>Etc</a:t>
            </a:r>
          </a:p>
        </p:txBody>
      </p:sp>
      <p:sp>
        <p:nvSpPr>
          <p:cNvPr id="142353" name="Line 17"/>
          <p:cNvSpPr>
            <a:spLocks noChangeShapeType="1"/>
          </p:cNvSpPr>
          <p:nvPr/>
        </p:nvSpPr>
        <p:spPr bwMode="auto">
          <a:xfrm>
            <a:off x="5368924" y="2077244"/>
            <a:ext cx="768633" cy="665956"/>
          </a:xfrm>
          <a:prstGeom prst="line">
            <a:avLst/>
          </a:prstGeom>
          <a:noFill/>
          <a:ln w="9525">
            <a:solidFill>
              <a:schemeClr val="tx1"/>
            </a:solidFill>
            <a:round/>
            <a:headEnd/>
            <a:tailEnd type="triangle" w="med" len="med"/>
          </a:ln>
          <a:effectLst/>
        </p:spPr>
        <p:txBody>
          <a:bodyPr/>
          <a:lstStyle/>
          <a:p>
            <a:endParaRPr lang="en-US">
              <a:solidFill>
                <a:prstClr val="black"/>
              </a:solidFill>
            </a:endParaRPr>
          </a:p>
        </p:txBody>
      </p:sp>
      <p:sp>
        <p:nvSpPr>
          <p:cNvPr id="142354" name="AutoShape 18"/>
          <p:cNvSpPr>
            <a:spLocks/>
          </p:cNvSpPr>
          <p:nvPr/>
        </p:nvSpPr>
        <p:spPr bwMode="auto">
          <a:xfrm>
            <a:off x="6057670" y="2115647"/>
            <a:ext cx="228600" cy="1447800"/>
          </a:xfrm>
          <a:prstGeom prst="leftBrace">
            <a:avLst>
              <a:gd name="adj1" fmla="val 52778"/>
              <a:gd name="adj2" fmla="val 50000"/>
            </a:avLst>
          </a:prstGeom>
          <a:noFill/>
          <a:ln w="9525">
            <a:solidFill>
              <a:schemeClr val="tx1"/>
            </a:solidFill>
            <a:round/>
            <a:headEnd/>
            <a:tailEnd/>
          </a:ln>
          <a:effectLst/>
        </p:spPr>
        <p:txBody>
          <a:bodyPr wrap="none" anchor="ctr"/>
          <a:lstStyle/>
          <a:p>
            <a:endParaRPr lang="en-US">
              <a:solidFill>
                <a:prstClr val="black"/>
              </a:solidFill>
            </a:endParaRPr>
          </a:p>
        </p:txBody>
      </p:sp>
    </p:spTree>
    <p:extLst>
      <p:ext uri="{BB962C8B-B14F-4D97-AF65-F5344CB8AC3E}">
        <p14:creationId xmlns:p14="http://schemas.microsoft.com/office/powerpoint/2010/main" val="316492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1143000" y="533400"/>
            <a:ext cx="67595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en-US" sz="3200" u="sng" dirty="0">
                <a:solidFill>
                  <a:schemeClr val="bg1"/>
                </a:solidFill>
                <a:latin typeface="Times New Roman" panose="02020603050405020304" pitchFamily="18" charset="0"/>
                <a:cs typeface="Times New Roman" panose="02020603050405020304" pitchFamily="18" charset="0"/>
              </a:rPr>
              <a:t>Possible Reasons For Resisting Services</a:t>
            </a:r>
            <a:endParaRPr lang="en-US" altLang="en-US" sz="2400" dirty="0">
              <a:solidFill>
                <a:schemeClr val="bg1"/>
              </a:solidFill>
              <a:latin typeface="Times New Roman" panose="02020603050405020304" pitchFamily="18" charset="0"/>
              <a:cs typeface="Times New Roman" panose="02020603050405020304" pitchFamily="18" charset="0"/>
            </a:endParaRPr>
          </a:p>
        </p:txBody>
      </p:sp>
      <p:sp>
        <p:nvSpPr>
          <p:cNvPr id="6147" name="Text Box 3"/>
          <p:cNvSpPr txBox="1">
            <a:spLocks noChangeArrowheads="1"/>
          </p:cNvSpPr>
          <p:nvPr/>
        </p:nvSpPr>
        <p:spPr bwMode="auto">
          <a:xfrm>
            <a:off x="1828800" y="1371600"/>
            <a:ext cx="63246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eaLnBrk="0" fontAlgn="base" hangingPunct="0">
              <a:spcBef>
                <a:spcPct val="0"/>
              </a:spcBef>
              <a:spcAft>
                <a:spcPct val="0"/>
              </a:spcAft>
              <a:buFont typeface="Wingdings" panose="05000000000000000000" pitchFamily="2" charset="2"/>
              <a:buChar char="Ø"/>
            </a:pPr>
            <a:r>
              <a:rPr lang="en-US" altLang="en-US" sz="2400" dirty="0">
                <a:solidFill>
                  <a:schemeClr val="bg1"/>
                </a:solidFill>
                <a:latin typeface="Arial Narrow" panose="020B0606020202030204" pitchFamily="34" charset="0"/>
                <a:cs typeface="Times New Roman" panose="02020603050405020304" pitchFamily="18" charset="0"/>
              </a:rPr>
              <a:t>Lack of Clarity/Confusion</a:t>
            </a:r>
          </a:p>
          <a:p>
            <a:pPr eaLnBrk="0" fontAlgn="base" hangingPunct="0">
              <a:spcBef>
                <a:spcPct val="0"/>
              </a:spcBef>
              <a:spcAft>
                <a:spcPct val="0"/>
              </a:spcAft>
            </a:pPr>
            <a:endParaRPr lang="en-US" altLang="en-US" sz="2400" dirty="0">
              <a:solidFill>
                <a:schemeClr val="bg1"/>
              </a:solidFill>
              <a:latin typeface="Arial Narrow" panose="020B0606020202030204" pitchFamily="34" charset="0"/>
              <a:cs typeface="Times New Roman" panose="02020603050405020304" pitchFamily="18" charset="0"/>
            </a:endParaRPr>
          </a:p>
          <a:p>
            <a:pPr marL="342900" indent="-342900" eaLnBrk="0" fontAlgn="base" hangingPunct="0">
              <a:spcBef>
                <a:spcPct val="0"/>
              </a:spcBef>
              <a:spcAft>
                <a:spcPct val="0"/>
              </a:spcAft>
              <a:buFont typeface="Wingdings" panose="05000000000000000000" pitchFamily="2" charset="2"/>
              <a:buChar char="Ø"/>
            </a:pPr>
            <a:r>
              <a:rPr lang="en-US" altLang="en-US" sz="2400" dirty="0">
                <a:latin typeface="Arial Narrow" panose="020B0606020202030204" pitchFamily="34" charset="0"/>
                <a:cs typeface="Times New Roman" panose="02020603050405020304" pitchFamily="18" charset="0"/>
              </a:rPr>
              <a:t>Lack of Trust</a:t>
            </a:r>
          </a:p>
          <a:p>
            <a:pPr eaLnBrk="0" fontAlgn="base" hangingPunct="0">
              <a:spcBef>
                <a:spcPct val="0"/>
              </a:spcBef>
              <a:spcAft>
                <a:spcPct val="0"/>
              </a:spcAft>
            </a:pPr>
            <a:endParaRPr lang="en-US" altLang="en-US" sz="2400" dirty="0">
              <a:solidFill>
                <a:srgbClr val="000000"/>
              </a:solidFill>
              <a:latin typeface="Arial Narrow" panose="020B0606020202030204" pitchFamily="34" charset="0"/>
              <a:cs typeface="Times New Roman" panose="02020603050405020304" pitchFamily="18" charset="0"/>
            </a:endParaRPr>
          </a:p>
          <a:p>
            <a:pPr marL="342900" indent="-342900" eaLnBrk="0" fontAlgn="base" hangingPunct="0">
              <a:spcBef>
                <a:spcPct val="0"/>
              </a:spcBef>
              <a:spcAft>
                <a:spcPct val="0"/>
              </a:spcAft>
              <a:buFont typeface="Wingdings" panose="05000000000000000000" pitchFamily="2" charset="2"/>
              <a:buChar char="Ø"/>
            </a:pPr>
            <a:r>
              <a:rPr lang="en-US" altLang="en-US" sz="2400" dirty="0">
                <a:solidFill>
                  <a:srgbClr val="000000"/>
                </a:solidFill>
                <a:latin typeface="Arial Narrow" panose="020B0606020202030204" pitchFamily="34" charset="0"/>
                <a:cs typeface="Times New Roman" panose="02020603050405020304" pitchFamily="18" charset="0"/>
              </a:rPr>
              <a:t>Fear of the Unknown</a:t>
            </a:r>
          </a:p>
          <a:p>
            <a:pPr eaLnBrk="0" fontAlgn="base" hangingPunct="0">
              <a:spcBef>
                <a:spcPct val="0"/>
              </a:spcBef>
              <a:spcAft>
                <a:spcPct val="0"/>
              </a:spcAft>
            </a:pPr>
            <a:endParaRPr lang="en-US" altLang="en-US" sz="2400" dirty="0">
              <a:solidFill>
                <a:srgbClr val="000000"/>
              </a:solidFill>
              <a:latin typeface="Arial Narrow" panose="020B0606020202030204" pitchFamily="34" charset="0"/>
              <a:cs typeface="Times New Roman" panose="02020603050405020304" pitchFamily="18" charset="0"/>
            </a:endParaRPr>
          </a:p>
          <a:p>
            <a:pPr marL="342900" indent="-342900" eaLnBrk="0" fontAlgn="base" hangingPunct="0">
              <a:spcBef>
                <a:spcPct val="0"/>
              </a:spcBef>
              <a:spcAft>
                <a:spcPct val="0"/>
              </a:spcAft>
              <a:buFont typeface="Wingdings" panose="05000000000000000000" pitchFamily="2" charset="2"/>
              <a:buChar char="Ø"/>
            </a:pPr>
            <a:r>
              <a:rPr lang="en-US" altLang="en-US" sz="2400" dirty="0">
                <a:solidFill>
                  <a:srgbClr val="000000"/>
                </a:solidFill>
                <a:latin typeface="Arial Narrow" panose="020B0606020202030204" pitchFamily="34" charset="0"/>
                <a:cs typeface="Times New Roman" panose="02020603050405020304" pitchFamily="18" charset="0"/>
              </a:rPr>
              <a:t>Preconceived Ideas / Previous Experiences</a:t>
            </a:r>
          </a:p>
          <a:p>
            <a:pPr eaLnBrk="0" fontAlgn="base" hangingPunct="0">
              <a:spcBef>
                <a:spcPct val="0"/>
              </a:spcBef>
              <a:spcAft>
                <a:spcPct val="0"/>
              </a:spcAft>
            </a:pPr>
            <a:endParaRPr lang="en-US" altLang="en-US" sz="2400" dirty="0">
              <a:solidFill>
                <a:srgbClr val="000000"/>
              </a:solidFill>
              <a:latin typeface="Arial Narrow" panose="020B0606020202030204" pitchFamily="34" charset="0"/>
              <a:cs typeface="Times New Roman" panose="02020603050405020304" pitchFamily="18" charset="0"/>
            </a:endParaRPr>
          </a:p>
          <a:p>
            <a:pPr marL="342900" indent="-342900" eaLnBrk="0" fontAlgn="base" hangingPunct="0">
              <a:spcBef>
                <a:spcPct val="0"/>
              </a:spcBef>
              <a:spcAft>
                <a:spcPct val="0"/>
              </a:spcAft>
              <a:buFont typeface="Wingdings" panose="05000000000000000000" pitchFamily="2" charset="2"/>
              <a:buChar char="Ø"/>
            </a:pPr>
            <a:r>
              <a:rPr lang="en-US" altLang="en-US" sz="2400" dirty="0">
                <a:solidFill>
                  <a:srgbClr val="000000"/>
                </a:solidFill>
                <a:latin typeface="Arial Narrow" panose="020B0606020202030204" pitchFamily="34" charset="0"/>
                <a:cs typeface="Times New Roman" panose="02020603050405020304" pitchFamily="18" charset="0"/>
              </a:rPr>
              <a:t>Feelings toward Authority Figure</a:t>
            </a:r>
          </a:p>
          <a:p>
            <a:pPr eaLnBrk="0" fontAlgn="base" hangingPunct="0">
              <a:spcBef>
                <a:spcPct val="0"/>
              </a:spcBef>
              <a:spcAft>
                <a:spcPct val="0"/>
              </a:spcAft>
            </a:pPr>
            <a:endParaRPr lang="en-US" altLang="en-US" sz="2400" dirty="0">
              <a:solidFill>
                <a:srgbClr val="000000"/>
              </a:solidFill>
              <a:latin typeface="Arial Narrow" panose="020B0606020202030204" pitchFamily="34" charset="0"/>
              <a:cs typeface="Times New Roman" panose="02020603050405020304" pitchFamily="18" charset="0"/>
            </a:endParaRPr>
          </a:p>
          <a:p>
            <a:pPr marL="342900" indent="-342900" eaLnBrk="0" fontAlgn="base" hangingPunct="0">
              <a:spcBef>
                <a:spcPct val="0"/>
              </a:spcBef>
              <a:spcAft>
                <a:spcPct val="0"/>
              </a:spcAft>
              <a:buFont typeface="Wingdings" panose="05000000000000000000" pitchFamily="2" charset="2"/>
              <a:buChar char="Ø"/>
            </a:pPr>
            <a:r>
              <a:rPr lang="en-US" altLang="en-US" sz="2400" dirty="0">
                <a:solidFill>
                  <a:srgbClr val="000000"/>
                </a:solidFill>
                <a:latin typeface="Arial Narrow" panose="020B0606020202030204" pitchFamily="34" charset="0"/>
                <a:cs typeface="Times New Roman" panose="02020603050405020304" pitchFamily="18" charset="0"/>
              </a:rPr>
              <a:t>Client’s Feelings of Powerlessness</a:t>
            </a:r>
          </a:p>
          <a:p>
            <a:pPr eaLnBrk="0" fontAlgn="base" hangingPunct="0">
              <a:spcBef>
                <a:spcPct val="0"/>
              </a:spcBef>
              <a:spcAft>
                <a:spcPct val="0"/>
              </a:spcAft>
            </a:pPr>
            <a:endParaRPr lang="en-US" altLang="en-US" sz="2400" dirty="0">
              <a:solidFill>
                <a:srgbClr val="000000"/>
              </a:solidFill>
              <a:latin typeface="Arial Narrow" panose="020B0606020202030204" pitchFamily="34" charset="0"/>
              <a:cs typeface="Times New Roman" panose="02020603050405020304" pitchFamily="18" charset="0"/>
            </a:endParaRPr>
          </a:p>
          <a:p>
            <a:pPr marL="342900" indent="-342900" eaLnBrk="0" fontAlgn="base" hangingPunct="0">
              <a:spcBef>
                <a:spcPct val="0"/>
              </a:spcBef>
              <a:spcAft>
                <a:spcPct val="0"/>
              </a:spcAft>
              <a:buFont typeface="Wingdings" panose="05000000000000000000" pitchFamily="2" charset="2"/>
              <a:buChar char="Ø"/>
            </a:pPr>
            <a:r>
              <a:rPr lang="en-US" sz="2400" dirty="0">
                <a:latin typeface="Arial Narrow" panose="020B0606020202030204" pitchFamily="34" charset="0"/>
              </a:rPr>
              <a:t>Transference and Countertransference </a:t>
            </a:r>
            <a:endParaRPr lang="en-US" altLang="en-US" sz="2400" dirty="0">
              <a:solidFill>
                <a:srgbClr val="000000"/>
              </a:solidFill>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14691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itle 1"/>
          <p:cNvSpPr>
            <a:spLocks noGrp="1"/>
          </p:cNvSpPr>
          <p:nvPr>
            <p:ph type="title"/>
          </p:nvPr>
        </p:nvSpPr>
        <p:spPr>
          <a:xfrm>
            <a:off x="609600" y="533400"/>
            <a:ext cx="8382000" cy="762000"/>
          </a:xfrm>
        </p:spPr>
        <p:txBody>
          <a:bodyPr/>
          <a:lstStyle/>
          <a:p>
            <a:pPr eaLnBrk="1" hangingPunct="1"/>
            <a:r>
              <a:rPr lang="en-US" altLang="en-US" sz="4000" u="sng" dirty="0">
                <a:latin typeface="Arial Narrow" panose="020B0606020202030204" pitchFamily="34" charset="0"/>
              </a:rPr>
              <a:t>Culturally Sensitive - Intentional  Practice</a:t>
            </a:r>
            <a:endParaRPr lang="en-US" altLang="en-US" sz="4000" dirty="0"/>
          </a:p>
        </p:txBody>
      </p:sp>
      <p:sp>
        <p:nvSpPr>
          <p:cNvPr id="3" name="Content Placeholder 2"/>
          <p:cNvSpPr>
            <a:spLocks noGrp="1"/>
          </p:cNvSpPr>
          <p:nvPr>
            <p:ph sz="half" idx="1"/>
          </p:nvPr>
        </p:nvSpPr>
        <p:spPr>
          <a:xfrm>
            <a:off x="304800" y="2057400"/>
            <a:ext cx="4343400" cy="4800600"/>
          </a:xfrm>
        </p:spPr>
        <p:txBody>
          <a:bodyPr rtlCol="0">
            <a:normAutofit fontScale="92500" lnSpcReduction="20000"/>
          </a:bodyPr>
          <a:lstStyle/>
          <a:p>
            <a:pPr marL="0" indent="0" eaLnBrk="1" fontAlgn="auto" hangingPunct="1">
              <a:spcAft>
                <a:spcPts val="0"/>
              </a:spcAft>
              <a:buFontTx/>
              <a:buNone/>
              <a:defRPr/>
            </a:pPr>
            <a:r>
              <a:rPr lang="en-US" sz="2600" b="1" dirty="0">
                <a:solidFill>
                  <a:schemeClr val="tx1"/>
                </a:solidFill>
                <a:latin typeface="Arial Narrow" panose="020B0606020202030204" pitchFamily="34" charset="0"/>
              </a:rPr>
              <a:t>Developing Concentration</a:t>
            </a:r>
          </a:p>
          <a:p>
            <a:pPr marL="0" indent="0" eaLnBrk="1" fontAlgn="auto" hangingPunct="1">
              <a:spcAft>
                <a:spcPts val="0"/>
              </a:spcAft>
              <a:buFontTx/>
              <a:buNone/>
              <a:defRPr/>
            </a:pPr>
            <a:r>
              <a:rPr lang="en-US" sz="800" dirty="0">
                <a:solidFill>
                  <a:schemeClr val="bg1"/>
                </a:solidFill>
              </a:rPr>
              <a:t> </a:t>
            </a:r>
          </a:p>
          <a:p>
            <a:pPr eaLnBrk="1" fontAlgn="auto" hangingPunct="1">
              <a:spcAft>
                <a:spcPts val="0"/>
              </a:spcAft>
              <a:buFont typeface="Wingdings 3" charset="2"/>
              <a:buChar char=""/>
              <a:defRPr/>
            </a:pPr>
            <a:r>
              <a:rPr lang="en-US" sz="2600" dirty="0">
                <a:solidFill>
                  <a:schemeClr val="tx1">
                    <a:lumMod val="75000"/>
                    <a:lumOff val="25000"/>
                  </a:schemeClr>
                </a:solidFill>
              </a:rPr>
              <a:t>Ability to remain focused (breathing and active listening) </a:t>
            </a:r>
          </a:p>
          <a:p>
            <a:pPr marL="0" indent="0" eaLnBrk="1" fontAlgn="auto" hangingPunct="1">
              <a:spcAft>
                <a:spcPts val="0"/>
              </a:spcAft>
              <a:buFontTx/>
              <a:buNone/>
              <a:defRPr/>
            </a:pPr>
            <a:endParaRPr lang="en-US" sz="800" dirty="0">
              <a:solidFill>
                <a:schemeClr val="tx1">
                  <a:lumMod val="75000"/>
                  <a:lumOff val="25000"/>
                </a:schemeClr>
              </a:solidFill>
            </a:endParaRPr>
          </a:p>
          <a:p>
            <a:pPr eaLnBrk="1" fontAlgn="auto" hangingPunct="1">
              <a:spcAft>
                <a:spcPts val="0"/>
              </a:spcAft>
              <a:buFont typeface="Wingdings 3" charset="2"/>
              <a:buChar char=""/>
              <a:defRPr/>
            </a:pPr>
            <a:r>
              <a:rPr lang="en-US" sz="2600" dirty="0">
                <a:solidFill>
                  <a:schemeClr val="tx1">
                    <a:lumMod val="75000"/>
                    <a:lumOff val="25000"/>
                  </a:schemeClr>
                </a:solidFill>
              </a:rPr>
              <a:t>Ability to witness (i.e., habitual thought patterns) without becoming distracted or confined </a:t>
            </a:r>
          </a:p>
          <a:p>
            <a:pPr marL="0" indent="0" eaLnBrk="1" fontAlgn="auto" hangingPunct="1">
              <a:spcAft>
                <a:spcPts val="0"/>
              </a:spcAft>
              <a:buFontTx/>
              <a:buNone/>
              <a:defRPr/>
            </a:pPr>
            <a:endParaRPr lang="en-US" sz="800" dirty="0">
              <a:solidFill>
                <a:schemeClr val="tx1">
                  <a:lumMod val="75000"/>
                  <a:lumOff val="25000"/>
                </a:schemeClr>
              </a:solidFill>
            </a:endParaRPr>
          </a:p>
          <a:p>
            <a:pPr eaLnBrk="1" fontAlgn="auto" hangingPunct="1">
              <a:spcAft>
                <a:spcPts val="0"/>
              </a:spcAft>
              <a:buFont typeface="Wingdings 3" charset="2"/>
              <a:buChar char=""/>
              <a:defRPr/>
            </a:pPr>
            <a:r>
              <a:rPr lang="en-US" sz="2600" dirty="0">
                <a:solidFill>
                  <a:schemeClr val="tx1">
                    <a:lumMod val="75000"/>
                    <a:lumOff val="25000"/>
                  </a:schemeClr>
                </a:solidFill>
              </a:rPr>
              <a:t>Ability to remain calm and intentional while experiencing what is </a:t>
            </a:r>
          </a:p>
        </p:txBody>
      </p:sp>
      <p:sp>
        <p:nvSpPr>
          <p:cNvPr id="4" name="Content Placeholder 3"/>
          <p:cNvSpPr>
            <a:spLocks noGrp="1"/>
          </p:cNvSpPr>
          <p:nvPr>
            <p:ph sz="half" idx="2"/>
          </p:nvPr>
        </p:nvSpPr>
        <p:spPr>
          <a:xfrm>
            <a:off x="4724400" y="2286000"/>
            <a:ext cx="4267200" cy="4114800"/>
          </a:xfrm>
        </p:spPr>
        <p:txBody>
          <a:bodyPr rtlCol="0">
            <a:normAutofit fontScale="92500" lnSpcReduction="20000"/>
          </a:bodyPr>
          <a:lstStyle/>
          <a:p>
            <a:pPr marL="0" indent="0" eaLnBrk="1" fontAlgn="auto" hangingPunct="1">
              <a:spcAft>
                <a:spcPts val="0"/>
              </a:spcAft>
              <a:buFontTx/>
              <a:buNone/>
              <a:defRPr/>
            </a:pPr>
            <a:r>
              <a:rPr lang="en-US" sz="2400" b="1" dirty="0">
                <a:solidFill>
                  <a:schemeClr val="tx1">
                    <a:lumMod val="75000"/>
                    <a:lumOff val="25000"/>
                  </a:schemeClr>
                </a:solidFill>
              </a:rPr>
              <a:t>Mindfulness and Breath</a:t>
            </a:r>
          </a:p>
          <a:p>
            <a:pPr marL="0" indent="0" eaLnBrk="1" fontAlgn="auto" hangingPunct="1">
              <a:spcAft>
                <a:spcPts val="0"/>
              </a:spcAft>
              <a:buFontTx/>
              <a:buNone/>
              <a:defRPr/>
            </a:pPr>
            <a:endParaRPr lang="en-US" sz="2400" dirty="0">
              <a:solidFill>
                <a:schemeClr val="tx1">
                  <a:lumMod val="75000"/>
                  <a:lumOff val="25000"/>
                </a:schemeClr>
              </a:solidFill>
            </a:endParaRPr>
          </a:p>
          <a:p>
            <a:pPr eaLnBrk="1" fontAlgn="auto" hangingPunct="1">
              <a:spcAft>
                <a:spcPts val="0"/>
              </a:spcAft>
              <a:buFont typeface="Wingdings 3" charset="2"/>
              <a:buChar char=""/>
              <a:defRPr/>
            </a:pPr>
            <a:r>
              <a:rPr lang="en-US" sz="2400" dirty="0">
                <a:solidFill>
                  <a:schemeClr val="tx1">
                    <a:lumMod val="75000"/>
                    <a:lumOff val="25000"/>
                  </a:schemeClr>
                </a:solidFill>
              </a:rPr>
              <a:t>Awareness of the breath (i.e., lessening the power of mind’s conditions – we are more than the trauma that we have experienced)</a:t>
            </a:r>
          </a:p>
          <a:p>
            <a:pPr eaLnBrk="1" fontAlgn="auto" hangingPunct="1">
              <a:spcAft>
                <a:spcPts val="0"/>
              </a:spcAft>
              <a:buFont typeface="Wingdings 3" charset="2"/>
              <a:buChar char=""/>
              <a:defRPr/>
            </a:pPr>
            <a:endParaRPr lang="en-US" dirty="0">
              <a:solidFill>
                <a:schemeClr val="tx1">
                  <a:lumMod val="75000"/>
                  <a:lumOff val="25000"/>
                </a:schemeClr>
              </a:solidFill>
            </a:endParaRPr>
          </a:p>
          <a:p>
            <a:pPr>
              <a:defRPr/>
            </a:pPr>
            <a:r>
              <a:rPr lang="en-US" sz="2800" dirty="0"/>
              <a:t>The notion of culturally sensitivity / humility, beyond cultural competence</a:t>
            </a:r>
          </a:p>
          <a:p>
            <a:pPr marL="0" indent="0" eaLnBrk="1" fontAlgn="auto" hangingPunct="1">
              <a:spcAft>
                <a:spcPts val="0"/>
              </a:spcAft>
              <a:buNone/>
              <a:defRPr/>
            </a:pPr>
            <a:endParaRPr lang="en-US" sz="3200" dirty="0">
              <a:solidFill>
                <a:schemeClr val="tx1">
                  <a:lumMod val="75000"/>
                  <a:lumOff val="25000"/>
                </a:schemeClr>
              </a:solidFill>
            </a:endParaRPr>
          </a:p>
        </p:txBody>
      </p:sp>
    </p:spTree>
    <p:extLst>
      <p:ext uri="{BB962C8B-B14F-4D97-AF65-F5344CB8AC3E}">
        <p14:creationId xmlns:p14="http://schemas.microsoft.com/office/powerpoint/2010/main" val="3259966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914400"/>
            <a:ext cx="6343672" cy="709865"/>
          </a:xfrm>
        </p:spPr>
        <p:txBody>
          <a:bodyPr/>
          <a:lstStyle/>
          <a:p>
            <a:pPr algn="ctr"/>
            <a:r>
              <a:rPr lang="en-US" sz="4000" b="1" u="sng" dirty="0">
                <a:latin typeface="Arial Narrow" panose="020B0606020202030204" pitchFamily="34" charset="0"/>
              </a:rPr>
              <a:t>Case</a:t>
            </a:r>
          </a:p>
        </p:txBody>
      </p:sp>
      <p:sp>
        <p:nvSpPr>
          <p:cNvPr id="3" name="Content Placeholder 2"/>
          <p:cNvSpPr>
            <a:spLocks noGrp="1"/>
          </p:cNvSpPr>
          <p:nvPr>
            <p:ph idx="1"/>
          </p:nvPr>
        </p:nvSpPr>
        <p:spPr>
          <a:xfrm>
            <a:off x="228600" y="2209800"/>
            <a:ext cx="8686800" cy="4419600"/>
          </a:xfrm>
        </p:spPr>
        <p:txBody>
          <a:bodyPr>
            <a:normAutofit fontScale="92500" lnSpcReduction="10000"/>
          </a:bodyPr>
          <a:lstStyle/>
          <a:p>
            <a:pPr marL="0" indent="0">
              <a:buNone/>
            </a:pPr>
            <a:r>
              <a:rPr lang="en-US" sz="2400" dirty="0">
                <a:latin typeface="Arial Narrow" panose="020B0606020202030204" pitchFamily="34" charset="0"/>
              </a:rPr>
              <a:t>You have been asked to assess a 34 month old child who displays symptoms of Attention Deficit Hyperactive Disorder (i.e., </a:t>
            </a:r>
            <a:r>
              <a:rPr lang="en-US" sz="2400" b="1" dirty="0">
                <a:latin typeface="Arial Narrow" panose="020B0606020202030204" pitchFamily="34" charset="0"/>
              </a:rPr>
              <a:t>inattention </a:t>
            </a:r>
            <a:r>
              <a:rPr lang="en-US" sz="2400" dirty="0">
                <a:latin typeface="Arial Narrow" panose="020B0606020202030204" pitchFamily="34" charset="0"/>
              </a:rPr>
              <a:t>- trouble  holding attention on tasks or play activities, often easily distracted, as well as </a:t>
            </a:r>
            <a:r>
              <a:rPr lang="en-US" sz="2400" b="1" dirty="0">
                <a:latin typeface="Arial Narrow" panose="020B0606020202030204" pitchFamily="34" charset="0"/>
              </a:rPr>
              <a:t>hyperactivity-impulsivity</a:t>
            </a:r>
            <a:r>
              <a:rPr lang="en-US" sz="2400" dirty="0">
                <a:latin typeface="Arial Narrow" panose="020B0606020202030204" pitchFamily="34" charset="0"/>
              </a:rPr>
              <a:t> - trouble waiting his/her turn, often unable to play or take part in leisure activities quietly, often leaves seat in situations when remaining seated is expected, exhibit restless behavior). You are not given any information about child / parents’ cultural – ethnic background or living circumstances. </a:t>
            </a:r>
          </a:p>
          <a:p>
            <a:pPr marL="0" indent="0">
              <a:buNone/>
            </a:pPr>
            <a:endParaRPr lang="en-US" sz="2400" dirty="0">
              <a:latin typeface="Arial Narrow" panose="020B0606020202030204" pitchFamily="34" charset="0"/>
            </a:endParaRPr>
          </a:p>
          <a:p>
            <a:pPr>
              <a:buFont typeface="Wingdings" panose="05000000000000000000" pitchFamily="2" charset="2"/>
              <a:buChar char="ü"/>
            </a:pPr>
            <a:r>
              <a:rPr lang="en-US" sz="2400" dirty="0">
                <a:latin typeface="Arial Narrow" panose="020B0606020202030204" pitchFamily="34" charset="0"/>
              </a:rPr>
              <a:t>What information do you feel you need in order to better prepare for this assessment?</a:t>
            </a:r>
          </a:p>
          <a:p>
            <a:pPr>
              <a:buFont typeface="Wingdings" panose="05000000000000000000" pitchFamily="2" charset="2"/>
              <a:buChar char="ü"/>
            </a:pPr>
            <a:r>
              <a:rPr lang="en-US" sz="2400" dirty="0">
                <a:latin typeface="Arial Narrow" panose="020B0606020202030204" pitchFamily="34" charset="0"/>
              </a:rPr>
              <a:t>If not able to find such information prior to the assessment, how would you go about approaching this case once introducing yourself?</a:t>
            </a:r>
          </a:p>
          <a:p>
            <a:pPr marL="0" indent="0">
              <a:buNone/>
            </a:pPr>
            <a:endParaRPr lang="en-US" dirty="0"/>
          </a:p>
          <a:p>
            <a:endParaRPr lang="en-US" dirty="0"/>
          </a:p>
          <a:p>
            <a:pPr marL="0" indent="0">
              <a:buNone/>
            </a:pPr>
            <a:endParaRPr lang="en-US" dirty="0"/>
          </a:p>
          <a:p>
            <a:pPr marL="0" indent="0">
              <a:buNone/>
            </a:pPr>
            <a:endParaRPr lang="en-US" b="1" dirty="0"/>
          </a:p>
        </p:txBody>
      </p:sp>
    </p:spTree>
    <p:extLst>
      <p:ext uri="{BB962C8B-B14F-4D97-AF65-F5344CB8AC3E}">
        <p14:creationId xmlns:p14="http://schemas.microsoft.com/office/powerpoint/2010/main" val="2470015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1371600" y="533400"/>
            <a:ext cx="609493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en-US" sz="4000" u="sng" dirty="0">
                <a:solidFill>
                  <a:schemeClr val="bg1"/>
                </a:solidFill>
                <a:latin typeface="Arial Narrow" panose="020B0606020202030204" pitchFamily="34" charset="0"/>
              </a:rPr>
              <a:t>Dynamics of New Relationships</a:t>
            </a:r>
            <a:endParaRPr lang="en-US" altLang="en-US" sz="4000" dirty="0">
              <a:solidFill>
                <a:schemeClr val="bg1"/>
              </a:solidFill>
              <a:latin typeface="Arial Narrow" panose="020B0606020202030204" pitchFamily="34" charset="0"/>
            </a:endParaRPr>
          </a:p>
        </p:txBody>
      </p:sp>
      <p:sp>
        <p:nvSpPr>
          <p:cNvPr id="2052" name="Text Box 4"/>
          <p:cNvSpPr txBox="1">
            <a:spLocks noChangeArrowheads="1"/>
          </p:cNvSpPr>
          <p:nvPr/>
        </p:nvSpPr>
        <p:spPr bwMode="auto">
          <a:xfrm>
            <a:off x="533400" y="1388232"/>
            <a:ext cx="7791813" cy="544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altLang="en-US" sz="2400" dirty="0">
                <a:solidFill>
                  <a:schemeClr val="bg1"/>
                </a:solidFill>
                <a:latin typeface="Times New Roman" panose="02020603050405020304" pitchFamily="18" charset="0"/>
                <a:cs typeface="Times New Roman" panose="02020603050405020304" pitchFamily="18" charset="0"/>
              </a:rPr>
              <a:t>* Effects of Previous Experiences &amp; Cultural Differences</a:t>
            </a:r>
          </a:p>
          <a:p>
            <a:pPr eaLnBrk="0" fontAlgn="base" hangingPunct="0">
              <a:spcBef>
                <a:spcPct val="0"/>
              </a:spcBef>
              <a:spcAft>
                <a:spcPct val="0"/>
              </a:spcAft>
            </a:pPr>
            <a:endParaRPr lang="en-US" altLang="en-US" sz="2400" dirty="0">
              <a:solidFill>
                <a:srgbClr val="000000"/>
              </a:solidFill>
              <a:latin typeface="Times New Roman" panose="02020603050405020304" pitchFamily="18" charset="0"/>
              <a:cs typeface="Times New Roman" panose="02020603050405020304" pitchFamily="18" charset="0"/>
            </a:endParaRPr>
          </a:p>
          <a:p>
            <a:pPr eaLnBrk="0" fontAlgn="base" hangingPunct="0">
              <a:spcBef>
                <a:spcPct val="0"/>
              </a:spcBef>
              <a:spcAft>
                <a:spcPct val="0"/>
              </a:spcAft>
            </a:pPr>
            <a:r>
              <a:rPr lang="en-US" altLang="en-US" sz="2400" dirty="0">
                <a:solidFill>
                  <a:srgbClr val="000000"/>
                </a:solidFill>
                <a:latin typeface="Times New Roman" panose="02020603050405020304" pitchFamily="18" charset="0"/>
                <a:cs typeface="Times New Roman" panose="02020603050405020304" pitchFamily="18" charset="0"/>
              </a:rPr>
              <a:t>* Ambivalent Feelings: Transference &amp; Counter-Transference</a:t>
            </a:r>
          </a:p>
          <a:p>
            <a:pPr eaLnBrk="0" fontAlgn="base" hangingPunct="0">
              <a:spcBef>
                <a:spcPct val="0"/>
              </a:spcBef>
              <a:spcAft>
                <a:spcPct val="0"/>
              </a:spcAft>
            </a:pPr>
            <a:endParaRPr lang="en-US" altLang="en-US" sz="2400" dirty="0">
              <a:solidFill>
                <a:srgbClr val="000000"/>
              </a:solidFill>
              <a:latin typeface="Times New Roman" panose="02020603050405020304" pitchFamily="18" charset="0"/>
              <a:cs typeface="Times New Roman" panose="02020603050405020304" pitchFamily="18" charset="0"/>
            </a:endParaRPr>
          </a:p>
          <a:p>
            <a:pPr eaLnBrk="0" fontAlgn="base" hangingPunct="0">
              <a:spcBef>
                <a:spcPct val="0"/>
              </a:spcBef>
              <a:spcAft>
                <a:spcPct val="0"/>
              </a:spcAft>
            </a:pPr>
            <a:r>
              <a:rPr lang="en-US" altLang="en-US" sz="2400" dirty="0">
                <a:solidFill>
                  <a:srgbClr val="000000"/>
                </a:solidFill>
                <a:latin typeface="Times New Roman" panose="02020603050405020304" pitchFamily="18" charset="0"/>
                <a:cs typeface="Times New Roman" panose="02020603050405020304" pitchFamily="18" charset="0"/>
              </a:rPr>
              <a:t>* Trust, Risk, &amp; Confidentiality Issues</a:t>
            </a:r>
          </a:p>
          <a:p>
            <a:pPr eaLnBrk="0" fontAlgn="base" hangingPunct="0">
              <a:spcBef>
                <a:spcPct val="0"/>
              </a:spcBef>
              <a:spcAft>
                <a:spcPct val="0"/>
              </a:spcAft>
            </a:pPr>
            <a:endParaRPr lang="en-US" altLang="en-US" sz="2400" dirty="0">
              <a:solidFill>
                <a:srgbClr val="000000"/>
              </a:solidFill>
              <a:latin typeface="Times New Roman" panose="02020603050405020304" pitchFamily="18" charset="0"/>
              <a:cs typeface="Times New Roman" panose="02020603050405020304" pitchFamily="18" charset="0"/>
            </a:endParaRPr>
          </a:p>
          <a:p>
            <a:pPr eaLnBrk="0" fontAlgn="base" hangingPunct="0">
              <a:spcBef>
                <a:spcPct val="0"/>
              </a:spcBef>
              <a:spcAft>
                <a:spcPct val="0"/>
              </a:spcAft>
            </a:pPr>
            <a:r>
              <a:rPr lang="en-US" altLang="en-US" sz="2400" dirty="0">
                <a:solidFill>
                  <a:srgbClr val="000000"/>
                </a:solidFill>
                <a:latin typeface="Times New Roman" panose="02020603050405020304" pitchFamily="18" charset="0"/>
                <a:cs typeface="Times New Roman" panose="02020603050405020304" pitchFamily="18" charset="0"/>
              </a:rPr>
              <a:t>* Resistance &amp; Reluctance: Worker &amp; Client</a:t>
            </a:r>
          </a:p>
          <a:p>
            <a:pPr eaLnBrk="0" fontAlgn="base" hangingPunct="0">
              <a:spcBef>
                <a:spcPct val="0"/>
              </a:spcBef>
              <a:spcAft>
                <a:spcPct val="0"/>
              </a:spcAft>
            </a:pPr>
            <a:endParaRPr lang="en-US" altLang="en-US" sz="2400" dirty="0">
              <a:solidFill>
                <a:srgbClr val="000000"/>
              </a:solidFill>
              <a:latin typeface="Times New Roman" panose="02020603050405020304" pitchFamily="18" charset="0"/>
              <a:cs typeface="Times New Roman" panose="02020603050405020304" pitchFamily="18" charset="0"/>
            </a:endParaRPr>
          </a:p>
          <a:p>
            <a:pPr eaLnBrk="0" fontAlgn="base" hangingPunct="0">
              <a:spcBef>
                <a:spcPct val="0"/>
              </a:spcBef>
              <a:spcAft>
                <a:spcPct val="0"/>
              </a:spcAft>
            </a:pPr>
            <a:r>
              <a:rPr lang="en-US" altLang="en-US" sz="2400" dirty="0">
                <a:solidFill>
                  <a:srgbClr val="000000"/>
                </a:solidFill>
                <a:latin typeface="Times New Roman" panose="02020603050405020304" pitchFamily="18" charset="0"/>
                <a:cs typeface="Times New Roman" panose="02020603050405020304" pitchFamily="18" charset="0"/>
              </a:rPr>
              <a:t>* Preconceived Ideas: Worker &amp; Client</a:t>
            </a:r>
          </a:p>
          <a:p>
            <a:pPr eaLnBrk="0" fontAlgn="base" hangingPunct="0">
              <a:spcBef>
                <a:spcPct val="0"/>
              </a:spcBef>
              <a:spcAft>
                <a:spcPct val="0"/>
              </a:spcAft>
            </a:pPr>
            <a:endParaRPr lang="en-US" altLang="en-US" sz="2400" dirty="0">
              <a:solidFill>
                <a:srgbClr val="000000"/>
              </a:solidFill>
              <a:latin typeface="Times New Roman" panose="02020603050405020304" pitchFamily="18" charset="0"/>
              <a:cs typeface="Times New Roman" panose="02020603050405020304" pitchFamily="18" charset="0"/>
            </a:endParaRPr>
          </a:p>
          <a:p>
            <a:pPr eaLnBrk="0" fontAlgn="base" hangingPunct="0">
              <a:spcBef>
                <a:spcPct val="0"/>
              </a:spcBef>
              <a:spcAft>
                <a:spcPct val="0"/>
              </a:spcAft>
            </a:pPr>
            <a:r>
              <a:rPr lang="en-US" altLang="en-US" sz="2400" dirty="0">
                <a:solidFill>
                  <a:srgbClr val="000000"/>
                </a:solidFill>
                <a:latin typeface="Times New Roman" panose="02020603050405020304" pitchFamily="18" charset="0"/>
                <a:cs typeface="Times New Roman" panose="02020603050405020304" pitchFamily="18" charset="0"/>
              </a:rPr>
              <a:t>* Communication: Verbal &amp; Nonverbal Messages </a:t>
            </a:r>
          </a:p>
          <a:p>
            <a:pPr eaLnBrk="0" fontAlgn="base" hangingPunct="0">
              <a:spcBef>
                <a:spcPct val="0"/>
              </a:spcBef>
              <a:spcAft>
                <a:spcPct val="0"/>
              </a:spcAft>
            </a:pPr>
            <a:endParaRPr lang="en-US" altLang="en-US" sz="2400" dirty="0">
              <a:solidFill>
                <a:srgbClr val="000000"/>
              </a:solidFill>
              <a:latin typeface="Times New Roman" panose="02020603050405020304" pitchFamily="18" charset="0"/>
              <a:cs typeface="Times New Roman" panose="02020603050405020304" pitchFamily="18" charset="0"/>
            </a:endParaRPr>
          </a:p>
          <a:p>
            <a:pPr eaLnBrk="0" fontAlgn="base" hangingPunct="0">
              <a:spcBef>
                <a:spcPct val="0"/>
              </a:spcBef>
              <a:spcAft>
                <a:spcPct val="0"/>
              </a:spcAft>
            </a:pPr>
            <a:r>
              <a:rPr lang="en-US" altLang="en-US" sz="2400" dirty="0">
                <a:solidFill>
                  <a:srgbClr val="000000"/>
                </a:solidFill>
                <a:latin typeface="Times New Roman" panose="02020603050405020304" pitchFamily="18" charset="0"/>
                <a:cs typeface="Times New Roman" panose="02020603050405020304" pitchFamily="18" charset="0"/>
              </a:rPr>
              <a:t>* Sacred Moment: Here &amp; Now</a:t>
            </a:r>
          </a:p>
          <a:p>
            <a:pPr eaLnBrk="0" fontAlgn="base" hangingPunct="0">
              <a:spcBef>
                <a:spcPct val="0"/>
              </a:spcBef>
              <a:spcAft>
                <a:spcPct val="0"/>
              </a:spcAft>
            </a:pPr>
            <a:endParaRPr lang="en-US" altLang="en-US" sz="2400" dirty="0">
              <a:solidFill>
                <a:srgbClr val="000000"/>
              </a:solidFill>
            </a:endParaRPr>
          </a:p>
          <a:p>
            <a:pPr eaLnBrk="0" fontAlgn="base" hangingPunct="0">
              <a:spcBef>
                <a:spcPct val="0"/>
              </a:spcBef>
              <a:spcAft>
                <a:spcPct val="0"/>
              </a:spcAft>
            </a:pPr>
            <a:r>
              <a:rPr lang="en-US" altLang="en-US" sz="1200" dirty="0">
                <a:solidFill>
                  <a:srgbClr val="000000"/>
                </a:solidFill>
              </a:rPr>
              <a:t>Krishna Guadalupe, MSW, Ph.D., Sac State </a:t>
            </a:r>
            <a:endParaRPr lang="en-US" altLang="en-US" sz="2400" dirty="0">
              <a:solidFill>
                <a:srgbClr val="000000"/>
              </a:solidFill>
            </a:endParaRPr>
          </a:p>
        </p:txBody>
      </p:sp>
    </p:spTree>
    <p:extLst>
      <p:ext uri="{BB962C8B-B14F-4D97-AF65-F5344CB8AC3E}">
        <p14:creationId xmlns:p14="http://schemas.microsoft.com/office/powerpoint/2010/main" val="2043877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76200"/>
            <a:ext cx="7125113" cy="533400"/>
          </a:xfrm>
        </p:spPr>
        <p:txBody>
          <a:bodyPr/>
          <a:lstStyle/>
          <a:p>
            <a:pPr algn="ctr"/>
            <a:r>
              <a:rPr lang="en-US" b="1" u="sng" dirty="0">
                <a:solidFill>
                  <a:schemeClr val="tx1"/>
                </a:solidFill>
              </a:rPr>
              <a:t>Motivational Interviewing</a:t>
            </a:r>
            <a:br>
              <a:rPr lang="en-US" b="1" u="sng" dirty="0">
                <a:solidFill>
                  <a:schemeClr val="tx1"/>
                </a:solidFill>
              </a:rPr>
            </a:br>
            <a:r>
              <a:rPr lang="en-US" sz="1200" b="1" u="sng" dirty="0">
                <a:latin typeface="Arial Narrow" panose="020B0606020202030204" pitchFamily="34" charset="0"/>
              </a:rPr>
              <a:t>http://en.wikipedia.org/wiki/Motivational_interviewing</a:t>
            </a:r>
          </a:p>
        </p:txBody>
      </p:sp>
      <p:sp>
        <p:nvSpPr>
          <p:cNvPr id="4" name="Content Placeholder 3"/>
          <p:cNvSpPr>
            <a:spLocks noGrp="1"/>
          </p:cNvSpPr>
          <p:nvPr>
            <p:ph idx="1"/>
          </p:nvPr>
        </p:nvSpPr>
        <p:spPr>
          <a:xfrm>
            <a:off x="533400" y="762000"/>
            <a:ext cx="8305800" cy="5867400"/>
          </a:xfrm>
        </p:spPr>
        <p:txBody>
          <a:bodyPr>
            <a:noAutofit/>
          </a:bodyPr>
          <a:lstStyle/>
          <a:p>
            <a:pPr marL="0" indent="0">
              <a:buNone/>
            </a:pPr>
            <a:r>
              <a:rPr lang="en-US" sz="2400" dirty="0">
                <a:solidFill>
                  <a:schemeClr val="bg1"/>
                </a:solidFill>
                <a:latin typeface="Arial Narrow" panose="020B0606020202030204" pitchFamily="34" charset="0"/>
              </a:rPr>
              <a:t>Motivational Interviewing: goal-oriented; client-centered approach     eliciting behavioral change; exploration and resolution of ambivalence is a central purpose, and the practitioner is intentionally directive in </a:t>
            </a:r>
          </a:p>
          <a:p>
            <a:pPr marL="0" indent="0">
              <a:buNone/>
            </a:pPr>
            <a:r>
              <a:rPr lang="en-US" sz="2400" dirty="0">
                <a:latin typeface="Arial Narrow" panose="020B0606020202030204" pitchFamily="34" charset="0"/>
              </a:rPr>
              <a:t>pursuing this goal. It is non-judgmental, non-confrontational and non-adversarial. Warmth, genuine empathy, and acceptance are necessary. Focus is on the present. Ultimately, practitioners must recognize that motivational interviewing involves collaboration not confrontation, evocation not education, autonomy rather than authority, and exploration instead of explanation. </a:t>
            </a:r>
          </a:p>
          <a:p>
            <a:pPr marL="0" indent="0" algn="ctr">
              <a:buNone/>
            </a:pPr>
            <a:r>
              <a:rPr lang="en-US" sz="2400" dirty="0">
                <a:latin typeface="Arial Narrow" panose="020B0606020202030204" pitchFamily="34" charset="0"/>
              </a:rPr>
              <a:t>Four basic interaction skills </a:t>
            </a:r>
          </a:p>
          <a:p>
            <a:pPr>
              <a:buAutoNum type="arabicPeriod"/>
            </a:pPr>
            <a:r>
              <a:rPr lang="en-US" sz="2400" dirty="0">
                <a:latin typeface="Arial Narrow" panose="020B0606020202030204" pitchFamily="34" charset="0"/>
              </a:rPr>
              <a:t>the ability to ask open ended questions, </a:t>
            </a:r>
          </a:p>
          <a:p>
            <a:pPr>
              <a:buAutoNum type="arabicPeriod"/>
            </a:pPr>
            <a:r>
              <a:rPr lang="en-US" sz="2400" dirty="0">
                <a:latin typeface="Arial Narrow" panose="020B0606020202030204" pitchFamily="34" charset="0"/>
              </a:rPr>
              <a:t>the ability to provide affirmations, </a:t>
            </a:r>
          </a:p>
          <a:p>
            <a:pPr>
              <a:buAutoNum type="arabicPeriod"/>
            </a:pPr>
            <a:r>
              <a:rPr lang="en-US" sz="2400" dirty="0">
                <a:latin typeface="Arial Narrow" panose="020B0606020202030204" pitchFamily="34" charset="0"/>
              </a:rPr>
              <a:t>the capacity for reflective listening, and </a:t>
            </a:r>
          </a:p>
          <a:p>
            <a:pPr>
              <a:buAutoNum type="arabicPeriod"/>
            </a:pPr>
            <a:r>
              <a:rPr lang="en-US" sz="2400" dirty="0">
                <a:latin typeface="Arial Narrow" panose="020B0606020202030204" pitchFamily="34" charset="0"/>
              </a:rPr>
              <a:t>the ability to periodically provide summary statements to the client.</a:t>
            </a:r>
          </a:p>
        </p:txBody>
      </p:sp>
    </p:spTree>
    <p:extLst>
      <p:ext uri="{BB962C8B-B14F-4D97-AF65-F5344CB8AC3E}">
        <p14:creationId xmlns:p14="http://schemas.microsoft.com/office/powerpoint/2010/main" val="377331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7542" y="762000"/>
            <a:ext cx="7125113" cy="762000"/>
          </a:xfrm>
        </p:spPr>
        <p:txBody>
          <a:bodyPr/>
          <a:lstStyle/>
          <a:p>
            <a:pPr algn="ctr"/>
            <a:r>
              <a:rPr lang="en-US" b="1" u="sng" dirty="0"/>
              <a:t>Motivational Interviewing</a:t>
            </a:r>
            <a:br>
              <a:rPr lang="en-US" b="1" u="sng" dirty="0"/>
            </a:br>
            <a:r>
              <a:rPr lang="en-US" sz="1200" b="1" u="sng" dirty="0">
                <a:latin typeface="Arial Narrow" panose="020B0606020202030204" pitchFamily="34" charset="0"/>
              </a:rPr>
              <a:t>http://en.wikipedia.org/wiki/Motivational_interviewing</a:t>
            </a:r>
            <a:r>
              <a:rPr lang="en-US" b="1" u="sng" dirty="0"/>
              <a:t/>
            </a:r>
            <a:br>
              <a:rPr lang="en-US" b="1" u="sng" dirty="0"/>
            </a:br>
            <a:endParaRPr lang="en-US" dirty="0"/>
          </a:p>
        </p:txBody>
      </p:sp>
      <p:sp>
        <p:nvSpPr>
          <p:cNvPr id="3" name="Content Placeholder 2"/>
          <p:cNvSpPr>
            <a:spLocks noGrp="1"/>
          </p:cNvSpPr>
          <p:nvPr>
            <p:ph idx="1"/>
          </p:nvPr>
        </p:nvSpPr>
        <p:spPr>
          <a:xfrm>
            <a:off x="228597" y="1143000"/>
            <a:ext cx="8763002" cy="5715000"/>
          </a:xfrm>
        </p:spPr>
        <p:txBody>
          <a:bodyPr>
            <a:normAutofit/>
          </a:bodyPr>
          <a:lstStyle/>
          <a:p>
            <a:pPr marL="0" indent="0">
              <a:buNone/>
            </a:pPr>
            <a:endParaRPr lang="en-US" dirty="0"/>
          </a:p>
          <a:p>
            <a:pPr marL="0" indent="0">
              <a:buNone/>
            </a:pPr>
            <a:r>
              <a:rPr lang="en-US" sz="2800" b="1" dirty="0">
                <a:latin typeface="Arial Narrow" panose="020B0606020202030204" pitchFamily="34" charset="0"/>
              </a:rPr>
              <a:t>    </a:t>
            </a:r>
            <a:r>
              <a:rPr lang="en-US" sz="2800" b="1" dirty="0">
                <a:solidFill>
                  <a:schemeClr val="bg1"/>
                </a:solidFill>
                <a:latin typeface="Arial Narrow" panose="020B0606020202030204" pitchFamily="34" charset="0"/>
              </a:rPr>
              <a:t>General Processes / Tasks:</a:t>
            </a:r>
          </a:p>
          <a:p>
            <a:endParaRPr lang="en-US" dirty="0"/>
          </a:p>
          <a:p>
            <a:r>
              <a:rPr lang="en-US" sz="2600" dirty="0">
                <a:latin typeface="Arial Narrow" panose="020B0606020202030204" pitchFamily="34" charset="0"/>
              </a:rPr>
              <a:t>    </a:t>
            </a:r>
            <a:r>
              <a:rPr lang="en-US" sz="2600" b="1" dirty="0">
                <a:latin typeface="Arial Narrow" panose="020B0606020202030204" pitchFamily="34" charset="0"/>
              </a:rPr>
              <a:t>Engaging </a:t>
            </a:r>
            <a:r>
              <a:rPr lang="en-US" sz="2600" dirty="0">
                <a:latin typeface="Arial Narrow" panose="020B0606020202030204" pitchFamily="34" charset="0"/>
              </a:rPr>
              <a:t>- involve the client in talking about issues, concerns and hopes, and to establish a trusting relationship with a practitioner.</a:t>
            </a:r>
          </a:p>
          <a:p>
            <a:r>
              <a:rPr lang="en-US" sz="2600" dirty="0">
                <a:latin typeface="Arial Narrow" panose="020B0606020202030204" pitchFamily="34" charset="0"/>
              </a:rPr>
              <a:t>    </a:t>
            </a:r>
            <a:r>
              <a:rPr lang="en-US" sz="2600" b="1" dirty="0">
                <a:latin typeface="Arial Narrow" panose="020B0606020202030204" pitchFamily="34" charset="0"/>
              </a:rPr>
              <a:t>Focusing</a:t>
            </a:r>
            <a:r>
              <a:rPr lang="en-US" sz="2600" dirty="0">
                <a:latin typeface="Arial Narrow" panose="020B0606020202030204" pitchFamily="34" charset="0"/>
              </a:rPr>
              <a:t> - narrow the conversation to habits or patterns that clients want to change.</a:t>
            </a:r>
          </a:p>
          <a:p>
            <a:r>
              <a:rPr lang="en-US" sz="2600" dirty="0">
                <a:latin typeface="Arial Narrow" panose="020B0606020202030204" pitchFamily="34" charset="0"/>
              </a:rPr>
              <a:t>    </a:t>
            </a:r>
            <a:r>
              <a:rPr lang="en-US" sz="2600" b="1" dirty="0">
                <a:latin typeface="Arial Narrow" panose="020B0606020202030204" pitchFamily="34" charset="0"/>
              </a:rPr>
              <a:t>Evoking</a:t>
            </a:r>
            <a:r>
              <a:rPr lang="en-US" sz="2600" dirty="0">
                <a:latin typeface="Arial Narrow" panose="020B0606020202030204" pitchFamily="34" charset="0"/>
              </a:rPr>
              <a:t> - elicit client motivation for change by increasing clients' sense of the importance of change, their confidence about change, and their readiness to change.</a:t>
            </a:r>
          </a:p>
          <a:p>
            <a:r>
              <a:rPr lang="en-US" sz="2600" dirty="0">
                <a:latin typeface="Arial Narrow" panose="020B0606020202030204" pitchFamily="34" charset="0"/>
              </a:rPr>
              <a:t>    </a:t>
            </a:r>
            <a:r>
              <a:rPr lang="en-US" sz="2600" b="1" dirty="0">
                <a:latin typeface="Arial Narrow" panose="020B0606020202030204" pitchFamily="34" charset="0"/>
              </a:rPr>
              <a:t>Planning </a:t>
            </a:r>
            <a:r>
              <a:rPr lang="en-US" sz="2600" dirty="0">
                <a:latin typeface="Arial Narrow" panose="020B0606020202030204" pitchFamily="34" charset="0"/>
              </a:rPr>
              <a:t>- develop the practical steps clients want to use to implement the changes they desire.</a:t>
            </a:r>
          </a:p>
          <a:p>
            <a:endParaRPr lang="en-US" sz="2600" dirty="0">
              <a:latin typeface="Arial Narrow" panose="020B0606020202030204" pitchFamily="34" charset="0"/>
            </a:endParaRPr>
          </a:p>
          <a:p>
            <a:endParaRPr lang="en-US" dirty="0"/>
          </a:p>
        </p:txBody>
      </p:sp>
    </p:spTree>
    <p:extLst>
      <p:ext uri="{BB962C8B-B14F-4D97-AF65-F5344CB8AC3E}">
        <p14:creationId xmlns:p14="http://schemas.microsoft.com/office/powerpoint/2010/main" val="3063944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4"/>
          <p:cNvSpPr txBox="1">
            <a:spLocks noChangeArrowheads="1"/>
          </p:cNvSpPr>
          <p:nvPr/>
        </p:nvSpPr>
        <p:spPr bwMode="auto">
          <a:xfrm>
            <a:off x="361950" y="746125"/>
            <a:ext cx="182563" cy="452438"/>
          </a:xfrm>
          <a:prstGeom prst="rect">
            <a:avLst/>
          </a:prstGeom>
          <a:noFill/>
          <a:ln w="9525">
            <a:noFill/>
            <a:miter lim="800000"/>
            <a:headEnd/>
            <a:tailEnd/>
          </a:ln>
        </p:spPr>
        <p:txBody>
          <a:bodyPr wrap="none" lIns="90379" tIns="45190" rIns="90379" bIns="45190">
            <a:spAutoFit/>
          </a:bodyPr>
          <a:lstStyle/>
          <a:p>
            <a:pPr defTabSz="903288" eaLnBrk="0" hangingPunct="0"/>
            <a:endParaRPr lang="en-US" sz="2400">
              <a:latin typeface="Times New Roman" pitchFamily="18" charset="0"/>
            </a:endParaRPr>
          </a:p>
        </p:txBody>
      </p:sp>
      <p:sp>
        <p:nvSpPr>
          <p:cNvPr id="44035" name="Text Box 5"/>
          <p:cNvSpPr txBox="1">
            <a:spLocks noChangeArrowheads="1"/>
          </p:cNvSpPr>
          <p:nvPr/>
        </p:nvSpPr>
        <p:spPr bwMode="auto">
          <a:xfrm>
            <a:off x="544513" y="409575"/>
            <a:ext cx="8447088" cy="5815907"/>
          </a:xfrm>
          <a:prstGeom prst="rect">
            <a:avLst/>
          </a:prstGeom>
          <a:noFill/>
          <a:ln w="9525">
            <a:noFill/>
            <a:miter lim="800000"/>
            <a:headEnd/>
            <a:tailEnd/>
          </a:ln>
        </p:spPr>
        <p:txBody>
          <a:bodyPr wrap="square" lIns="90379" tIns="45190" rIns="90379" bIns="45190">
            <a:spAutoFit/>
          </a:bodyPr>
          <a:lstStyle/>
          <a:p>
            <a:pPr defTabSz="903288" eaLnBrk="0" hangingPunct="0"/>
            <a:r>
              <a:rPr lang="en-US" sz="2400" b="1" dirty="0">
                <a:solidFill>
                  <a:schemeClr val="bg1"/>
                </a:solidFill>
                <a:latin typeface="Times New Roman" pitchFamily="18" charset="0"/>
              </a:rPr>
              <a:t> General Emphasis:</a:t>
            </a:r>
          </a:p>
          <a:p>
            <a:pPr defTabSz="903288" eaLnBrk="0" hangingPunct="0"/>
            <a:r>
              <a:rPr lang="en-US" sz="2400" dirty="0">
                <a:solidFill>
                  <a:schemeClr val="bg1"/>
                </a:solidFill>
                <a:latin typeface="Times New Roman" pitchFamily="18" charset="0"/>
              </a:rPr>
              <a:t>* Focus on meaning attributed to challenges </a:t>
            </a:r>
          </a:p>
          <a:p>
            <a:pPr defTabSz="903288" eaLnBrk="0" hangingPunct="0"/>
            <a:r>
              <a:rPr lang="en-US" sz="2400" dirty="0">
                <a:solidFill>
                  <a:schemeClr val="bg1"/>
                </a:solidFill>
                <a:latin typeface="Times New Roman" pitchFamily="18" charset="0"/>
              </a:rPr>
              <a:t>* Assessment addressed, yet, the primary focus is solution</a:t>
            </a:r>
          </a:p>
          <a:p>
            <a:pPr defTabSz="903288" eaLnBrk="0" hangingPunct="0"/>
            <a:r>
              <a:rPr lang="en-US" sz="2400" dirty="0">
                <a:solidFill>
                  <a:schemeClr val="bg1"/>
                </a:solidFill>
                <a:latin typeface="Times New Roman" pitchFamily="18" charset="0"/>
              </a:rPr>
              <a:t>* Language must not be taken for granted </a:t>
            </a:r>
            <a:r>
              <a:rPr lang="en-US" sz="1400" dirty="0">
                <a:solidFill>
                  <a:schemeClr val="bg1"/>
                </a:solidFill>
                <a:latin typeface="Times New Roman" pitchFamily="18" charset="0"/>
              </a:rPr>
              <a:t>(i.e., the concept of “normal”&amp; </a:t>
            </a:r>
            <a:r>
              <a:rPr lang="en-US" sz="1400" dirty="0">
                <a:latin typeface="Times New Roman" pitchFamily="18" charset="0"/>
              </a:rPr>
              <a:t>“functional”)  </a:t>
            </a:r>
          </a:p>
          <a:p>
            <a:pPr defTabSz="903288" eaLnBrk="0" hangingPunct="0"/>
            <a:endParaRPr lang="en-US" sz="800" dirty="0">
              <a:latin typeface="Times New Roman" pitchFamily="18" charset="0"/>
            </a:endParaRPr>
          </a:p>
          <a:p>
            <a:pPr defTabSz="903288" eaLnBrk="0" hangingPunct="0"/>
            <a:endParaRPr lang="en-US" sz="800" dirty="0">
              <a:latin typeface="Times New Roman" pitchFamily="18" charset="0"/>
            </a:endParaRPr>
          </a:p>
          <a:p>
            <a:pPr defTabSz="903288" eaLnBrk="0" hangingPunct="0"/>
            <a:endParaRPr lang="en-US" sz="800" dirty="0">
              <a:latin typeface="Times New Roman" pitchFamily="18" charset="0"/>
            </a:endParaRPr>
          </a:p>
          <a:p>
            <a:pPr defTabSz="903288" eaLnBrk="0" hangingPunct="0"/>
            <a:r>
              <a:rPr lang="en-US" sz="2400" b="1" dirty="0">
                <a:latin typeface="Times New Roman" pitchFamily="18" charset="0"/>
              </a:rPr>
              <a:t>General Goal:</a:t>
            </a:r>
            <a:endParaRPr lang="en-US" sz="2400" dirty="0">
              <a:latin typeface="Times New Roman" pitchFamily="18" charset="0"/>
            </a:endParaRPr>
          </a:p>
          <a:p>
            <a:pPr defTabSz="903288" eaLnBrk="0" hangingPunct="0"/>
            <a:endParaRPr lang="en-US" sz="800" dirty="0">
              <a:latin typeface="Times New Roman" pitchFamily="18" charset="0"/>
            </a:endParaRPr>
          </a:p>
          <a:p>
            <a:pPr defTabSz="903288" eaLnBrk="0" hangingPunct="0"/>
            <a:r>
              <a:rPr lang="en-US" sz="2400" dirty="0">
                <a:latin typeface="Times New Roman" pitchFamily="18" charset="0"/>
              </a:rPr>
              <a:t>* Understanding the process of Construction, Deconstruction, and Reconstruction of narratives</a:t>
            </a:r>
          </a:p>
          <a:p>
            <a:pPr defTabSz="903288" eaLnBrk="0" hangingPunct="0"/>
            <a:endParaRPr lang="en-US" sz="800" dirty="0">
              <a:latin typeface="Times New Roman" pitchFamily="18" charset="0"/>
            </a:endParaRPr>
          </a:p>
          <a:p>
            <a:pPr defTabSz="903288" eaLnBrk="0" hangingPunct="0"/>
            <a:r>
              <a:rPr lang="en-US" sz="2400" b="1" dirty="0">
                <a:latin typeface="Times New Roman" pitchFamily="18" charset="0"/>
              </a:rPr>
              <a:t>General Interventions:</a:t>
            </a:r>
          </a:p>
          <a:p>
            <a:pPr defTabSz="903288" eaLnBrk="0" hangingPunct="0"/>
            <a:r>
              <a:rPr lang="en-US" sz="1400" dirty="0">
                <a:latin typeface="Times New Roman" pitchFamily="18" charset="0"/>
              </a:rPr>
              <a:t>* Externalization of the problem (naming the problem)           * Use of Questions</a:t>
            </a:r>
          </a:p>
          <a:p>
            <a:pPr defTabSz="903288" eaLnBrk="0" hangingPunct="0"/>
            <a:r>
              <a:rPr lang="en-US" sz="1400" dirty="0">
                <a:latin typeface="Times New Roman" pitchFamily="18" charset="0"/>
              </a:rPr>
              <a:t>* Influence (effect) of the problem upon the person                  - Exceptional questions (i.e., focus on situations of</a:t>
            </a:r>
          </a:p>
          <a:p>
            <a:pPr defTabSz="903288" eaLnBrk="0" hangingPunct="0"/>
            <a:r>
              <a:rPr lang="en-US" sz="1400" dirty="0">
                <a:latin typeface="Times New Roman" pitchFamily="18" charset="0"/>
              </a:rPr>
              <a:t>* Influence (effect) of the person upon the problem                    successful outcome - What are the times when you resist…?)</a:t>
            </a:r>
          </a:p>
          <a:p>
            <a:pPr defTabSz="903288" eaLnBrk="0" hangingPunct="0"/>
            <a:r>
              <a:rPr lang="en-US" sz="1400" dirty="0">
                <a:latin typeface="Times New Roman" pitchFamily="18" charset="0"/>
              </a:rPr>
              <a:t>* Collapsing time &amp; raising dilemma (evolution of problem)   -History of exceptional questions (how did you achieve this?)</a:t>
            </a:r>
          </a:p>
          <a:p>
            <a:pPr defTabSz="903288" eaLnBrk="0" hangingPunct="0"/>
            <a:r>
              <a:rPr lang="en-US" sz="1400" dirty="0">
                <a:latin typeface="Times New Roman" pitchFamily="18" charset="0"/>
              </a:rPr>
              <a:t>* Enhancing change (i.e., assisting with reconstruction)           -Significant question (What does this discovery means to you?) </a:t>
            </a:r>
          </a:p>
          <a:p>
            <a:pPr defTabSz="903288" eaLnBrk="0" hangingPunct="0"/>
            <a:r>
              <a:rPr lang="en-US" sz="1400" dirty="0">
                <a:latin typeface="Times New Roman" pitchFamily="18" charset="0"/>
              </a:rPr>
              <a:t>*Predicting setbacks</a:t>
            </a:r>
            <a:endParaRPr lang="en-US" sz="2400" b="1" dirty="0">
              <a:latin typeface="Times New Roman" pitchFamily="18" charset="0"/>
            </a:endParaRPr>
          </a:p>
        </p:txBody>
      </p:sp>
      <p:sp>
        <p:nvSpPr>
          <p:cNvPr id="44036" name="Text Box 6"/>
          <p:cNvSpPr txBox="1">
            <a:spLocks noChangeArrowheads="1"/>
          </p:cNvSpPr>
          <p:nvPr/>
        </p:nvSpPr>
        <p:spPr bwMode="auto">
          <a:xfrm>
            <a:off x="2971800" y="0"/>
            <a:ext cx="2479675" cy="515938"/>
          </a:xfrm>
          <a:prstGeom prst="rect">
            <a:avLst/>
          </a:prstGeom>
          <a:noFill/>
          <a:ln w="9525">
            <a:noFill/>
            <a:miter lim="800000"/>
            <a:headEnd/>
            <a:tailEnd/>
          </a:ln>
        </p:spPr>
        <p:txBody>
          <a:bodyPr wrap="none" lIns="90379" tIns="45190" rIns="90379" bIns="45190">
            <a:spAutoFit/>
          </a:bodyPr>
          <a:lstStyle/>
          <a:p>
            <a:pPr defTabSz="903288" eaLnBrk="0" hangingPunct="0"/>
            <a:r>
              <a:rPr lang="en-US" sz="2800" b="1" u="sng">
                <a:latin typeface="Times New Roman" pitchFamily="18" charset="0"/>
              </a:rPr>
              <a:t>Narrative Lens</a:t>
            </a:r>
            <a:endParaRPr lang="en-US" sz="2400">
              <a:latin typeface="Times New Roman" pitchFamily="18" charset="0"/>
            </a:endParaRPr>
          </a:p>
        </p:txBody>
      </p:sp>
    </p:spTree>
    <p:extLst>
      <p:ext uri="{BB962C8B-B14F-4D97-AF65-F5344CB8AC3E}">
        <p14:creationId xmlns:p14="http://schemas.microsoft.com/office/powerpoint/2010/main" val="18501421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4"/>
          <p:cNvSpPr txBox="1">
            <a:spLocks noChangeArrowheads="1"/>
          </p:cNvSpPr>
          <p:nvPr/>
        </p:nvSpPr>
        <p:spPr bwMode="auto">
          <a:xfrm>
            <a:off x="1050925" y="3460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90115" name="Text Box 5"/>
          <p:cNvSpPr txBox="1">
            <a:spLocks noChangeArrowheads="1"/>
          </p:cNvSpPr>
          <p:nvPr/>
        </p:nvSpPr>
        <p:spPr bwMode="auto">
          <a:xfrm>
            <a:off x="1203325" y="3460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90116" name="Text Box 6"/>
          <p:cNvSpPr txBox="1">
            <a:spLocks noChangeArrowheads="1"/>
          </p:cNvSpPr>
          <p:nvPr/>
        </p:nvSpPr>
        <p:spPr bwMode="auto">
          <a:xfrm>
            <a:off x="1866900" y="0"/>
            <a:ext cx="52641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u="sng"/>
              <a:t>Some Interviewing Techniques</a:t>
            </a:r>
          </a:p>
        </p:txBody>
      </p:sp>
      <p:sp>
        <p:nvSpPr>
          <p:cNvPr id="90117" name="Text Box 7"/>
          <p:cNvSpPr txBox="1">
            <a:spLocks noChangeArrowheads="1"/>
          </p:cNvSpPr>
          <p:nvPr/>
        </p:nvSpPr>
        <p:spPr bwMode="auto">
          <a:xfrm>
            <a:off x="3168218" y="574675"/>
            <a:ext cx="5963492"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dirty="0">
                <a:solidFill>
                  <a:schemeClr val="bg1"/>
                </a:solidFill>
              </a:rPr>
              <a:t>* Clarification</a:t>
            </a:r>
          </a:p>
          <a:p>
            <a:pPr>
              <a:spcBef>
                <a:spcPct val="0"/>
              </a:spcBef>
              <a:buFontTx/>
              <a:buNone/>
            </a:pPr>
            <a:r>
              <a:rPr lang="en-US" altLang="en-US" sz="2400" dirty="0">
                <a:solidFill>
                  <a:schemeClr val="bg1"/>
                </a:solidFill>
              </a:rPr>
              <a:t>* Paraphrasing</a:t>
            </a:r>
          </a:p>
          <a:p>
            <a:pPr>
              <a:spcBef>
                <a:spcPct val="0"/>
              </a:spcBef>
              <a:buFontTx/>
              <a:buNone/>
            </a:pPr>
            <a:r>
              <a:rPr lang="en-US" altLang="en-US" sz="2400" dirty="0"/>
              <a:t>* </a:t>
            </a:r>
            <a:r>
              <a:rPr lang="en-US" altLang="en-US" sz="2400" dirty="0">
                <a:solidFill>
                  <a:schemeClr val="bg1"/>
                </a:solidFill>
              </a:rPr>
              <a:t>Restatement</a:t>
            </a:r>
          </a:p>
          <a:p>
            <a:pPr>
              <a:spcBef>
                <a:spcPct val="0"/>
              </a:spcBef>
              <a:buFontTx/>
              <a:buNone/>
            </a:pPr>
            <a:r>
              <a:rPr lang="en-US" altLang="en-US" sz="2400" dirty="0">
                <a:solidFill>
                  <a:schemeClr val="bg1"/>
                </a:solidFill>
              </a:rPr>
              <a:t>* Interpretation</a:t>
            </a:r>
          </a:p>
          <a:p>
            <a:pPr>
              <a:spcBef>
                <a:spcPct val="0"/>
              </a:spcBef>
              <a:buFontTx/>
              <a:buNone/>
            </a:pPr>
            <a:r>
              <a:rPr lang="en-US" altLang="en-US" sz="2400" dirty="0"/>
              <a:t>* Summarization</a:t>
            </a:r>
          </a:p>
          <a:p>
            <a:pPr>
              <a:spcBef>
                <a:spcPct val="0"/>
              </a:spcBef>
              <a:buFontTx/>
              <a:buNone/>
            </a:pPr>
            <a:endParaRPr lang="en-US" altLang="en-US" sz="2400" dirty="0"/>
          </a:p>
          <a:p>
            <a:pPr>
              <a:spcBef>
                <a:spcPct val="0"/>
              </a:spcBef>
              <a:buFontTx/>
              <a:buNone/>
            </a:pPr>
            <a:r>
              <a:rPr lang="en-US" altLang="en-US" sz="2400" dirty="0"/>
              <a:t>* Mirroring</a:t>
            </a:r>
          </a:p>
          <a:p>
            <a:pPr>
              <a:spcBef>
                <a:spcPct val="0"/>
              </a:spcBef>
              <a:buFontTx/>
              <a:buNone/>
            </a:pPr>
            <a:r>
              <a:rPr lang="en-US" altLang="en-US" sz="2400" dirty="0"/>
              <a:t>* Exploration </a:t>
            </a:r>
          </a:p>
          <a:p>
            <a:pPr>
              <a:spcBef>
                <a:spcPct val="0"/>
              </a:spcBef>
              <a:buFontTx/>
              <a:buNone/>
            </a:pPr>
            <a:r>
              <a:rPr lang="en-US" altLang="en-US" sz="2400" dirty="0"/>
              <a:t>* </a:t>
            </a:r>
            <a:r>
              <a:rPr lang="en-US" altLang="en-US" sz="2400" dirty="0" err="1"/>
              <a:t>Partialization</a:t>
            </a:r>
            <a:endParaRPr lang="en-US" altLang="en-US" sz="2400" dirty="0"/>
          </a:p>
          <a:p>
            <a:pPr>
              <a:spcBef>
                <a:spcPct val="0"/>
              </a:spcBef>
              <a:buFontTx/>
              <a:buNone/>
            </a:pPr>
            <a:r>
              <a:rPr lang="en-US" altLang="en-US" sz="2400" dirty="0"/>
              <a:t>* Focusing</a:t>
            </a:r>
          </a:p>
          <a:p>
            <a:pPr>
              <a:spcBef>
                <a:spcPct val="0"/>
              </a:spcBef>
              <a:buFontTx/>
              <a:buNone/>
            </a:pPr>
            <a:r>
              <a:rPr lang="en-US" altLang="en-US" sz="2400" dirty="0"/>
              <a:t>* Use of silence (allowing time for ventilation)</a:t>
            </a:r>
          </a:p>
          <a:p>
            <a:pPr>
              <a:spcBef>
                <a:spcPct val="0"/>
              </a:spcBef>
              <a:buFontTx/>
              <a:buNone/>
            </a:pPr>
            <a:endParaRPr lang="en-US" altLang="en-US" sz="2400" dirty="0"/>
          </a:p>
          <a:p>
            <a:pPr>
              <a:spcBef>
                <a:spcPct val="0"/>
              </a:spcBef>
              <a:buFontTx/>
              <a:buNone/>
            </a:pPr>
            <a:r>
              <a:rPr lang="en-US" altLang="en-US" sz="2400" dirty="0"/>
              <a:t>* Assurance - Reassurance</a:t>
            </a:r>
          </a:p>
          <a:p>
            <a:pPr>
              <a:spcBef>
                <a:spcPct val="0"/>
              </a:spcBef>
              <a:buFontTx/>
              <a:buNone/>
            </a:pPr>
            <a:r>
              <a:rPr lang="en-US" altLang="en-US" sz="2400" dirty="0"/>
              <a:t>* Encouragement / Reinforcement</a:t>
            </a:r>
          </a:p>
          <a:p>
            <a:pPr>
              <a:spcBef>
                <a:spcPct val="0"/>
              </a:spcBef>
              <a:buFontTx/>
              <a:buNone/>
            </a:pPr>
            <a:r>
              <a:rPr lang="en-US" altLang="en-US" sz="2400" dirty="0"/>
              <a:t>* Ventilation</a:t>
            </a:r>
          </a:p>
          <a:p>
            <a:pPr>
              <a:spcBef>
                <a:spcPct val="0"/>
              </a:spcBef>
              <a:buFontTx/>
              <a:buNone/>
            </a:pPr>
            <a:r>
              <a:rPr lang="en-US" altLang="en-US" sz="2400" dirty="0"/>
              <a:t>* Guidance</a:t>
            </a:r>
          </a:p>
        </p:txBody>
      </p:sp>
      <p:sp>
        <p:nvSpPr>
          <p:cNvPr id="90118" name="Text Box 8"/>
          <p:cNvSpPr txBox="1">
            <a:spLocks noChangeArrowheads="1"/>
          </p:cNvSpPr>
          <p:nvPr/>
        </p:nvSpPr>
        <p:spPr bwMode="auto">
          <a:xfrm>
            <a:off x="4175125" y="178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800">
              <a:latin typeface="Arial" panose="020B0604020202020204" pitchFamily="34" charset="0"/>
            </a:endParaRPr>
          </a:p>
        </p:txBody>
      </p:sp>
    </p:spTree>
    <p:extLst>
      <p:ext uri="{BB962C8B-B14F-4D97-AF65-F5344CB8AC3E}">
        <p14:creationId xmlns:p14="http://schemas.microsoft.com/office/powerpoint/2010/main" val="2717856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sz="4400" b="1" u="sng" dirty="0">
                <a:latin typeface="Arial Narrow" panose="020B0606020202030204" pitchFamily="34" charset="0"/>
                <a:cs typeface="Times New Roman" pitchFamily="18" charset="0"/>
              </a:rPr>
              <a:t>Culture</a:t>
            </a:r>
            <a:endParaRPr lang="en-US" sz="4400" u="sng" dirty="0"/>
          </a:p>
        </p:txBody>
      </p:sp>
      <p:sp>
        <p:nvSpPr>
          <p:cNvPr id="3" name="Content Placeholder 2"/>
          <p:cNvSpPr>
            <a:spLocks noGrp="1"/>
          </p:cNvSpPr>
          <p:nvPr>
            <p:ph idx="1"/>
          </p:nvPr>
        </p:nvSpPr>
        <p:spPr>
          <a:xfrm>
            <a:off x="838931" y="2514600"/>
            <a:ext cx="7467600" cy="3530600"/>
          </a:xfrm>
        </p:spPr>
        <p:txBody>
          <a:bodyPr>
            <a:normAutofit/>
          </a:bodyPr>
          <a:lstStyle/>
          <a:p>
            <a:r>
              <a:rPr lang="en-US" altLang="en-US" sz="4000" dirty="0">
                <a:solidFill>
                  <a:schemeClr val="tx2"/>
                </a:solidFill>
                <a:latin typeface="Arial Narrow" panose="020B0606020202030204" pitchFamily="34" charset="0"/>
                <a:cs typeface="Times New Roman" panose="02020603050405020304" pitchFamily="18" charset="0"/>
              </a:rPr>
              <a:t>A </a:t>
            </a:r>
            <a:r>
              <a:rPr lang="en-US" sz="4000" dirty="0">
                <a:solidFill>
                  <a:schemeClr val="tx2"/>
                </a:solidFill>
                <a:latin typeface="Arial Narrow" panose="020B0606020202030204" pitchFamily="34" charset="0"/>
                <a:cs typeface="Times New Roman" panose="02020603050405020304" pitchFamily="18" charset="0"/>
              </a:rPr>
              <a:t>system of meaning comprised of beliefs, values, knowledge, and learned practices (i.e., language and behaviors) transmitted from one group to another.</a:t>
            </a:r>
            <a:endParaRPr lang="en-US" sz="4000" dirty="0"/>
          </a:p>
        </p:txBody>
      </p:sp>
    </p:spTree>
    <p:extLst>
      <p:ext uri="{BB962C8B-B14F-4D97-AF65-F5344CB8AC3E}">
        <p14:creationId xmlns:p14="http://schemas.microsoft.com/office/powerpoint/2010/main" val="40467618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838200"/>
            <a:ext cx="6343672" cy="709865"/>
          </a:xfrm>
        </p:spPr>
        <p:txBody>
          <a:bodyPr/>
          <a:lstStyle/>
          <a:p>
            <a:pPr algn="ctr"/>
            <a:r>
              <a:rPr lang="en-US" sz="4000" b="1" u="sng" dirty="0">
                <a:latin typeface="Arial Narrow" panose="020B0606020202030204" pitchFamily="34" charset="0"/>
              </a:rPr>
              <a:t>Self-regulation Theory(SRT)</a:t>
            </a:r>
          </a:p>
        </p:txBody>
      </p:sp>
      <p:sp>
        <p:nvSpPr>
          <p:cNvPr id="5" name="Rectangle 4"/>
          <p:cNvSpPr/>
          <p:nvPr/>
        </p:nvSpPr>
        <p:spPr>
          <a:xfrm>
            <a:off x="1000136" y="2438400"/>
            <a:ext cx="7239000" cy="3539430"/>
          </a:xfrm>
          <a:prstGeom prst="rect">
            <a:avLst/>
          </a:prstGeom>
        </p:spPr>
        <p:txBody>
          <a:bodyPr wrap="square">
            <a:spAutoFit/>
          </a:bodyPr>
          <a:lstStyle/>
          <a:p>
            <a:r>
              <a:rPr lang="en-US" sz="3200" b="1" dirty="0">
                <a:latin typeface="Arial Narrow" panose="020B0606020202030204" pitchFamily="34" charset="0"/>
              </a:rPr>
              <a:t>Self-Regulation</a:t>
            </a:r>
            <a:r>
              <a:rPr lang="en-US" sz="3200" dirty="0">
                <a:latin typeface="Arial Narrow" panose="020B0606020202030204" pitchFamily="34" charset="0"/>
              </a:rPr>
              <a:t>: </a:t>
            </a:r>
            <a:r>
              <a:rPr lang="es-ES" sz="3200" dirty="0" err="1">
                <a:latin typeface="Arial Narrow" panose="020B0606020202030204" pitchFamily="34" charset="0"/>
              </a:rPr>
              <a:t>an</a:t>
            </a:r>
            <a:r>
              <a:rPr lang="es-ES" sz="3200" dirty="0">
                <a:latin typeface="Arial Narrow" panose="020B0606020202030204" pitchFamily="34" charset="0"/>
              </a:rPr>
              <a:t> active commitment to consciously manage one’s own </a:t>
            </a:r>
            <a:r>
              <a:rPr lang="en-US" sz="3200" dirty="0">
                <a:latin typeface="Arial Narrow" panose="020B0606020202030204" pitchFamily="34" charset="0"/>
              </a:rPr>
              <a:t>thoughts, behaviors, and feelings / emotions.</a:t>
            </a:r>
            <a:endParaRPr lang="es-ES" sz="3200" dirty="0">
              <a:latin typeface="Arial Narrow" panose="020B0606020202030204" pitchFamily="34" charset="0"/>
            </a:endParaRPr>
          </a:p>
          <a:p>
            <a:endParaRPr lang="en-US" sz="3200" dirty="0">
              <a:latin typeface="Arial Narrow" panose="020B0606020202030204" pitchFamily="34" charset="0"/>
            </a:endParaRPr>
          </a:p>
          <a:p>
            <a:r>
              <a:rPr lang="en-US" sz="3200" b="1" dirty="0">
                <a:latin typeface="Arial Narrow" panose="020B0606020202030204" pitchFamily="34" charset="0"/>
              </a:rPr>
              <a:t>Why is it important? </a:t>
            </a:r>
            <a:r>
              <a:rPr lang="en-US" sz="3200" dirty="0">
                <a:latin typeface="Arial Narrow" panose="020B0606020202030204" pitchFamily="34" charset="0"/>
              </a:rPr>
              <a:t>It allows us to practice consciously (manage impulses, addressing cognitive bias, etc)</a:t>
            </a:r>
            <a:endParaRPr lang="en-US" sz="3200" dirty="0"/>
          </a:p>
        </p:txBody>
      </p:sp>
    </p:spTree>
    <p:extLst>
      <p:ext uri="{BB962C8B-B14F-4D97-AF65-F5344CB8AC3E}">
        <p14:creationId xmlns:p14="http://schemas.microsoft.com/office/powerpoint/2010/main" val="21722522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u="sng" dirty="0">
                <a:latin typeface="Arial Narrow" panose="020B0606020202030204" pitchFamily="34" charset="0"/>
              </a:rPr>
              <a:t>Aspects </a:t>
            </a:r>
          </a:p>
        </p:txBody>
      </p:sp>
      <p:sp>
        <p:nvSpPr>
          <p:cNvPr id="3" name="Content Placeholder 2"/>
          <p:cNvSpPr>
            <a:spLocks noGrp="1"/>
          </p:cNvSpPr>
          <p:nvPr>
            <p:ph idx="1"/>
          </p:nvPr>
        </p:nvSpPr>
        <p:spPr>
          <a:xfrm>
            <a:off x="685800" y="2438400"/>
            <a:ext cx="4267200" cy="3530600"/>
          </a:xfrm>
        </p:spPr>
        <p:txBody>
          <a:bodyPr>
            <a:normAutofit fontScale="77500" lnSpcReduction="20000"/>
          </a:bodyPr>
          <a:lstStyle/>
          <a:p>
            <a:pPr lvl="0">
              <a:buClr>
                <a:srgbClr val="B31166"/>
              </a:buClr>
            </a:pPr>
            <a:r>
              <a:rPr lang="en-US" sz="3600" dirty="0">
                <a:solidFill>
                  <a:prstClr val="black"/>
                </a:solidFill>
                <a:latin typeface="Arial Narrow" panose="020B0606020202030204" pitchFamily="34" charset="0"/>
              </a:rPr>
              <a:t>How do I want to behave? </a:t>
            </a:r>
          </a:p>
          <a:p>
            <a:pPr lvl="0">
              <a:buClr>
                <a:srgbClr val="B31166"/>
              </a:buClr>
            </a:pPr>
            <a:r>
              <a:rPr lang="en-US" sz="3600" dirty="0">
                <a:solidFill>
                  <a:prstClr val="black"/>
                </a:solidFill>
                <a:latin typeface="Arial Narrow" panose="020B0606020202030204" pitchFamily="34" charset="0"/>
              </a:rPr>
              <a:t>What is the motivation for the desired behavior?</a:t>
            </a:r>
          </a:p>
          <a:p>
            <a:pPr lvl="0">
              <a:buClr>
                <a:srgbClr val="B31166"/>
              </a:buClr>
            </a:pPr>
            <a:r>
              <a:rPr lang="en-US" sz="3600" dirty="0">
                <a:solidFill>
                  <a:prstClr val="black"/>
                </a:solidFill>
                <a:latin typeface="Arial Narrow" panose="020B0606020202030204" pitchFamily="34" charset="0"/>
              </a:rPr>
              <a:t>Evaluation of behavior?</a:t>
            </a:r>
          </a:p>
          <a:p>
            <a:pPr lvl="0">
              <a:buClr>
                <a:srgbClr val="B31166"/>
              </a:buClr>
            </a:pPr>
            <a:r>
              <a:rPr lang="en-US" sz="3600" dirty="0">
                <a:solidFill>
                  <a:prstClr val="black"/>
                </a:solidFill>
                <a:latin typeface="Arial Narrow" panose="020B0606020202030204" pitchFamily="34" charset="0"/>
              </a:rPr>
              <a:t>What prevents me from engaging in the desired behavior?</a:t>
            </a:r>
          </a:p>
          <a:p>
            <a:pPr lvl="0">
              <a:buClr>
                <a:srgbClr val="B31166"/>
              </a:buClr>
            </a:pPr>
            <a:r>
              <a:rPr lang="en-US" sz="3600" dirty="0">
                <a:solidFill>
                  <a:prstClr val="black"/>
                </a:solidFill>
                <a:latin typeface="Arial Narrow" panose="020B0606020202030204" pitchFamily="34" charset="0"/>
              </a:rPr>
              <a:t>Internal strengths?</a:t>
            </a:r>
          </a:p>
          <a:p>
            <a:endParaRPr lang="en-US" dirty="0"/>
          </a:p>
        </p:txBody>
      </p:sp>
      <p:sp>
        <p:nvSpPr>
          <p:cNvPr id="4" name="Rectangle 3"/>
          <p:cNvSpPr/>
          <p:nvPr/>
        </p:nvSpPr>
        <p:spPr>
          <a:xfrm>
            <a:off x="5181600" y="3048000"/>
            <a:ext cx="3767378" cy="2215991"/>
          </a:xfrm>
          <a:prstGeom prst="rect">
            <a:avLst/>
          </a:prstGeom>
        </p:spPr>
        <p:txBody>
          <a:bodyPr wrap="none">
            <a:spAutoFit/>
          </a:bodyPr>
          <a:lstStyle/>
          <a:p>
            <a:pPr marL="285750" indent="-285750">
              <a:buFont typeface="Arial" panose="020B0604020202020204" pitchFamily="34" charset="0"/>
              <a:buChar char="•"/>
            </a:pPr>
            <a:r>
              <a:rPr lang="en-US" sz="2400" dirty="0">
                <a:solidFill>
                  <a:prstClr val="black"/>
                </a:solidFill>
                <a:latin typeface="Arial Narrow" panose="020B0606020202030204" pitchFamily="34" charset="0"/>
              </a:rPr>
              <a:t>Observe / Identify</a:t>
            </a:r>
          </a:p>
          <a:p>
            <a:pPr marL="285750" indent="-285750">
              <a:buFont typeface="Arial" panose="020B0604020202020204" pitchFamily="34" charset="0"/>
              <a:buChar char="•"/>
            </a:pPr>
            <a:r>
              <a:rPr lang="en-US" sz="2400" dirty="0">
                <a:solidFill>
                  <a:prstClr val="black"/>
                </a:solidFill>
                <a:latin typeface="Arial Narrow" panose="020B0606020202030204" pitchFamily="34" charset="0"/>
              </a:rPr>
              <a:t>Explore Options and Effects</a:t>
            </a:r>
          </a:p>
          <a:p>
            <a:pPr marL="285750" indent="-285750">
              <a:buFont typeface="Arial" panose="020B0604020202020204" pitchFamily="34" charset="0"/>
              <a:buChar char="•"/>
            </a:pPr>
            <a:r>
              <a:rPr lang="en-US" sz="2400" dirty="0">
                <a:solidFill>
                  <a:prstClr val="black"/>
                </a:solidFill>
                <a:latin typeface="Arial Narrow" panose="020B0606020202030204" pitchFamily="34" charset="0"/>
              </a:rPr>
              <a:t>Development of plan </a:t>
            </a:r>
          </a:p>
          <a:p>
            <a:pPr marL="285750" indent="-285750">
              <a:buFont typeface="Arial" panose="020B0604020202020204" pitchFamily="34" charset="0"/>
              <a:buChar char="•"/>
            </a:pPr>
            <a:r>
              <a:rPr lang="en-US" sz="2400" dirty="0">
                <a:solidFill>
                  <a:prstClr val="black"/>
                </a:solidFill>
                <a:latin typeface="Arial Narrow" panose="020B0606020202030204" pitchFamily="34" charset="0"/>
              </a:rPr>
              <a:t>Implementation / Practice</a:t>
            </a:r>
          </a:p>
          <a:p>
            <a:pPr marL="285750" indent="-285750">
              <a:buFont typeface="Arial" panose="020B0604020202020204" pitchFamily="34" charset="0"/>
              <a:buChar char="•"/>
            </a:pPr>
            <a:r>
              <a:rPr lang="en-US" sz="2400" dirty="0">
                <a:solidFill>
                  <a:prstClr val="black"/>
                </a:solidFill>
                <a:latin typeface="Arial Narrow" panose="020B0606020202030204" pitchFamily="34" charset="0"/>
              </a:rPr>
              <a:t>Monitoring / Modify as </a:t>
            </a:r>
            <a:r>
              <a:rPr lang="en-US" sz="2400" dirty="0" err="1">
                <a:solidFill>
                  <a:prstClr val="black"/>
                </a:solidFill>
                <a:latin typeface="Arial Narrow" panose="020B0606020202030204" pitchFamily="34" charset="0"/>
              </a:rPr>
              <a:t>Neede</a:t>
            </a:r>
            <a:endParaRPr lang="en-US" dirty="0">
              <a:solidFill>
                <a:prstClr val="black"/>
              </a:solidFill>
              <a:latin typeface="Arial Narrow" panose="020B0606020202030204" pitchFamily="34" charset="0"/>
            </a:endParaRPr>
          </a:p>
          <a:p>
            <a:endParaRPr lang="en-US" dirty="0"/>
          </a:p>
        </p:txBody>
      </p:sp>
    </p:spTree>
    <p:extLst>
      <p:ext uri="{BB962C8B-B14F-4D97-AF65-F5344CB8AC3E}">
        <p14:creationId xmlns:p14="http://schemas.microsoft.com/office/powerpoint/2010/main" val="15318031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4"/>
          <p:cNvSpPr txBox="1">
            <a:spLocks noChangeArrowheads="1"/>
          </p:cNvSpPr>
          <p:nvPr/>
        </p:nvSpPr>
        <p:spPr bwMode="auto">
          <a:xfrm>
            <a:off x="169248" y="1143000"/>
            <a:ext cx="8955087" cy="564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defRPr>
            </a:lvl1pPr>
            <a:lvl2pPr marL="742950" indent="-285750">
              <a:spcBef>
                <a:spcPct val="20000"/>
              </a:spcBef>
              <a:buChar char="–"/>
              <a:defRPr kumimoji="1" sz="2800">
                <a:solidFill>
                  <a:schemeClr val="tx1"/>
                </a:solidFill>
                <a:latin typeface="Times New Roman" panose="02020603050405020304" pitchFamily="18" charset="0"/>
              </a:defRPr>
            </a:lvl2pPr>
            <a:lvl3pPr marL="1143000" indent="-228600">
              <a:spcBef>
                <a:spcPct val="20000"/>
              </a:spcBef>
              <a:buChar char="•"/>
              <a:defRPr kumimoji="1" sz="2400">
                <a:solidFill>
                  <a:schemeClr val="tx1"/>
                </a:solidFill>
                <a:latin typeface="Times New Roman" panose="02020603050405020304" pitchFamily="18" charset="0"/>
              </a:defRPr>
            </a:lvl3pPr>
            <a:lvl4pPr marL="1600200" indent="-228600">
              <a:spcBef>
                <a:spcPct val="20000"/>
              </a:spcBef>
              <a:buChar char="–"/>
              <a:defRPr kumimoji="1" sz="2000">
                <a:solidFill>
                  <a:schemeClr val="tx1"/>
                </a:solidFill>
                <a:latin typeface="Times New Roman" panose="02020603050405020304" pitchFamily="18" charset="0"/>
              </a:defRPr>
            </a:lvl4pPr>
            <a:lvl5pPr marL="2057400" indent="-228600">
              <a:spcBef>
                <a:spcPct val="20000"/>
              </a:spcBef>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defRPr>
            </a:lvl9pPr>
          </a:lstStyle>
          <a:p>
            <a:pPr algn="ctr">
              <a:spcBef>
                <a:spcPct val="0"/>
              </a:spcBef>
              <a:buFontTx/>
              <a:buNone/>
            </a:pPr>
            <a:r>
              <a:rPr kumimoji="0" lang="en-US" altLang="en-US" sz="1900" b="1" dirty="0">
                <a:solidFill>
                  <a:schemeClr val="bg1"/>
                </a:solidFill>
                <a:latin typeface="Book Antiqua" panose="02040602050305030304" pitchFamily="18" charset="0"/>
              </a:rPr>
              <a:t>See Me</a:t>
            </a:r>
          </a:p>
          <a:p>
            <a:pPr algn="ctr">
              <a:spcBef>
                <a:spcPct val="0"/>
              </a:spcBef>
              <a:buFontTx/>
              <a:buNone/>
            </a:pPr>
            <a:endParaRPr kumimoji="0" lang="en-US" altLang="en-US" sz="1900" b="1" dirty="0">
              <a:solidFill>
                <a:schemeClr val="bg1"/>
              </a:solidFill>
              <a:latin typeface="Book Antiqua" panose="02040602050305030304" pitchFamily="18" charset="0"/>
            </a:endParaRPr>
          </a:p>
          <a:p>
            <a:pPr algn="ctr">
              <a:spcBef>
                <a:spcPct val="0"/>
              </a:spcBef>
              <a:buFontTx/>
              <a:buNone/>
            </a:pPr>
            <a:r>
              <a:rPr kumimoji="0" lang="en-US" altLang="en-US" sz="1900" b="1" dirty="0">
                <a:solidFill>
                  <a:schemeClr val="bg1"/>
                </a:solidFill>
                <a:latin typeface="Book Antiqua" panose="02040602050305030304" pitchFamily="18" charset="0"/>
              </a:rPr>
              <a:t>No</a:t>
            </a:r>
            <a:r>
              <a:rPr kumimoji="0" lang="en-US" altLang="en-US" sz="1900" dirty="0">
                <a:solidFill>
                  <a:schemeClr val="bg1"/>
                </a:solidFill>
                <a:latin typeface="Book Antiqua" panose="02040602050305030304" pitchFamily="18" charset="0"/>
              </a:rPr>
              <a:t>, I am not the image printed in your mind,</a:t>
            </a:r>
          </a:p>
          <a:p>
            <a:pPr algn="ctr">
              <a:spcBef>
                <a:spcPct val="0"/>
              </a:spcBef>
              <a:buFontTx/>
              <a:buNone/>
            </a:pPr>
            <a:r>
              <a:rPr kumimoji="0" lang="en-US" altLang="en-US" sz="1900" dirty="0">
                <a:latin typeface="Book Antiqua" panose="02040602050305030304" pitchFamily="18" charset="0"/>
              </a:rPr>
              <a:t>for the mind is limited by its own perceptions and conditions.</a:t>
            </a:r>
            <a:endParaRPr kumimoji="0" lang="en-US" altLang="en-US" sz="1900" b="1" dirty="0">
              <a:latin typeface="Book Antiqua" panose="02040602050305030304" pitchFamily="18" charset="0"/>
            </a:endParaRPr>
          </a:p>
          <a:p>
            <a:pPr algn="ctr">
              <a:spcBef>
                <a:spcPct val="0"/>
              </a:spcBef>
              <a:buFontTx/>
              <a:buNone/>
            </a:pPr>
            <a:r>
              <a:rPr kumimoji="0" lang="en-US" altLang="en-US" sz="1900" b="1" dirty="0">
                <a:latin typeface="Book Antiqua" panose="02040602050305030304" pitchFamily="18" charset="0"/>
              </a:rPr>
              <a:t>No</a:t>
            </a:r>
            <a:r>
              <a:rPr kumimoji="0" lang="en-US" altLang="en-US" sz="1900" dirty="0">
                <a:latin typeface="Book Antiqua" panose="02040602050305030304" pitchFamily="18" charset="0"/>
              </a:rPr>
              <a:t>, I am not solely a reflection of a time in history,</a:t>
            </a:r>
          </a:p>
          <a:p>
            <a:pPr algn="ctr">
              <a:spcBef>
                <a:spcPct val="0"/>
              </a:spcBef>
              <a:buFontTx/>
              <a:buNone/>
            </a:pPr>
            <a:r>
              <a:rPr kumimoji="0" lang="en-US" altLang="en-US" sz="1900" dirty="0">
                <a:latin typeface="Book Antiqua" panose="02040602050305030304" pitchFamily="18" charset="0"/>
              </a:rPr>
              <a:t>for change is constant, transformative, and ultimately time is an illusion.</a:t>
            </a:r>
            <a:endParaRPr kumimoji="0" lang="en-US" altLang="en-US" sz="1900" b="1" dirty="0">
              <a:latin typeface="Book Antiqua" panose="02040602050305030304" pitchFamily="18" charset="0"/>
            </a:endParaRPr>
          </a:p>
          <a:p>
            <a:pPr algn="ctr">
              <a:spcBef>
                <a:spcPct val="0"/>
              </a:spcBef>
              <a:buFontTx/>
              <a:buNone/>
            </a:pPr>
            <a:r>
              <a:rPr kumimoji="0" lang="en-US" altLang="en-US" sz="1900" b="1" dirty="0">
                <a:latin typeface="Book Antiqua" panose="02040602050305030304" pitchFamily="18" charset="0"/>
              </a:rPr>
              <a:t>No</a:t>
            </a:r>
            <a:r>
              <a:rPr kumimoji="0" lang="en-US" altLang="en-US" sz="1900" dirty="0">
                <a:latin typeface="Book Antiqua" panose="02040602050305030304" pitchFamily="18" charset="0"/>
              </a:rPr>
              <a:t>, I am not exclusively a mirror of a culture, family system, a collective identity,</a:t>
            </a:r>
          </a:p>
          <a:p>
            <a:pPr algn="ctr">
              <a:spcBef>
                <a:spcPct val="0"/>
              </a:spcBef>
              <a:buFontTx/>
              <a:buNone/>
            </a:pPr>
            <a:r>
              <a:rPr kumimoji="0" lang="en-US" altLang="en-US" sz="1900" dirty="0">
                <a:latin typeface="Book Antiqua" panose="02040602050305030304" pitchFamily="18" charset="0"/>
              </a:rPr>
              <a:t>for to see me like that is like seeing the forest while failing to remember the</a:t>
            </a:r>
          </a:p>
          <a:p>
            <a:pPr algn="ctr">
              <a:spcBef>
                <a:spcPct val="0"/>
              </a:spcBef>
              <a:buFontTx/>
              <a:buNone/>
            </a:pPr>
            <a:r>
              <a:rPr kumimoji="0" lang="en-US" altLang="en-US" sz="1900" dirty="0">
                <a:latin typeface="Book Antiqua" panose="02040602050305030304" pitchFamily="18" charset="0"/>
              </a:rPr>
              <a:t>uniqueness and lifeness of each of the trees.</a:t>
            </a:r>
            <a:endParaRPr kumimoji="0" lang="en-US" altLang="en-US" sz="1900" b="1" dirty="0">
              <a:latin typeface="Book Antiqua" panose="02040602050305030304" pitchFamily="18" charset="0"/>
            </a:endParaRPr>
          </a:p>
          <a:p>
            <a:pPr algn="ctr">
              <a:spcBef>
                <a:spcPct val="0"/>
              </a:spcBef>
              <a:buFontTx/>
              <a:buNone/>
            </a:pPr>
            <a:r>
              <a:rPr kumimoji="0" lang="en-US" altLang="en-US" sz="1900" b="1" dirty="0">
                <a:latin typeface="Book Antiqua" panose="02040602050305030304" pitchFamily="18" charset="0"/>
              </a:rPr>
              <a:t>No</a:t>
            </a:r>
            <a:r>
              <a:rPr kumimoji="0" lang="en-US" altLang="en-US" sz="1900" dirty="0">
                <a:latin typeface="Book Antiqua" panose="02040602050305030304" pitchFamily="18" charset="0"/>
              </a:rPr>
              <a:t>, I am not my name, profession, human roles,</a:t>
            </a:r>
          </a:p>
          <a:p>
            <a:pPr algn="ctr">
              <a:spcBef>
                <a:spcPct val="0"/>
              </a:spcBef>
              <a:buFontTx/>
              <a:buNone/>
            </a:pPr>
            <a:r>
              <a:rPr kumimoji="0" lang="en-US" altLang="en-US" sz="1900" dirty="0">
                <a:latin typeface="Book Antiqua" panose="02040602050305030304" pitchFamily="18" charset="0"/>
              </a:rPr>
              <a:t>for those are boundaries through which we can begin communication.</a:t>
            </a:r>
            <a:endParaRPr kumimoji="0" lang="en-US" altLang="en-US" sz="1900" b="1" dirty="0">
              <a:latin typeface="Book Antiqua" panose="02040602050305030304" pitchFamily="18" charset="0"/>
            </a:endParaRPr>
          </a:p>
          <a:p>
            <a:pPr algn="ctr">
              <a:spcBef>
                <a:spcPct val="0"/>
              </a:spcBef>
              <a:buFontTx/>
              <a:buNone/>
            </a:pPr>
            <a:r>
              <a:rPr kumimoji="0" lang="en-US" altLang="en-US" sz="1900" b="1" dirty="0">
                <a:latin typeface="Book Antiqua" panose="02040602050305030304" pitchFamily="18" charset="0"/>
              </a:rPr>
              <a:t>No</a:t>
            </a:r>
            <a:r>
              <a:rPr kumimoji="0" lang="en-US" altLang="en-US" sz="1900" dirty="0">
                <a:latin typeface="Book Antiqua" panose="02040602050305030304" pitchFamily="18" charset="0"/>
              </a:rPr>
              <a:t>, I am not my pains, sorrows, glories, healings,</a:t>
            </a:r>
          </a:p>
          <a:p>
            <a:pPr algn="ctr">
              <a:spcBef>
                <a:spcPct val="0"/>
              </a:spcBef>
              <a:buFontTx/>
              <a:buNone/>
            </a:pPr>
            <a:r>
              <a:rPr kumimoji="0" lang="en-US" altLang="en-US" sz="1900" dirty="0">
                <a:latin typeface="Book Antiqua" panose="02040602050305030304" pitchFamily="18" charset="0"/>
              </a:rPr>
              <a:t>for these are only manifestations of my human experiences.</a:t>
            </a:r>
          </a:p>
          <a:p>
            <a:pPr algn="ctr">
              <a:spcBef>
                <a:spcPct val="0"/>
              </a:spcBef>
              <a:buFontTx/>
              <a:buNone/>
            </a:pPr>
            <a:r>
              <a:rPr kumimoji="0" lang="en-US" altLang="en-US" sz="1900" dirty="0">
                <a:latin typeface="Book Antiqua" panose="02040602050305030304" pitchFamily="18" charset="0"/>
              </a:rPr>
              <a:t>I am the emptiness which is whole.</a:t>
            </a:r>
          </a:p>
          <a:p>
            <a:pPr algn="ctr">
              <a:spcBef>
                <a:spcPct val="0"/>
              </a:spcBef>
              <a:buFontTx/>
              <a:buNone/>
            </a:pPr>
            <a:r>
              <a:rPr kumimoji="0" lang="en-US" altLang="en-US" sz="1900" dirty="0">
                <a:latin typeface="Book Antiqua" panose="02040602050305030304" pitchFamily="18" charset="0"/>
              </a:rPr>
              <a:t>I am the uncertainty which is certain.</a:t>
            </a:r>
          </a:p>
          <a:p>
            <a:pPr algn="ctr">
              <a:spcBef>
                <a:spcPct val="0"/>
              </a:spcBef>
              <a:buFontTx/>
              <a:buNone/>
            </a:pPr>
            <a:r>
              <a:rPr kumimoji="0" lang="en-US" altLang="en-US" sz="1900" dirty="0">
                <a:latin typeface="Book Antiqua" panose="02040602050305030304" pitchFamily="18" charset="0"/>
              </a:rPr>
              <a:t>I am the spaceless which is filled with possibilities.</a:t>
            </a:r>
          </a:p>
          <a:p>
            <a:pPr algn="ctr">
              <a:spcBef>
                <a:spcPct val="0"/>
              </a:spcBef>
              <a:buFontTx/>
              <a:buNone/>
            </a:pPr>
            <a:r>
              <a:rPr kumimoji="0" lang="en-US" altLang="en-US" sz="1900" dirty="0">
                <a:latin typeface="Book Antiqua" panose="02040602050305030304" pitchFamily="18" charset="0"/>
              </a:rPr>
              <a:t>Please, don’t diminish my existence.</a:t>
            </a:r>
          </a:p>
          <a:p>
            <a:pPr algn="ctr">
              <a:spcBef>
                <a:spcPct val="0"/>
              </a:spcBef>
              <a:buFontTx/>
              <a:buNone/>
            </a:pPr>
            <a:endParaRPr kumimoji="0" lang="en-US" altLang="en-US" sz="1900" dirty="0">
              <a:latin typeface="Book Antiqua" panose="02040602050305030304" pitchFamily="18" charset="0"/>
            </a:endParaRPr>
          </a:p>
          <a:p>
            <a:pPr algn="ctr">
              <a:spcBef>
                <a:spcPct val="0"/>
              </a:spcBef>
              <a:buFontTx/>
              <a:buNone/>
            </a:pPr>
            <a:r>
              <a:rPr kumimoji="0" lang="en-US" altLang="en-US" sz="1900" dirty="0">
                <a:latin typeface="Book Antiqua" panose="02040602050305030304" pitchFamily="18" charset="0"/>
              </a:rPr>
              <a:t>—Krishna L. Guadalupe</a:t>
            </a:r>
          </a:p>
        </p:txBody>
      </p:sp>
    </p:spTree>
    <p:extLst>
      <p:ext uri="{BB962C8B-B14F-4D97-AF65-F5344CB8AC3E}">
        <p14:creationId xmlns:p14="http://schemas.microsoft.com/office/powerpoint/2010/main" val="389407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62000"/>
            <a:ext cx="6343672" cy="709865"/>
          </a:xfrm>
        </p:spPr>
        <p:txBody>
          <a:bodyPr/>
          <a:lstStyle/>
          <a:p>
            <a:pPr algn="ctr"/>
            <a:r>
              <a:rPr lang="en-US" sz="4000" b="1" u="sng" dirty="0">
                <a:latin typeface="Arial Narrow" panose="020B0606020202030204" pitchFamily="34" charset="0"/>
              </a:rPr>
              <a:t>Culturally Sensitive Assessment and Interviewing</a:t>
            </a:r>
            <a:endParaRPr lang="en-US" sz="4000" b="1" u="sng" dirty="0"/>
          </a:p>
        </p:txBody>
      </p:sp>
      <p:sp>
        <p:nvSpPr>
          <p:cNvPr id="3" name="Content Placeholder 2"/>
          <p:cNvSpPr>
            <a:spLocks noGrp="1"/>
          </p:cNvSpPr>
          <p:nvPr>
            <p:ph idx="1"/>
          </p:nvPr>
        </p:nvSpPr>
        <p:spPr>
          <a:xfrm>
            <a:off x="888093" y="2819400"/>
            <a:ext cx="5917418" cy="2057400"/>
          </a:xfrm>
        </p:spPr>
        <p:txBody>
          <a:bodyPr>
            <a:normAutofit/>
          </a:bodyPr>
          <a:lstStyle/>
          <a:p>
            <a:r>
              <a:rPr lang="en-US" sz="4400" dirty="0">
                <a:latin typeface="Arial Narrow" panose="020B0606020202030204" pitchFamily="34" charset="0"/>
              </a:rPr>
              <a:t>What is it? </a:t>
            </a:r>
          </a:p>
          <a:p>
            <a:r>
              <a:rPr lang="en-US" sz="4400" dirty="0">
                <a:latin typeface="Arial Narrow" panose="020B0606020202030204" pitchFamily="34" charset="0"/>
              </a:rPr>
              <a:t>How to practice it?</a:t>
            </a:r>
          </a:p>
        </p:txBody>
      </p:sp>
    </p:spTree>
    <p:extLst>
      <p:ext uri="{BB962C8B-B14F-4D97-AF65-F5344CB8AC3E}">
        <p14:creationId xmlns:p14="http://schemas.microsoft.com/office/powerpoint/2010/main" val="412086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85800"/>
            <a:ext cx="6343672" cy="1130302"/>
          </a:xfrm>
        </p:spPr>
        <p:txBody>
          <a:bodyPr/>
          <a:lstStyle/>
          <a:p>
            <a:pPr algn="ctr"/>
            <a:r>
              <a:rPr lang="en-US" sz="4000" b="1" u="sng" dirty="0">
                <a:latin typeface="Arial Narrow" panose="020B0606020202030204" pitchFamily="34" charset="0"/>
              </a:rPr>
              <a:t>Culturally Sensitive Assessment and Interviewing</a:t>
            </a:r>
            <a:endParaRPr lang="en-US" sz="4000" b="1" u="sng" dirty="0"/>
          </a:p>
        </p:txBody>
      </p:sp>
      <p:sp>
        <p:nvSpPr>
          <p:cNvPr id="3" name="Content Placeholder 2"/>
          <p:cNvSpPr>
            <a:spLocks noGrp="1"/>
          </p:cNvSpPr>
          <p:nvPr>
            <p:ph idx="1"/>
          </p:nvPr>
        </p:nvSpPr>
        <p:spPr>
          <a:xfrm>
            <a:off x="381000" y="2514600"/>
            <a:ext cx="8534400" cy="3352800"/>
          </a:xfrm>
        </p:spPr>
        <p:txBody>
          <a:bodyPr>
            <a:normAutofit fontScale="70000" lnSpcReduction="20000"/>
          </a:bodyPr>
          <a:lstStyle/>
          <a:p>
            <a:endParaRPr lang="en-US" sz="4400" dirty="0">
              <a:latin typeface="Arial Narrow" panose="020B0606020202030204" pitchFamily="34" charset="0"/>
            </a:endParaRPr>
          </a:p>
          <a:p>
            <a:r>
              <a:rPr lang="en-US" sz="6400" dirty="0">
                <a:latin typeface="Arial Narrow" panose="020B0606020202030204" pitchFamily="34" charset="0"/>
              </a:rPr>
              <a:t>An approach to prevent misunderstanding of information, based on interpretation of concepts / experiences, which otherwise can lead to misdiagnosing &amp; mistreatment.  </a:t>
            </a:r>
          </a:p>
        </p:txBody>
      </p:sp>
    </p:spTree>
    <p:extLst>
      <p:ext uri="{BB962C8B-B14F-4D97-AF65-F5344CB8AC3E}">
        <p14:creationId xmlns:p14="http://schemas.microsoft.com/office/powerpoint/2010/main" val="751468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876300" y="685800"/>
            <a:ext cx="7696200" cy="1143000"/>
          </a:xfrm>
        </p:spPr>
        <p:txBody>
          <a:bodyPr/>
          <a:lstStyle/>
          <a:p>
            <a:pPr algn="ctr" eaLnBrk="1" hangingPunct="1"/>
            <a:r>
              <a:rPr lang="en-US" altLang="en-US" sz="4000" b="1" u="sng" dirty="0">
                <a:cs typeface="Times New Roman" panose="02020603050405020304" pitchFamily="18" charset="0"/>
              </a:rPr>
              <a:t>Cultural Sensitive vs. Notion of Cultural Competence </a:t>
            </a:r>
          </a:p>
        </p:txBody>
      </p:sp>
      <p:sp>
        <p:nvSpPr>
          <p:cNvPr id="17411" name="Content Placeholder 3"/>
          <p:cNvSpPr>
            <a:spLocks noGrp="1"/>
          </p:cNvSpPr>
          <p:nvPr>
            <p:ph sz="half" idx="1"/>
          </p:nvPr>
        </p:nvSpPr>
        <p:spPr>
          <a:xfrm>
            <a:off x="152400" y="2209800"/>
            <a:ext cx="4572000" cy="4419600"/>
          </a:xfrm>
        </p:spPr>
        <p:txBody>
          <a:bodyPr>
            <a:normAutofit lnSpcReduction="10000"/>
          </a:bodyPr>
          <a:lstStyle/>
          <a:p>
            <a:r>
              <a:rPr lang="en-US" altLang="en-US" sz="2800" dirty="0">
                <a:latin typeface="Arial Narrow" panose="020B0606020202030204" pitchFamily="34" charset="0"/>
              </a:rPr>
              <a:t>Assumes no understanding, regardless of pervious experiences.</a:t>
            </a:r>
          </a:p>
          <a:p>
            <a:r>
              <a:rPr lang="en-US" altLang="en-US" sz="2800" dirty="0">
                <a:latin typeface="Arial Narrow" panose="020B0606020202030204" pitchFamily="34" charset="0"/>
              </a:rPr>
              <a:t>No comparison of clients. </a:t>
            </a:r>
          </a:p>
          <a:p>
            <a:r>
              <a:rPr lang="en-US" altLang="en-US" sz="2800" dirty="0">
                <a:latin typeface="Arial Narrow" panose="020B0606020202030204" pitchFamily="34" charset="0"/>
              </a:rPr>
              <a:t>The focus is on allowing clients to reveal their perceptions of truth / reality and from that space exploring implications for wellness and possibilities for transformation.  </a:t>
            </a:r>
          </a:p>
        </p:txBody>
      </p:sp>
      <p:sp>
        <p:nvSpPr>
          <p:cNvPr id="17412" name="Content Placeholder 4"/>
          <p:cNvSpPr>
            <a:spLocks noGrp="1"/>
          </p:cNvSpPr>
          <p:nvPr>
            <p:ph sz="half" idx="2"/>
          </p:nvPr>
        </p:nvSpPr>
        <p:spPr>
          <a:xfrm>
            <a:off x="4648200" y="2235610"/>
            <a:ext cx="4419600" cy="4381500"/>
          </a:xfrm>
        </p:spPr>
        <p:txBody>
          <a:bodyPr>
            <a:normAutofit lnSpcReduction="10000"/>
          </a:bodyPr>
          <a:lstStyle/>
          <a:p>
            <a:r>
              <a:rPr lang="en-US" altLang="en-US" sz="3000" dirty="0">
                <a:latin typeface="Arial Narrow" panose="020B0606020202030204" pitchFamily="34" charset="0"/>
              </a:rPr>
              <a:t>Preconceived notion of understanding based on previous experiences. </a:t>
            </a:r>
          </a:p>
          <a:p>
            <a:r>
              <a:rPr lang="en-US" altLang="en-US" sz="3000" dirty="0">
                <a:latin typeface="Arial Narrow" panose="020B0606020202030204" pitchFamily="34" charset="0"/>
              </a:rPr>
              <a:t>Thus, a tendency for comparison of experiences. </a:t>
            </a:r>
          </a:p>
          <a:p>
            <a:r>
              <a:rPr lang="en-US" altLang="en-US" sz="3000" dirty="0">
                <a:latin typeface="Arial Narrow" panose="020B0606020202030204" pitchFamily="34" charset="0"/>
              </a:rPr>
              <a:t>If one is not careful, the effects of implicit biases increases when assessing and intervening with clients. </a:t>
            </a:r>
          </a:p>
        </p:txBody>
      </p:sp>
    </p:spTree>
    <p:extLst>
      <p:ext uri="{BB962C8B-B14F-4D97-AF65-F5344CB8AC3E}">
        <p14:creationId xmlns:p14="http://schemas.microsoft.com/office/powerpoint/2010/main" val="4261257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8264" y="533400"/>
            <a:ext cx="6343672" cy="1435102"/>
          </a:xfrm>
        </p:spPr>
        <p:txBody>
          <a:bodyPr/>
          <a:lstStyle/>
          <a:p>
            <a:pPr algn="ctr"/>
            <a:r>
              <a:rPr lang="en-US" sz="4000" b="1" u="sng" dirty="0">
                <a:solidFill>
                  <a:prstClr val="white"/>
                </a:solidFill>
                <a:latin typeface="Arial Narrow" panose="020B0606020202030204" pitchFamily="34" charset="0"/>
              </a:rPr>
              <a:t>Culturally Sensitive Assessment and Interviewing</a:t>
            </a:r>
            <a:endParaRPr lang="en-US" u="sng" dirty="0"/>
          </a:p>
        </p:txBody>
      </p:sp>
      <p:sp>
        <p:nvSpPr>
          <p:cNvPr id="3" name="Content Placeholder 2"/>
          <p:cNvSpPr>
            <a:spLocks noGrp="1"/>
          </p:cNvSpPr>
          <p:nvPr>
            <p:ph idx="1"/>
          </p:nvPr>
        </p:nvSpPr>
        <p:spPr>
          <a:xfrm>
            <a:off x="152400" y="2133600"/>
            <a:ext cx="8915400" cy="4495800"/>
          </a:xfrm>
        </p:spPr>
        <p:txBody>
          <a:bodyPr>
            <a:noAutofit/>
          </a:bodyPr>
          <a:lstStyle/>
          <a:p>
            <a:pPr marL="0" indent="0" algn="ctr">
              <a:buNone/>
            </a:pPr>
            <a:r>
              <a:rPr lang="en-US" sz="3600" dirty="0">
                <a:latin typeface="Arial Narrow" panose="020B0606020202030204" pitchFamily="34" charset="0"/>
              </a:rPr>
              <a:t>Major Practice Areas to be Considered:</a:t>
            </a:r>
          </a:p>
          <a:p>
            <a:pPr marL="0" indent="0">
              <a:buNone/>
            </a:pPr>
            <a:endParaRPr lang="en-US" sz="800" dirty="0">
              <a:latin typeface="Arial Narrow" panose="020B0606020202030204" pitchFamily="34" charset="0"/>
            </a:endParaRPr>
          </a:p>
          <a:p>
            <a:pPr>
              <a:buFont typeface="Arial" panose="020B0604020202020204" pitchFamily="34" charset="0"/>
              <a:buChar char="•"/>
            </a:pPr>
            <a:r>
              <a:rPr lang="en-US" sz="3600" dirty="0">
                <a:latin typeface="Arial Narrow" panose="020B0606020202030204" pitchFamily="34" charset="0"/>
              </a:rPr>
              <a:t>Possible implicit biases and identification of strategies for addressing transferences</a:t>
            </a:r>
          </a:p>
          <a:p>
            <a:pPr marL="0" indent="0">
              <a:buNone/>
            </a:pPr>
            <a:endParaRPr lang="en-US" sz="1600" dirty="0">
              <a:latin typeface="Arial Narrow" panose="020B0606020202030204" pitchFamily="34" charset="0"/>
            </a:endParaRPr>
          </a:p>
          <a:p>
            <a:pPr>
              <a:buFont typeface="Arial" panose="020B0604020202020204" pitchFamily="34" charset="0"/>
              <a:buChar char="•"/>
            </a:pPr>
            <a:r>
              <a:rPr lang="en-US" sz="3600" dirty="0">
                <a:latin typeface="Arial Narrow" panose="020B0606020202030204" pitchFamily="34" charset="0"/>
              </a:rPr>
              <a:t>Honoring of cultural humility while engaging in  client-centered approaches. </a:t>
            </a:r>
          </a:p>
        </p:txBody>
      </p:sp>
    </p:spTree>
    <p:extLst>
      <p:ext uri="{BB962C8B-B14F-4D97-AF65-F5344CB8AC3E}">
        <p14:creationId xmlns:p14="http://schemas.microsoft.com/office/powerpoint/2010/main" val="820239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u="sng" dirty="0">
                <a:latin typeface="Arial Narrow" panose="020B0606020202030204" pitchFamily="34" charset="0"/>
              </a:rPr>
              <a:t>Case</a:t>
            </a:r>
          </a:p>
        </p:txBody>
      </p:sp>
      <p:sp>
        <p:nvSpPr>
          <p:cNvPr id="3" name="Content Placeholder 2"/>
          <p:cNvSpPr>
            <a:spLocks noGrp="1"/>
          </p:cNvSpPr>
          <p:nvPr>
            <p:ph idx="1"/>
          </p:nvPr>
        </p:nvSpPr>
        <p:spPr>
          <a:xfrm>
            <a:off x="304800" y="2286000"/>
            <a:ext cx="8610600" cy="4343400"/>
          </a:xfrm>
        </p:spPr>
        <p:txBody>
          <a:bodyPr>
            <a:normAutofit fontScale="77500" lnSpcReduction="20000"/>
          </a:bodyPr>
          <a:lstStyle/>
          <a:p>
            <a:r>
              <a:rPr lang="en-US" sz="2800" dirty="0">
                <a:latin typeface="Arial Narrow" panose="020B0606020202030204" pitchFamily="34" charset="0"/>
              </a:rPr>
              <a:t>You received a referral from E Center, Migrant Seasonal/Migrant Early Head Start, regarding a 29 month old boy, Angel, who displays symptoms of Autism Spectrum Disorders (ASD). Some of the symptoms exhibited are: difficulty following simple commands; below age-appropriate expressive language skills; at times non-responsive / seems to “tune others out;” unusually long and severe temper tantrums; seems unable to engage in pretend play; etc.  You schedule a home visit for an assessment. Once arriving at the house, you are met by Angel’s parents, Jesus and Carmen, and siblings, Giselle – 5 years old, and Julian – 8 years old.  </a:t>
            </a:r>
          </a:p>
          <a:p>
            <a:pPr marL="0" indent="0">
              <a:buNone/>
            </a:pPr>
            <a:endParaRPr lang="en-US" sz="2800" dirty="0">
              <a:latin typeface="Arial Narrow" panose="020B0606020202030204" pitchFamily="34" charset="0"/>
            </a:endParaRPr>
          </a:p>
          <a:p>
            <a:pPr marL="0" indent="0">
              <a:buNone/>
            </a:pPr>
            <a:r>
              <a:rPr lang="en-US" sz="2800" dirty="0">
                <a:latin typeface="Arial Narrow" panose="020B0606020202030204" pitchFamily="34" charset="0"/>
              </a:rPr>
              <a:t>      * What preconceived ideas may you already have after reading the referral?  </a:t>
            </a:r>
          </a:p>
          <a:p>
            <a:pPr marL="0" indent="0">
              <a:buNone/>
            </a:pPr>
            <a:r>
              <a:rPr lang="en-US" sz="2800" dirty="0">
                <a:latin typeface="Arial Narrow" panose="020B0606020202030204" pitchFamily="34" charset="0"/>
              </a:rPr>
              <a:t>      * How would you go about approaching this case once introducing yourself?</a:t>
            </a:r>
          </a:p>
          <a:p>
            <a:pPr marL="0" indent="0">
              <a:buNone/>
            </a:pPr>
            <a:r>
              <a:rPr lang="en-US" sz="2800" dirty="0">
                <a:latin typeface="Arial Narrow" panose="020B0606020202030204" pitchFamily="34" charset="0"/>
              </a:rPr>
              <a:t>      </a:t>
            </a:r>
          </a:p>
          <a:p>
            <a:pPr marL="0" indent="0">
              <a:buNone/>
            </a:pPr>
            <a:endParaRPr lang="en-US" dirty="0"/>
          </a:p>
        </p:txBody>
      </p:sp>
    </p:spTree>
    <p:extLst>
      <p:ext uri="{BB962C8B-B14F-4D97-AF65-F5344CB8AC3E}">
        <p14:creationId xmlns:p14="http://schemas.microsoft.com/office/powerpoint/2010/main" val="1908684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669925" y="1031875"/>
            <a:ext cx="184150" cy="457200"/>
          </a:xfrm>
          <a:prstGeom prst="rect">
            <a:avLst/>
          </a:prstGeom>
          <a:noFill/>
          <a:ln w="9525">
            <a:noFill/>
            <a:miter lim="800000"/>
            <a:headEnd/>
            <a:tailEnd/>
          </a:ln>
        </p:spPr>
        <p:txBody>
          <a:bodyPr wrap="none" lIns="91427" tIns="45714" rIns="91427" bIns="45714">
            <a:spAutoFit/>
          </a:bodyPr>
          <a:lstStyle/>
          <a:p>
            <a:pPr eaLnBrk="0" hangingPunct="0"/>
            <a:endParaRPr lang="en-US" sz="2400">
              <a:latin typeface="Times New Roman" pitchFamily="18" charset="0"/>
            </a:endParaRPr>
          </a:p>
        </p:txBody>
      </p:sp>
      <p:sp>
        <p:nvSpPr>
          <p:cNvPr id="32771" name="Text Box 3"/>
          <p:cNvSpPr txBox="1">
            <a:spLocks noChangeArrowheads="1"/>
          </p:cNvSpPr>
          <p:nvPr/>
        </p:nvSpPr>
        <p:spPr bwMode="auto">
          <a:xfrm>
            <a:off x="304800" y="994644"/>
            <a:ext cx="8382000" cy="646319"/>
          </a:xfrm>
          <a:prstGeom prst="rect">
            <a:avLst/>
          </a:prstGeom>
          <a:noFill/>
          <a:ln w="9525">
            <a:noFill/>
            <a:miter lim="800000"/>
            <a:headEnd/>
            <a:tailEnd/>
          </a:ln>
        </p:spPr>
        <p:txBody>
          <a:bodyPr wrap="square" lIns="91427" tIns="45714" rIns="91427" bIns="45714">
            <a:spAutoFit/>
          </a:bodyPr>
          <a:lstStyle/>
          <a:p>
            <a:pPr algn="ctr" eaLnBrk="0" hangingPunct="0"/>
            <a:r>
              <a:rPr lang="en-US" sz="3600" b="1" u="sng" dirty="0">
                <a:solidFill>
                  <a:schemeClr val="bg1"/>
                </a:solidFill>
                <a:latin typeface="Arial Narrow" panose="020B0606020202030204" pitchFamily="34" charset="0"/>
              </a:rPr>
              <a:t>Assessment: An Attempt at Understanding </a:t>
            </a:r>
          </a:p>
        </p:txBody>
      </p:sp>
      <p:sp>
        <p:nvSpPr>
          <p:cNvPr id="32772" name="Text Box 4"/>
          <p:cNvSpPr txBox="1">
            <a:spLocks noChangeArrowheads="1"/>
          </p:cNvSpPr>
          <p:nvPr/>
        </p:nvSpPr>
        <p:spPr bwMode="auto">
          <a:xfrm>
            <a:off x="746125" y="1184275"/>
            <a:ext cx="184150" cy="457200"/>
          </a:xfrm>
          <a:prstGeom prst="rect">
            <a:avLst/>
          </a:prstGeom>
          <a:noFill/>
          <a:ln w="9525">
            <a:noFill/>
            <a:miter lim="800000"/>
            <a:headEnd/>
            <a:tailEnd/>
          </a:ln>
        </p:spPr>
        <p:txBody>
          <a:bodyPr wrap="none" lIns="91427" tIns="45714" rIns="91427" bIns="45714">
            <a:spAutoFit/>
          </a:bodyPr>
          <a:lstStyle/>
          <a:p>
            <a:pPr eaLnBrk="0" hangingPunct="0"/>
            <a:endParaRPr lang="en-US" sz="2400">
              <a:latin typeface="Times New Roman" pitchFamily="18" charset="0"/>
            </a:endParaRPr>
          </a:p>
        </p:txBody>
      </p:sp>
      <p:sp>
        <p:nvSpPr>
          <p:cNvPr id="2" name="Rectangle 1"/>
          <p:cNvSpPr/>
          <p:nvPr/>
        </p:nvSpPr>
        <p:spPr>
          <a:xfrm>
            <a:off x="635512" y="2819400"/>
            <a:ext cx="7924800" cy="2431435"/>
          </a:xfrm>
          <a:prstGeom prst="rect">
            <a:avLst/>
          </a:prstGeom>
        </p:spPr>
        <p:txBody>
          <a:bodyPr wrap="square">
            <a:spAutoFit/>
          </a:bodyPr>
          <a:lstStyle/>
          <a:p>
            <a:pPr marL="285750" indent="-285750" eaLnBrk="0" hangingPunct="0">
              <a:buFont typeface="Arial" panose="020B0604020202020204" pitchFamily="34" charset="0"/>
              <a:buChar char="•"/>
            </a:pPr>
            <a:r>
              <a:rPr lang="en-US" sz="3200" b="1" dirty="0">
                <a:latin typeface="Arial Narrow" panose="020B0606020202030204" pitchFamily="34" charset="0"/>
              </a:rPr>
              <a:t>Assessment</a:t>
            </a:r>
            <a:r>
              <a:rPr lang="en-US" sz="3200" dirty="0">
                <a:latin typeface="Arial Narrow" panose="020B0606020202030204" pitchFamily="34" charset="0"/>
              </a:rPr>
              <a:t>: </a:t>
            </a:r>
            <a:r>
              <a:rPr lang="en-US" sz="3000" dirty="0">
                <a:latin typeface="Arial Narrow" panose="020B0606020202030204" pitchFamily="34" charset="0"/>
              </a:rPr>
              <a:t>a process of gathering and analyzing information with the intention of attempting to gain a concise understanding of a client’s circumstances -strengths (i.e., protective factors) and needs / challenges (i.e., risk factors). </a:t>
            </a:r>
          </a:p>
        </p:txBody>
      </p:sp>
    </p:spTree>
    <p:extLst>
      <p:ext uri="{BB962C8B-B14F-4D97-AF65-F5344CB8AC3E}">
        <p14:creationId xmlns:p14="http://schemas.microsoft.com/office/powerpoint/2010/main" val="4029014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381000"/>
            <a:ext cx="8915400" cy="6281207"/>
          </a:xfrm>
          <a:prstGeom prst="rect">
            <a:avLst/>
          </a:prstGeom>
        </p:spPr>
        <p:txBody>
          <a:bodyPr wrap="square">
            <a:spAutoFit/>
          </a:bodyPr>
          <a:lstStyle/>
          <a:p>
            <a:pPr algn="ctr">
              <a:lnSpc>
                <a:spcPct val="115000"/>
              </a:lnSpc>
              <a:spcBef>
                <a:spcPts val="1000"/>
              </a:spcBef>
            </a:pPr>
            <a:endParaRPr lang="en-US" sz="1400" b="1" u="sng" dirty="0">
              <a:solidFill>
                <a:schemeClr val="bg1"/>
              </a:solidFill>
              <a:latin typeface="Arial Narrow" panose="020B0606020202030204" pitchFamily="34" charset="0"/>
              <a:ea typeface="Times New Roman" panose="02020603050405020304" pitchFamily="18" charset="0"/>
              <a:cs typeface="Times New Roman" panose="02020603050405020304" pitchFamily="18" charset="0"/>
            </a:endParaRPr>
          </a:p>
          <a:p>
            <a:pPr algn="ctr">
              <a:lnSpc>
                <a:spcPct val="115000"/>
              </a:lnSpc>
              <a:spcBef>
                <a:spcPts val="1000"/>
              </a:spcBef>
            </a:pPr>
            <a:r>
              <a:rPr lang="en-US" sz="3600" b="1" u="sng" dirty="0">
                <a:solidFill>
                  <a:schemeClr val="bg1"/>
                </a:solidFill>
                <a:latin typeface="Arial Narrow" panose="020B0606020202030204" pitchFamily="34" charset="0"/>
                <a:ea typeface="Times New Roman" panose="02020603050405020304" pitchFamily="18" charset="0"/>
                <a:cs typeface="Times New Roman" panose="02020603050405020304" pitchFamily="18" charset="0"/>
              </a:rPr>
              <a:t>Practicing Being Present</a:t>
            </a:r>
            <a:r>
              <a:rPr lang="en-US" sz="3600" b="1" u="sng" dirty="0">
                <a:latin typeface="Arial Narrow" panose="020B0606020202030204" pitchFamily="34" charset="0"/>
                <a:ea typeface="Times New Roman" panose="02020603050405020304" pitchFamily="18" charset="0"/>
                <a:cs typeface="Times New Roman" panose="02020603050405020304" pitchFamily="18" charset="0"/>
              </a:rPr>
              <a:t>  </a:t>
            </a:r>
          </a:p>
          <a:p>
            <a:pPr marR="0" lvl="0">
              <a:lnSpc>
                <a:spcPct val="115000"/>
              </a:lnSpc>
              <a:spcBef>
                <a:spcPts val="1000"/>
              </a:spcBef>
              <a:spcAft>
                <a:spcPts val="0"/>
              </a:spcAft>
            </a:pPr>
            <a:endParaRPr lang="en-US" sz="2800" b="1" dirty="0">
              <a:latin typeface="Arial Narrow" panose="020B0606020202030204" pitchFamily="34" charset="0"/>
              <a:ea typeface="Times New Roman" panose="02020603050405020304" pitchFamily="18" charset="0"/>
              <a:cs typeface="Times New Roman" panose="02020603050405020304" pitchFamily="18" charset="0"/>
            </a:endParaRPr>
          </a:p>
          <a:p>
            <a:pPr marR="0" lvl="0">
              <a:lnSpc>
                <a:spcPct val="115000"/>
              </a:lnSpc>
              <a:spcBef>
                <a:spcPts val="1000"/>
              </a:spcBef>
              <a:spcAft>
                <a:spcPts val="0"/>
              </a:spcAft>
            </a:pPr>
            <a:endParaRPr lang="en-US" sz="1200" b="1" dirty="0">
              <a:latin typeface="Arial Narrow" panose="020B0606020202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1000"/>
              </a:spcBef>
              <a:spcAft>
                <a:spcPts val="0"/>
              </a:spcAft>
              <a:buFont typeface="Wingdings" panose="05000000000000000000" pitchFamily="2" charset="2"/>
              <a:buChar char="Ø"/>
            </a:pPr>
            <a:r>
              <a:rPr lang="en-US" sz="2800" b="1" dirty="0">
                <a:latin typeface="Arial Narrow" panose="020B0606020202030204" pitchFamily="34" charset="0"/>
                <a:ea typeface="Times New Roman" panose="02020603050405020304" pitchFamily="18" charset="0"/>
                <a:cs typeface="Times New Roman" panose="02020603050405020304" pitchFamily="18" charset="0"/>
              </a:rPr>
              <a:t>What is being communicated? (i.e., content)</a:t>
            </a:r>
            <a:endParaRPr lang="en-US" sz="2800" dirty="0">
              <a:latin typeface="Arial Narrow" panose="020B0606020202030204" pitchFamily="34" charset="0"/>
              <a:ea typeface="Times New Roman" panose="02020603050405020304" pitchFamily="18" charset="0"/>
              <a:cs typeface="Times New Roman" panose="02020603050405020304" pitchFamily="18" charset="0"/>
            </a:endParaRPr>
          </a:p>
          <a:p>
            <a:pPr marL="342900" indent="-342900">
              <a:lnSpc>
                <a:spcPct val="115000"/>
              </a:lnSpc>
              <a:spcBef>
                <a:spcPts val="1000"/>
              </a:spcBef>
              <a:buFont typeface="Wingdings" panose="05000000000000000000" pitchFamily="2" charset="2"/>
              <a:buChar char="Ø"/>
            </a:pPr>
            <a:r>
              <a:rPr lang="en-US" sz="2800" b="1" dirty="0">
                <a:latin typeface="Arial Narrow" panose="020B0606020202030204" pitchFamily="34" charset="0"/>
                <a:ea typeface="Times New Roman" panose="02020603050405020304" pitchFamily="18" charset="0"/>
                <a:cs typeface="Times New Roman" panose="02020603050405020304" pitchFamily="18" charset="0"/>
              </a:rPr>
              <a:t>How is it being communicated? (i.e., emotion)</a:t>
            </a:r>
            <a:endParaRPr lang="en-US" sz="2800" dirty="0">
              <a:latin typeface="Arial Narrow" panose="020B0606020202030204" pitchFamily="34" charset="0"/>
              <a:ea typeface="Times New Roman" panose="02020603050405020304" pitchFamily="18" charset="0"/>
              <a:cs typeface="Times New Roman" panose="02020603050405020304" pitchFamily="18" charset="0"/>
            </a:endParaRPr>
          </a:p>
          <a:p>
            <a:pPr marL="342900" indent="-342900">
              <a:lnSpc>
                <a:spcPct val="115000"/>
              </a:lnSpc>
              <a:spcBef>
                <a:spcPts val="1000"/>
              </a:spcBef>
              <a:buFont typeface="Wingdings" panose="05000000000000000000" pitchFamily="2" charset="2"/>
              <a:buChar char="Ø"/>
            </a:pPr>
            <a:r>
              <a:rPr lang="en-US" sz="2800" b="1" dirty="0">
                <a:latin typeface="Arial Narrow" panose="020B0606020202030204" pitchFamily="34" charset="0"/>
                <a:ea typeface="Times New Roman" panose="02020603050405020304" pitchFamily="18" charset="0"/>
                <a:cs typeface="Times New Roman" panose="02020603050405020304" pitchFamily="18" charset="0"/>
              </a:rPr>
              <a:t>Who is communicating it? (i.e., the observed or observer)</a:t>
            </a:r>
            <a:endParaRPr lang="en-US" sz="2800" dirty="0">
              <a:latin typeface="Arial Narrow" panose="020B0606020202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1000"/>
              </a:spcBef>
              <a:spcAft>
                <a:spcPts val="0"/>
              </a:spcAft>
              <a:buFont typeface="Wingdings" panose="05000000000000000000" pitchFamily="2" charset="2"/>
              <a:buChar char="Ø"/>
            </a:pPr>
            <a:r>
              <a:rPr lang="en-US" sz="2800" b="1" dirty="0">
                <a:latin typeface="Arial Narrow" panose="020B0606020202030204" pitchFamily="34" charset="0"/>
                <a:ea typeface="Times New Roman" panose="02020603050405020304" pitchFamily="18" charset="0"/>
                <a:cs typeface="Times New Roman" panose="02020603050405020304" pitchFamily="18" charset="0"/>
              </a:rPr>
              <a:t>Purpose of the communication? (i.e., intention, motive, etc.)</a:t>
            </a:r>
            <a:endParaRPr lang="en-US" sz="2800" dirty="0">
              <a:latin typeface="Arial Narrow" panose="020B0606020202030204" pitchFamily="34" charset="0"/>
              <a:ea typeface="Times New Roman" panose="02020603050405020304" pitchFamily="18" charset="0"/>
              <a:cs typeface="Times New Roman" panose="02020603050405020304" pitchFamily="18" charset="0"/>
            </a:endParaRPr>
          </a:p>
          <a:p>
            <a:pPr marL="285750" indent="-285750">
              <a:lnSpc>
                <a:spcPct val="115000"/>
              </a:lnSpc>
              <a:spcAft>
                <a:spcPts val="1000"/>
              </a:spcAft>
              <a:buFont typeface="Wingdings" panose="05000000000000000000" pitchFamily="2" charset="2"/>
              <a:buChar char="Ø"/>
            </a:pPr>
            <a:r>
              <a:rPr lang="en-US" sz="2800" dirty="0">
                <a:latin typeface="Arial Narrow" panose="020B0606020202030204" pitchFamily="34" charset="0"/>
                <a:ea typeface="Times New Roman" panose="02020603050405020304" pitchFamily="18" charset="0"/>
                <a:cs typeface="Times New Roman" panose="02020603050405020304" pitchFamily="18" charset="0"/>
              </a:rPr>
              <a:t> </a:t>
            </a:r>
            <a:r>
              <a:rPr lang="en-US" sz="2800" b="1" dirty="0">
                <a:latin typeface="Arial Narrow" panose="020B0606020202030204" pitchFamily="34" charset="0"/>
                <a:ea typeface="Times New Roman" panose="02020603050405020304" pitchFamily="18" charset="0"/>
                <a:cs typeface="Times New Roman" panose="02020603050405020304" pitchFamily="18" charset="0"/>
              </a:rPr>
              <a:t>Am I reacting or responding to the here and now? </a:t>
            </a:r>
            <a:endParaRPr lang="en-US" sz="2800" dirty="0">
              <a:latin typeface="Arial Narrow" panose="020B0606020202030204" pitchFamily="34" charset="0"/>
              <a:ea typeface="Times New Roman" panose="02020603050405020304" pitchFamily="18" charset="0"/>
              <a:cs typeface="Times New Roman" panose="02020603050405020304" pitchFamily="18" charset="0"/>
            </a:endParaRPr>
          </a:p>
          <a:p>
            <a:pPr algn="r">
              <a:lnSpc>
                <a:spcPct val="115000"/>
              </a:lnSpc>
              <a:spcAft>
                <a:spcPts val="1000"/>
              </a:spcAft>
            </a:pPr>
            <a:endParaRPr lang="en-US" sz="1000" dirty="0">
              <a:latin typeface="Calibri" panose="020F0502020204030204" pitchFamily="34" charset="0"/>
              <a:ea typeface="Times New Roman" panose="02020603050405020304" pitchFamily="18" charset="0"/>
              <a:cs typeface="Calibri" panose="020F0502020204030204" pitchFamily="34" charset="0"/>
            </a:endParaRPr>
          </a:p>
          <a:p>
            <a:pPr algn="r">
              <a:lnSpc>
                <a:spcPct val="115000"/>
              </a:lnSpc>
              <a:spcAft>
                <a:spcPts val="1000"/>
              </a:spcAft>
            </a:pPr>
            <a:endParaRPr lang="en-US" sz="1000" dirty="0">
              <a:latin typeface="Calibri" panose="020F0502020204030204" pitchFamily="34" charset="0"/>
              <a:ea typeface="Times New Roman" panose="02020603050405020304" pitchFamily="18" charset="0"/>
              <a:cs typeface="Calibri" panose="020F0502020204030204" pitchFamily="34" charset="0"/>
            </a:endParaRPr>
          </a:p>
          <a:p>
            <a:pPr algn="r">
              <a:lnSpc>
                <a:spcPct val="115000"/>
              </a:lnSpc>
              <a:spcAft>
                <a:spcPts val="1000"/>
              </a:spcAft>
            </a:pPr>
            <a:endParaRPr lang="en-US" sz="1000" dirty="0">
              <a:latin typeface="Calibri" panose="020F0502020204030204" pitchFamily="34" charset="0"/>
              <a:ea typeface="Times New Roman" panose="02020603050405020304" pitchFamily="18" charset="0"/>
              <a:cs typeface="Calibri" panose="020F0502020204030204" pitchFamily="34" charset="0"/>
            </a:endParaRPr>
          </a:p>
          <a:p>
            <a:pPr algn="r">
              <a:lnSpc>
                <a:spcPct val="115000"/>
              </a:lnSpc>
              <a:spcAft>
                <a:spcPts val="1000"/>
              </a:spcAft>
            </a:pPr>
            <a:r>
              <a:rPr lang="en-US" sz="1000" dirty="0">
                <a:latin typeface="Calibri" panose="020F0502020204030204" pitchFamily="34" charset="0"/>
                <a:ea typeface="Times New Roman" panose="02020603050405020304" pitchFamily="18" charset="0"/>
                <a:cs typeface="Calibri" panose="020F0502020204030204" pitchFamily="34" charset="0"/>
              </a:rPr>
              <a:t>©</a:t>
            </a:r>
            <a:r>
              <a:rPr lang="en-US" sz="1000" dirty="0">
                <a:latin typeface="Calibri" panose="020F0502020204030204" pitchFamily="34" charset="0"/>
                <a:ea typeface="Times New Roman" panose="02020603050405020304" pitchFamily="18" charset="0"/>
                <a:cs typeface="Times New Roman" panose="02020603050405020304" pitchFamily="18" charset="0"/>
              </a:rPr>
              <a:t> Krishna Guadalupe, Sacramento State, Division of Social Work</a:t>
            </a:r>
          </a:p>
        </p:txBody>
      </p:sp>
    </p:spTree>
    <p:extLst>
      <p:ext uri="{BB962C8B-B14F-4D97-AF65-F5344CB8AC3E}">
        <p14:creationId xmlns:p14="http://schemas.microsoft.com/office/powerpoint/2010/main" val="40586246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17432</TotalTime>
  <Words>1523</Words>
  <Application>Microsoft Office PowerPoint</Application>
  <PresentationFormat>On-screen Show (4:3)</PresentationFormat>
  <Paragraphs>207</Paragraphs>
  <Slides>22</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Arial Narrow</vt:lpstr>
      <vt:lpstr>Book Antiqua</vt:lpstr>
      <vt:lpstr>Calibri</vt:lpstr>
      <vt:lpstr>Century Gothic</vt:lpstr>
      <vt:lpstr>Lucida Sans Unicode</vt:lpstr>
      <vt:lpstr>Times New Roman</vt:lpstr>
      <vt:lpstr>Wingdings</vt:lpstr>
      <vt:lpstr>Wingdings 3</vt:lpstr>
      <vt:lpstr>Ion Boardroom</vt:lpstr>
      <vt:lpstr>PowerPoint Presentation</vt:lpstr>
      <vt:lpstr>Culture</vt:lpstr>
      <vt:lpstr>Culturally Sensitive Assessment and Interviewing</vt:lpstr>
      <vt:lpstr>Culturally Sensitive Assessment and Interviewing</vt:lpstr>
      <vt:lpstr>Cultural Sensitive vs. Notion of Cultural Competence </vt:lpstr>
      <vt:lpstr>Culturally Sensitive Assessment and Interviewing</vt:lpstr>
      <vt:lpstr>Case</vt:lpstr>
      <vt:lpstr>PowerPoint Presentation</vt:lpstr>
      <vt:lpstr>PowerPoint Presentation</vt:lpstr>
      <vt:lpstr>PowerPoint Presentation</vt:lpstr>
      <vt:lpstr>PowerPoint Presentation</vt:lpstr>
      <vt:lpstr>PowerPoint Presentation</vt:lpstr>
      <vt:lpstr>Culturally Sensitive - Intentional  Practice</vt:lpstr>
      <vt:lpstr>Case</vt:lpstr>
      <vt:lpstr>PowerPoint Presentation</vt:lpstr>
      <vt:lpstr>Motivational Interviewing http://en.wikipedia.org/wiki/Motivational_interviewing</vt:lpstr>
      <vt:lpstr>Motivational Interviewing http://en.wikipedia.org/wiki/Motivational_interviewing </vt:lpstr>
      <vt:lpstr>PowerPoint Presentation</vt:lpstr>
      <vt:lpstr>PowerPoint Presentation</vt:lpstr>
      <vt:lpstr>Self-regulation Theory(SRT)</vt:lpstr>
      <vt:lpstr>Aspects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Krishna Guadalupe</dc:creator>
  <cp:lastModifiedBy>Helen Thomas</cp:lastModifiedBy>
  <cp:revision>221</cp:revision>
  <cp:lastPrinted>2019-06-21T16:00:19Z</cp:lastPrinted>
  <dcterms:created xsi:type="dcterms:W3CDTF">2011-09-12T13:41:49Z</dcterms:created>
  <dcterms:modified xsi:type="dcterms:W3CDTF">2019-06-21T16:13:49Z</dcterms:modified>
</cp:coreProperties>
</file>