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64" r:id="rId4"/>
    <p:sldId id="266" r:id="rId5"/>
    <p:sldId id="267" r:id="rId6"/>
    <p:sldId id="269" r:id="rId7"/>
    <p:sldId id="268" r:id="rId8"/>
    <p:sldId id="259" r:id="rId9"/>
    <p:sldId id="262" r:id="rId10"/>
    <p:sldId id="263" r:id="rId11"/>
    <p:sldId id="258" r:id="rId12"/>
    <p:sldId id="260" r:id="rId13"/>
    <p:sldId id="26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4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2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2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4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769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56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1F684-3A25-48C4-B01E-C96F9FE8C7E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B9867E-ED0F-4FA5-B5E5-B554D6F36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5344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Community resource Development Plan </a:t>
            </a:r>
            <a:br>
              <a:rPr lang="en-US" sz="3200" dirty="0" smtClean="0"/>
            </a:br>
            <a:r>
              <a:rPr lang="en-US" sz="3200" dirty="0" smtClean="0"/>
              <a:t>FY 19/20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Board Presentation – January 23, 2020</a:t>
            </a:r>
          </a:p>
          <a:p>
            <a:r>
              <a:rPr lang="en-US" sz="1800" dirty="0" smtClean="0"/>
              <a:t>John W. Decker, MSW – Director of Community Services and Supports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03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487 total </a:t>
            </a:r>
            <a:r>
              <a:rPr lang="en-US" dirty="0"/>
              <a:t>housing units will be constructed, including one-for-one replacement of the original 218 public housing units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Unit types include townhouses, garden apartments, and 3 to 4-story apartment buildings.</a:t>
            </a:r>
          </a:p>
          <a:p>
            <a:pPr>
              <a:lnSpc>
                <a:spcPct val="150000"/>
              </a:lnSpc>
            </a:pPr>
            <a:r>
              <a:rPr lang="en-US" dirty="0"/>
              <a:t>New and existing streets will connect the current site to the surrounding neighborhood.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All </a:t>
            </a:r>
            <a:r>
              <a:rPr lang="en-US" dirty="0"/>
              <a:t>units are designed to meet the space and storage requirements of today’s households, and incorporate energy efficiency and water-saving features.</a:t>
            </a:r>
          </a:p>
          <a:p>
            <a:pPr>
              <a:lnSpc>
                <a:spcPct val="150000"/>
              </a:lnSpc>
            </a:pPr>
            <a:r>
              <a:rPr lang="en-US" dirty="0"/>
              <a:t>The site will include photovoltaic (solar) systems and electric-vehicle charging stations.</a:t>
            </a:r>
          </a:p>
          <a:p>
            <a:endParaRPr lang="en-US" dirty="0"/>
          </a:p>
        </p:txBody>
      </p:sp>
      <p:pic>
        <p:nvPicPr>
          <p:cNvPr id="7172" name="Picture 4" descr="https://www.shra.org/wp-content/uploads/2019/10/mirasol-village-300x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6" y="474428"/>
            <a:ext cx="3305504" cy="136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hra.org/wp-content/uploads/2019/02/Twin-Rivers-Perspective-Views-AHN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23458" r="12594" b="26504"/>
          <a:stretch/>
        </p:blipFill>
        <p:spPr bwMode="auto">
          <a:xfrm>
            <a:off x="462454" y="798787"/>
            <a:ext cx="11183007" cy="52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6320" y="355600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Looking Southeast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hra.org/wp-content/uploads/2019/03/S5-3D-Model-051017-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4" y="407276"/>
            <a:ext cx="11479926" cy="60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New Light Rail Station</a:t>
            </a:r>
            <a:endParaRPr lang="en-US" dirty="0"/>
          </a:p>
        </p:txBody>
      </p:sp>
      <p:pic>
        <p:nvPicPr>
          <p:cNvPr id="5122" name="Picture 2" descr="https://www.sacbee.com/latest-news/ygm9lc/picture223441530/alternates/FREE_768/overall%20view_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18" y="2580640"/>
            <a:ext cx="5340746" cy="25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hra.org/wp-content/uploads/2019/03/Proposed-Rio-Azul-Stop-River-District-TCC-e1552513755897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b="8440"/>
          <a:stretch/>
        </p:blipFill>
        <p:spPr bwMode="auto">
          <a:xfrm>
            <a:off x="6236898" y="2580641"/>
            <a:ext cx="5304704" cy="25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ra.org/wp-content/uploads/2019/02/Twin-Rivers-Perspective-Views-AHN_Page_2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23042" r="11960" b="25522"/>
          <a:stretch/>
        </p:blipFill>
        <p:spPr bwMode="auto">
          <a:xfrm>
            <a:off x="721359" y="913765"/>
            <a:ext cx="10682831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5280" y="345440"/>
            <a:ext cx="33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Looking Northwest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CRDP?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DDS determines </a:t>
            </a:r>
            <a:r>
              <a:rPr lang="en-US" b="1" dirty="0"/>
              <a:t>that sufficient funding has been appropriated and reserved for a fiscal year for purposes of the Community Placement Plan (CPP)  – to allocate the remaining CPP funds to regional centers for purposes of community resource development to address </a:t>
            </a:r>
            <a:r>
              <a:rPr lang="en-US" b="1" u="sng" dirty="0"/>
              <a:t>services and supports needs of consumers living in the community. 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DDS Goals: </a:t>
            </a:r>
          </a:p>
          <a:p>
            <a:pPr marL="0" indent="0">
              <a:buNone/>
            </a:pPr>
            <a:r>
              <a:rPr lang="en-US" b="1" dirty="0"/>
              <a:t>Goal One: </a:t>
            </a:r>
            <a:r>
              <a:rPr lang="en-US" dirty="0"/>
              <a:t>Expand the availability, accessibility and types of services and supports to</a:t>
            </a:r>
          </a:p>
          <a:p>
            <a:pPr marL="0" indent="0">
              <a:buNone/>
            </a:pPr>
            <a:r>
              <a:rPr lang="en-US" dirty="0"/>
              <a:t>meet current and future needs of individuals and their families in the community.</a:t>
            </a:r>
          </a:p>
          <a:p>
            <a:pPr marL="0" indent="0">
              <a:buNone/>
            </a:pPr>
            <a:r>
              <a:rPr lang="en-US" b="1" dirty="0"/>
              <a:t>Goal Two: </a:t>
            </a:r>
            <a:r>
              <a:rPr lang="en-US" dirty="0"/>
              <a:t>Develop systems to ensure that quality services and supports in the least</a:t>
            </a:r>
          </a:p>
          <a:p>
            <a:pPr marL="0" indent="0">
              <a:buNone/>
            </a:pPr>
            <a:r>
              <a:rPr lang="en-US" dirty="0"/>
              <a:t>restrictive environment are provided to individuals in the community.</a:t>
            </a:r>
          </a:p>
          <a:p>
            <a:pPr marL="0" indent="0">
              <a:buNone/>
            </a:pPr>
            <a:r>
              <a:rPr lang="en-US" b="1" dirty="0"/>
              <a:t>Goal Three: </a:t>
            </a:r>
            <a:r>
              <a:rPr lang="en-US" dirty="0"/>
              <a:t>Develop services that are person-centered and represent the diversity of</a:t>
            </a:r>
          </a:p>
          <a:p>
            <a:pPr marL="0" indent="0">
              <a:buNone/>
            </a:pPr>
            <a:r>
              <a:rPr lang="en-US" dirty="0"/>
              <a:t>the regional center’s catchment area.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CRDP request to 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Outreach</a:t>
            </a:r>
          </a:p>
          <a:p>
            <a:r>
              <a:rPr lang="en-US" sz="3600" dirty="0" smtClean="0"/>
              <a:t>Stakeholder Meeting</a:t>
            </a:r>
          </a:p>
          <a:p>
            <a:r>
              <a:rPr lang="en-US" sz="3600" dirty="0" smtClean="0"/>
              <a:t>Proposal </a:t>
            </a:r>
          </a:p>
          <a:p>
            <a:pPr lvl="1"/>
            <a:r>
              <a:rPr lang="en-US" sz="3600" dirty="0" smtClean="0"/>
              <a:t>Support data </a:t>
            </a:r>
            <a:r>
              <a:rPr lang="en-US" sz="3600" dirty="0"/>
              <a:t>(i.e., consumer growth trends or changes in consumer demographics or service </a:t>
            </a:r>
            <a:r>
              <a:rPr lang="en-US" sz="3600" dirty="0" smtClean="0"/>
              <a:t>needs)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Priorities posted on our website (2 weeks before submission)</a:t>
            </a:r>
          </a:p>
        </p:txBody>
      </p:sp>
    </p:spTree>
    <p:extLst>
      <p:ext uri="{BB962C8B-B14F-4D97-AF65-F5344CB8AC3E}">
        <p14:creationId xmlns:p14="http://schemas.microsoft.com/office/powerpoint/2010/main" val="30895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to DDS - $1.5 million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SHRA/McCormack Baron and Salazar</a:t>
            </a:r>
          </a:p>
          <a:p>
            <a:endParaRPr lang="en-US" sz="4000" dirty="0"/>
          </a:p>
          <a:p>
            <a:r>
              <a:rPr lang="en-US" sz="4000" dirty="0" smtClean="0"/>
              <a:t>Mutual Housing/ Brilliant Corners</a:t>
            </a:r>
          </a:p>
          <a:p>
            <a:endParaRPr lang="en-US" sz="4000" dirty="0"/>
          </a:p>
          <a:p>
            <a:r>
              <a:rPr lang="en-US" sz="4000" dirty="0" smtClean="0"/>
              <a:t>Mercy Housing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11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74" y="2429192"/>
            <a:ext cx="4827682" cy="2478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29192"/>
            <a:ext cx="4489450" cy="25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our $1.5 million pay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Predevelopment </a:t>
            </a:r>
          </a:p>
          <a:p>
            <a:r>
              <a:rPr lang="en-US" sz="4800" dirty="0"/>
              <a:t>A</a:t>
            </a:r>
            <a:r>
              <a:rPr lang="en-US" sz="4800" dirty="0" smtClean="0"/>
              <a:t>cquisition </a:t>
            </a:r>
          </a:p>
          <a:p>
            <a:r>
              <a:rPr lang="en-US" sz="4800" dirty="0" smtClean="0"/>
              <a:t>New </a:t>
            </a:r>
            <a:r>
              <a:rPr lang="en-US" sz="4800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8995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our $1.5 million buy?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Sacramento Housing and Redevelopment Agency Director has approved 15 site based vouchers for ACRC clients.   </a:t>
            </a:r>
            <a:r>
              <a:rPr lang="en-US" b="1" dirty="0" smtClean="0"/>
              <a:t>ACRC clients pay 1/3 of their monthly income </a:t>
            </a:r>
            <a:r>
              <a:rPr lang="en-US" dirty="0" smtClean="0"/>
              <a:t>= Rent and utilities   </a:t>
            </a:r>
          </a:p>
          <a:p>
            <a:r>
              <a:rPr lang="en-US" dirty="0" smtClean="0"/>
              <a:t>Only eligibility requirement is an ACRC client must be eligible for a Section 8 </a:t>
            </a:r>
          </a:p>
          <a:p>
            <a:r>
              <a:rPr lang="en-US" dirty="0" smtClean="0"/>
              <a:t>12 one-bedroom apartments</a:t>
            </a:r>
          </a:p>
          <a:p>
            <a:r>
              <a:rPr lang="en-US" dirty="0" smtClean="0"/>
              <a:t>3 two-bedroom apartments</a:t>
            </a:r>
          </a:p>
          <a:p>
            <a:r>
              <a:rPr lang="en-US" dirty="0" smtClean="0"/>
              <a:t>10 units will be fully ADA compliant “special needs” </a:t>
            </a:r>
          </a:p>
          <a:p>
            <a:r>
              <a:rPr lang="en-US" dirty="0" smtClean="0"/>
              <a:t>5 units will be “</a:t>
            </a:r>
            <a:r>
              <a:rPr lang="en-US" dirty="0" err="1" smtClean="0"/>
              <a:t>visitable</a:t>
            </a:r>
            <a:r>
              <a:rPr lang="en-US" dirty="0" smtClean="0"/>
              <a:t>” by a person in a wheelchair.  Flat thresholds, either ground floor or elevator units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$100,000 = 1 housing unit for ACRC clients </a:t>
            </a:r>
          </a:p>
          <a:p>
            <a:pPr marL="0" indent="0" algn="ctr">
              <a:buNone/>
            </a:pPr>
            <a:r>
              <a:rPr lang="en-US" sz="3600" dirty="0" smtClean="0"/>
              <a:t>55 year restrictive covenant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800" u="sng" dirty="0" smtClean="0"/>
              <a:t>Location</a:t>
            </a:r>
            <a:endParaRPr lang="en-US" sz="4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Property for ACRC clients will be in the building on the corner of Richards Blvd. &amp; Dos Rios St.   </a:t>
            </a:r>
            <a:endParaRPr lang="en-US" sz="2800" dirty="0"/>
          </a:p>
        </p:txBody>
      </p:sp>
      <p:pic>
        <p:nvPicPr>
          <p:cNvPr id="2050" name="Picture 2" descr="https://media.sacbee.com/static/graphics/2018/twinRiversMap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" b="10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Old Dos Rios Housing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Built in the 1940’s</a:t>
            </a:r>
          </a:p>
          <a:p>
            <a:endParaRPr lang="en-US" dirty="0"/>
          </a:p>
          <a:p>
            <a:r>
              <a:rPr lang="en-US" dirty="0" smtClean="0"/>
              <a:t>218 Units</a:t>
            </a:r>
            <a:endParaRPr lang="en-US" dirty="0"/>
          </a:p>
        </p:txBody>
      </p:sp>
      <p:pic>
        <p:nvPicPr>
          <p:cNvPr id="6146" name="Picture 2" descr="https://www.shra.org/wp-content/uploads/2019/04/TRWP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411</TotalTime>
  <Words>459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Savon</vt:lpstr>
      <vt:lpstr>Community resource Development Plan  FY 19/20</vt:lpstr>
      <vt:lpstr>What is CRDP?</vt:lpstr>
      <vt:lpstr>How to make a CRDP request to DDS</vt:lpstr>
      <vt:lpstr>Request to DDS - $1.5 million </vt:lpstr>
      <vt:lpstr>PowerPoint Presentation</vt:lpstr>
      <vt:lpstr>What will our $1.5 million pay for?</vt:lpstr>
      <vt:lpstr>What does our $1.5 million buy?</vt:lpstr>
      <vt:lpstr>Location</vt:lpstr>
      <vt:lpstr>Old Dos Rios Housing Project</vt:lpstr>
      <vt:lpstr>PowerPoint Presentation</vt:lpstr>
      <vt:lpstr>PowerPoint Presentation</vt:lpstr>
      <vt:lpstr>PowerPoint Presentation</vt:lpstr>
      <vt:lpstr>New Light Rail Station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resource Development pLan  FY 19/20</dc:title>
  <dc:creator>John Decker</dc:creator>
  <cp:lastModifiedBy>John Decker</cp:lastModifiedBy>
  <cp:revision>18</cp:revision>
  <dcterms:created xsi:type="dcterms:W3CDTF">2020-01-21T22:40:06Z</dcterms:created>
  <dcterms:modified xsi:type="dcterms:W3CDTF">2020-01-22T19:05:20Z</dcterms:modified>
</cp:coreProperties>
</file>