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6" r:id="rId3"/>
    <p:sldId id="277" r:id="rId4"/>
    <p:sldId id="267" r:id="rId5"/>
    <p:sldId id="268" r:id="rId6"/>
    <p:sldId id="269" r:id="rId7"/>
    <p:sldId id="270" r:id="rId8"/>
    <p:sldId id="28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65" r:id="rId19"/>
    <p:sldId id="262" r:id="rId20"/>
    <p:sldId id="260" r:id="rId21"/>
    <p:sldId id="289" r:id="rId22"/>
    <p:sldId id="291" r:id="rId23"/>
    <p:sldId id="275" r:id="rId24"/>
    <p:sldId id="306" r:id="rId25"/>
    <p:sldId id="299" r:id="rId26"/>
    <p:sldId id="300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A59D46-0A97-4A35-8AAB-E9D6290FCEB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A3B239-BC1D-47C9-95E4-00A2EBFC6E1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Personalidad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dirty="0">
              <a:solidFill>
                <a:schemeClr val="bg1"/>
              </a:solidFill>
              <a:latin typeface="Arial Narrow" panose="020B0606020202030204" pitchFamily="34" charset="0"/>
            </a:rPr>
            <a:t>Personality</a:t>
          </a:r>
          <a:endParaRPr kumimoji="0" lang="en-US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2162784-EF74-4EF3-9429-DBAA50A6A2A7}" type="parTrans" cxnId="{8EBE6FE0-6E29-4AFC-83D4-758865FA202B}">
      <dgm:prSet/>
      <dgm:spPr/>
      <dgm:t>
        <a:bodyPr/>
        <a:lstStyle/>
        <a:p>
          <a:endParaRPr lang="en-US"/>
        </a:p>
      </dgm:t>
    </dgm:pt>
    <dgm:pt modelId="{D13DE0D3-7A42-479C-B85D-954889429F57}" type="sibTrans" cxnId="{8EBE6FE0-6E29-4AFC-83D4-758865FA202B}">
      <dgm:prSet/>
      <dgm:spPr/>
      <dgm:t>
        <a:bodyPr/>
        <a:lstStyle/>
        <a:p>
          <a:endParaRPr lang="en-US"/>
        </a:p>
      </dgm:t>
    </dgm:pt>
    <dgm:pt modelId="{61316CB1-0BAC-4E9E-9AB6-F55B7C73D81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Experiencias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dirty="0">
              <a:solidFill>
                <a:schemeClr val="bg1"/>
              </a:solidFill>
              <a:latin typeface="Arial Narrow" panose="020B0606020202030204" pitchFamily="34" charset="0"/>
            </a:rPr>
            <a:t>Experiences</a:t>
          </a:r>
          <a:endParaRPr kumimoji="0" lang="en-US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28C06AEB-CED4-4D9B-A49D-36DC9D750ED9}" type="parTrans" cxnId="{9D1DDAFC-F8B0-4B30-A38D-6A6BBA786323}">
      <dgm:prSet/>
      <dgm:spPr/>
      <dgm:t>
        <a:bodyPr/>
        <a:lstStyle/>
        <a:p>
          <a:endParaRPr lang="en-US"/>
        </a:p>
      </dgm:t>
    </dgm:pt>
    <dgm:pt modelId="{CB8C8181-50AB-4F30-AA36-B2E61504DBB0}" type="sibTrans" cxnId="{9D1DDAFC-F8B0-4B30-A38D-6A6BBA786323}">
      <dgm:prSet/>
      <dgm:spPr/>
      <dgm:t>
        <a:bodyPr/>
        <a:lstStyle/>
        <a:p>
          <a:endParaRPr lang="en-US"/>
        </a:p>
      </dgm:t>
    </dgm:pt>
    <dgm:pt modelId="{32AE8F80-654F-4E62-BE0C-1AFE93D0A4D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2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Pensamientos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Creencias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Percepciones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Valores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Normas</a:t>
          </a:r>
        </a:p>
      </dgm:t>
    </dgm:pt>
    <dgm:pt modelId="{4D3B1E06-BF32-421B-A9C4-B3E3523050CD}" type="parTrans" cxnId="{4DF7EA6E-7FB6-4C80-AD48-9C214869211F}">
      <dgm:prSet/>
      <dgm:spPr/>
      <dgm:t>
        <a:bodyPr/>
        <a:lstStyle/>
        <a:p>
          <a:endParaRPr lang="en-US"/>
        </a:p>
      </dgm:t>
    </dgm:pt>
    <dgm:pt modelId="{8DEE29DB-A9BE-4BBD-9E49-85C78EA24C13}" type="sibTrans" cxnId="{4DF7EA6E-7FB6-4C80-AD48-9C214869211F}">
      <dgm:prSet/>
      <dgm:spPr/>
      <dgm:t>
        <a:bodyPr/>
        <a:lstStyle/>
        <a:p>
          <a:endParaRPr lang="en-US"/>
        </a:p>
      </dgm:t>
    </dgm:pt>
    <dgm:pt modelId="{8A4584DA-9115-4A61-B26E-08F815D8F95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PR" altLang="en-US" sz="20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Emociones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PR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dirty="0">
              <a:solidFill>
                <a:schemeClr val="bg1"/>
              </a:solidFill>
              <a:latin typeface="Arial Narrow" panose="020B0606020202030204" pitchFamily="34" charset="0"/>
            </a:rPr>
            <a:t>Emotions</a:t>
          </a:r>
          <a:endParaRPr kumimoji="0" lang="es-PR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50811A-3EB6-4E5B-B4F1-D0E266A380D7}" type="parTrans" cxnId="{D2C444B9-1B9D-4AF7-97B1-530287E63838}">
      <dgm:prSet/>
      <dgm:spPr/>
      <dgm:t>
        <a:bodyPr/>
        <a:lstStyle/>
        <a:p>
          <a:endParaRPr lang="en-US"/>
        </a:p>
      </dgm:t>
    </dgm:pt>
    <dgm:pt modelId="{4E98D9AC-70DE-497C-8D84-8075C9201856}" type="sibTrans" cxnId="{D2C444B9-1B9D-4AF7-97B1-530287E63838}">
      <dgm:prSet/>
      <dgm:spPr/>
      <dgm:t>
        <a:bodyPr/>
        <a:lstStyle/>
        <a:p>
          <a:endParaRPr lang="en-US"/>
        </a:p>
      </dgm:t>
    </dgm:pt>
    <dgm:pt modelId="{3C0EDAEB-DE91-4616-8B5B-7F39D2003C7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Comportamiento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dirty="0">
              <a:solidFill>
                <a:schemeClr val="bg1"/>
              </a:solidFill>
              <a:latin typeface="Arial Narrow" panose="020B0606020202030204" pitchFamily="34" charset="0"/>
            </a:rPr>
            <a:t>Behavior</a:t>
          </a:r>
          <a:endParaRPr kumimoji="0" lang="en-US" altLang="en-US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1C8EC60-0CD8-4549-B6AF-292D41FB73C8}" type="parTrans" cxnId="{FFA7D80C-BD73-4C7C-9471-14962ECA695C}">
      <dgm:prSet/>
      <dgm:spPr/>
      <dgm:t>
        <a:bodyPr/>
        <a:lstStyle/>
        <a:p>
          <a:endParaRPr lang="en-US"/>
        </a:p>
      </dgm:t>
    </dgm:pt>
    <dgm:pt modelId="{DE66AB04-CC87-4732-9E98-9300AB8C9436}" type="sibTrans" cxnId="{FFA7D80C-BD73-4C7C-9471-14962ECA695C}">
      <dgm:prSet/>
      <dgm:spPr/>
      <dgm:t>
        <a:bodyPr/>
        <a:lstStyle/>
        <a:p>
          <a:endParaRPr lang="en-US"/>
        </a:p>
      </dgm:t>
    </dgm:pt>
    <dgm:pt modelId="{2D23ED86-E4A9-41AD-A0F6-553723359968}">
      <dgm:prSet/>
      <dgm:spPr/>
      <dgm:t>
        <a:bodyPr/>
        <a:lstStyle/>
        <a:p>
          <a:endParaRPr lang="en-US"/>
        </a:p>
      </dgm:t>
    </dgm:pt>
    <dgm:pt modelId="{D95058E6-8DA8-4406-8A8E-8F0EB73507F7}" type="parTrans" cxnId="{80D44D33-E2A8-41DE-BF5D-B68433236164}">
      <dgm:prSet/>
      <dgm:spPr/>
      <dgm:t>
        <a:bodyPr/>
        <a:lstStyle/>
        <a:p>
          <a:endParaRPr lang="en-US"/>
        </a:p>
      </dgm:t>
    </dgm:pt>
    <dgm:pt modelId="{0DDBA828-1860-45FC-AB37-2C87C25E788A}" type="sibTrans" cxnId="{80D44D33-E2A8-41DE-BF5D-B68433236164}">
      <dgm:prSet/>
      <dgm:spPr/>
      <dgm:t>
        <a:bodyPr/>
        <a:lstStyle/>
        <a:p>
          <a:endParaRPr lang="en-US"/>
        </a:p>
      </dgm:t>
    </dgm:pt>
    <dgm:pt modelId="{2A8BD398-557C-40B0-99D7-363111BC0AA8}">
      <dgm:prSet/>
      <dgm:spPr/>
      <dgm:t>
        <a:bodyPr/>
        <a:lstStyle/>
        <a:p>
          <a:endParaRPr lang="en-US"/>
        </a:p>
      </dgm:t>
    </dgm:pt>
    <dgm:pt modelId="{3FCBCD36-A8F0-4C7B-AACC-1F3A6A038E37}" type="parTrans" cxnId="{C80E852C-D8CC-4635-8A59-40AAADFB3529}">
      <dgm:prSet/>
      <dgm:spPr/>
      <dgm:t>
        <a:bodyPr/>
        <a:lstStyle/>
        <a:p>
          <a:endParaRPr lang="en-US"/>
        </a:p>
      </dgm:t>
    </dgm:pt>
    <dgm:pt modelId="{034D65D6-BA9B-40E4-9553-89D42EE50390}" type="sibTrans" cxnId="{C80E852C-D8CC-4635-8A59-40AAADFB3529}">
      <dgm:prSet/>
      <dgm:spPr/>
      <dgm:t>
        <a:bodyPr/>
        <a:lstStyle/>
        <a:p>
          <a:endParaRPr lang="en-US"/>
        </a:p>
      </dgm:t>
    </dgm:pt>
    <dgm:pt modelId="{FFD41FA1-7B3F-4E3F-BD89-761106D07BBB}" type="pres">
      <dgm:prSet presAssocID="{52A59D46-0A97-4A35-8AAB-E9D6290FCE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9CAB7B-E30C-4EB7-86A3-4873E4A8F874}" type="pres">
      <dgm:prSet presAssocID="{B2A3B239-BC1D-47C9-95E4-00A2EBFC6E10}" presName="centerShape" presStyleLbl="node0" presStyleIdx="0" presStyleCnt="1" custScaleX="156085"/>
      <dgm:spPr/>
      <dgm:t>
        <a:bodyPr/>
        <a:lstStyle/>
        <a:p>
          <a:endParaRPr lang="en-US"/>
        </a:p>
      </dgm:t>
    </dgm:pt>
    <dgm:pt modelId="{2380D991-11FF-4D85-BCC8-8038B8D07E0C}" type="pres">
      <dgm:prSet presAssocID="{28C06AEB-CED4-4D9B-A49D-36DC9D750ED9}" presName="Name9" presStyleLbl="parChTrans1D2" presStyleIdx="0" presStyleCnt="4"/>
      <dgm:spPr/>
      <dgm:t>
        <a:bodyPr/>
        <a:lstStyle/>
        <a:p>
          <a:endParaRPr lang="en-US"/>
        </a:p>
      </dgm:t>
    </dgm:pt>
    <dgm:pt modelId="{8E41643A-3EB1-4E80-9230-3D9E5BEEE98A}" type="pres">
      <dgm:prSet presAssocID="{28C06AEB-CED4-4D9B-A49D-36DC9D750ED9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CEAE000-EE8B-445B-9492-1B386B467C4F}" type="pres">
      <dgm:prSet presAssocID="{61316CB1-0BAC-4E9E-9AB6-F55B7C73D812}" presName="node" presStyleLbl="node1" presStyleIdx="0" presStyleCnt="4" custScaleX="152997" custScaleY="113980" custRadScaleRad="98776" custRadScaleInc="-15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A6275-E22F-490C-83A2-7F7011AF65B3}" type="pres">
      <dgm:prSet presAssocID="{4D3B1E06-BF32-421B-A9C4-B3E3523050CD}" presName="Name9" presStyleLbl="parChTrans1D2" presStyleIdx="1" presStyleCnt="4"/>
      <dgm:spPr/>
      <dgm:t>
        <a:bodyPr/>
        <a:lstStyle/>
        <a:p>
          <a:endParaRPr lang="en-US"/>
        </a:p>
      </dgm:t>
    </dgm:pt>
    <dgm:pt modelId="{6CD5BA22-732C-4FEC-9DBD-8CAFA8D7C548}" type="pres">
      <dgm:prSet presAssocID="{4D3B1E06-BF32-421B-A9C4-B3E3523050CD}" presName="connTx" presStyleLbl="parChTrans1D2" presStyleIdx="1" presStyleCnt="4"/>
      <dgm:spPr/>
      <dgm:t>
        <a:bodyPr/>
        <a:lstStyle/>
        <a:p>
          <a:endParaRPr lang="en-US"/>
        </a:p>
      </dgm:t>
    </dgm:pt>
    <dgm:pt modelId="{65D92CA9-D097-4D44-B7DD-4880A1977FB9}" type="pres">
      <dgm:prSet presAssocID="{32AE8F80-654F-4E62-BE0C-1AFE93D0A4D4}" presName="node" presStyleLbl="node1" presStyleIdx="1" presStyleCnt="4" custScaleX="166365" custScaleY="143704" custRadScaleRad="134549" custRadScaleInc="4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8CA95-793C-46FB-82E9-143C7CA7555B}" type="pres">
      <dgm:prSet presAssocID="{8550811A-3EB6-4E5B-B4F1-D0E266A380D7}" presName="Name9" presStyleLbl="parChTrans1D2" presStyleIdx="2" presStyleCnt="4"/>
      <dgm:spPr/>
      <dgm:t>
        <a:bodyPr/>
        <a:lstStyle/>
        <a:p>
          <a:endParaRPr lang="en-US"/>
        </a:p>
      </dgm:t>
    </dgm:pt>
    <dgm:pt modelId="{5765EBD5-B5AA-4E7C-8D75-F467052B697A}" type="pres">
      <dgm:prSet presAssocID="{8550811A-3EB6-4E5B-B4F1-D0E266A380D7}" presName="connTx" presStyleLbl="parChTrans1D2" presStyleIdx="2" presStyleCnt="4"/>
      <dgm:spPr/>
      <dgm:t>
        <a:bodyPr/>
        <a:lstStyle/>
        <a:p>
          <a:endParaRPr lang="en-US"/>
        </a:p>
      </dgm:t>
    </dgm:pt>
    <dgm:pt modelId="{04FFF229-7408-4052-8B95-53E3FFC33842}" type="pres">
      <dgm:prSet presAssocID="{8A4584DA-9115-4A61-B26E-08F815D8F95A}" presName="node" presStyleLbl="node1" presStyleIdx="2" presStyleCnt="4" custScaleX="136182" custScaleY="108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A7F94-7AA2-47F9-B067-E01147BDC820}" type="pres">
      <dgm:prSet presAssocID="{01C8EC60-0CD8-4549-B6AF-292D41FB73C8}" presName="Name9" presStyleLbl="parChTrans1D2" presStyleIdx="3" presStyleCnt="4"/>
      <dgm:spPr/>
      <dgm:t>
        <a:bodyPr/>
        <a:lstStyle/>
        <a:p>
          <a:endParaRPr lang="en-US"/>
        </a:p>
      </dgm:t>
    </dgm:pt>
    <dgm:pt modelId="{DBF44CDA-083B-45AB-84CA-735798B24871}" type="pres">
      <dgm:prSet presAssocID="{01C8EC60-0CD8-4549-B6AF-292D41FB73C8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CBE56F4-9AB3-4BD4-AF2E-5137FD589299}" type="pres">
      <dgm:prSet presAssocID="{3C0EDAEB-DE91-4616-8B5B-7F39D2003C75}" presName="node" presStyleLbl="node1" presStyleIdx="3" presStyleCnt="4" custScaleX="204577" custScaleY="135224" custRadScaleRad="159660" custRadScaleInc="-55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5C6DB0-CEBF-43CD-9C16-A935D5806E90}" type="presOf" srcId="{8550811A-3EB6-4E5B-B4F1-D0E266A380D7}" destId="{5765EBD5-B5AA-4E7C-8D75-F467052B697A}" srcOrd="1" destOrd="0" presId="urn:microsoft.com/office/officeart/2005/8/layout/radial1"/>
    <dgm:cxn modelId="{EC48948A-E866-4E1E-88C1-1DFF0FF4244A}" type="presOf" srcId="{32AE8F80-654F-4E62-BE0C-1AFE93D0A4D4}" destId="{65D92CA9-D097-4D44-B7DD-4880A1977FB9}" srcOrd="0" destOrd="0" presId="urn:microsoft.com/office/officeart/2005/8/layout/radial1"/>
    <dgm:cxn modelId="{B2316946-CF0E-4463-A718-1CEF15C40E37}" type="presOf" srcId="{61316CB1-0BAC-4E9E-9AB6-F55B7C73D812}" destId="{ECEAE000-EE8B-445B-9492-1B386B467C4F}" srcOrd="0" destOrd="0" presId="urn:microsoft.com/office/officeart/2005/8/layout/radial1"/>
    <dgm:cxn modelId="{F35E790D-FE0B-4C33-AC30-F22C4C62FC95}" type="presOf" srcId="{B2A3B239-BC1D-47C9-95E4-00A2EBFC6E10}" destId="{E29CAB7B-E30C-4EB7-86A3-4873E4A8F874}" srcOrd="0" destOrd="0" presId="urn:microsoft.com/office/officeart/2005/8/layout/radial1"/>
    <dgm:cxn modelId="{9D1DDAFC-F8B0-4B30-A38D-6A6BBA786323}" srcId="{B2A3B239-BC1D-47C9-95E4-00A2EBFC6E10}" destId="{61316CB1-0BAC-4E9E-9AB6-F55B7C73D812}" srcOrd="0" destOrd="0" parTransId="{28C06AEB-CED4-4D9B-A49D-36DC9D750ED9}" sibTransId="{CB8C8181-50AB-4F30-AA36-B2E61504DBB0}"/>
    <dgm:cxn modelId="{4354E00E-5019-46E9-90FB-8D68F4B5E07A}" type="presOf" srcId="{28C06AEB-CED4-4D9B-A49D-36DC9D750ED9}" destId="{2380D991-11FF-4D85-BCC8-8038B8D07E0C}" srcOrd="0" destOrd="0" presId="urn:microsoft.com/office/officeart/2005/8/layout/radial1"/>
    <dgm:cxn modelId="{8EBE6FE0-6E29-4AFC-83D4-758865FA202B}" srcId="{52A59D46-0A97-4A35-8AAB-E9D6290FCEB1}" destId="{B2A3B239-BC1D-47C9-95E4-00A2EBFC6E10}" srcOrd="0" destOrd="0" parTransId="{02162784-EF74-4EF3-9429-DBAA50A6A2A7}" sibTransId="{D13DE0D3-7A42-479C-B85D-954889429F57}"/>
    <dgm:cxn modelId="{2520578C-A97D-469F-8523-C76CC8EEC6E3}" type="presOf" srcId="{3C0EDAEB-DE91-4616-8B5B-7F39D2003C75}" destId="{1CBE56F4-9AB3-4BD4-AF2E-5137FD589299}" srcOrd="0" destOrd="0" presId="urn:microsoft.com/office/officeart/2005/8/layout/radial1"/>
    <dgm:cxn modelId="{5174E662-9001-4881-A6CB-AF1CEFEFAEFA}" type="presOf" srcId="{8A4584DA-9115-4A61-B26E-08F815D8F95A}" destId="{04FFF229-7408-4052-8B95-53E3FFC33842}" srcOrd="0" destOrd="0" presId="urn:microsoft.com/office/officeart/2005/8/layout/radial1"/>
    <dgm:cxn modelId="{D2C444B9-1B9D-4AF7-97B1-530287E63838}" srcId="{B2A3B239-BC1D-47C9-95E4-00A2EBFC6E10}" destId="{8A4584DA-9115-4A61-B26E-08F815D8F95A}" srcOrd="2" destOrd="0" parTransId="{8550811A-3EB6-4E5B-B4F1-D0E266A380D7}" sibTransId="{4E98D9AC-70DE-497C-8D84-8075C9201856}"/>
    <dgm:cxn modelId="{FFA7D80C-BD73-4C7C-9471-14962ECA695C}" srcId="{B2A3B239-BC1D-47C9-95E4-00A2EBFC6E10}" destId="{3C0EDAEB-DE91-4616-8B5B-7F39D2003C75}" srcOrd="3" destOrd="0" parTransId="{01C8EC60-0CD8-4549-B6AF-292D41FB73C8}" sibTransId="{DE66AB04-CC87-4732-9E98-9300AB8C9436}"/>
    <dgm:cxn modelId="{4DF7EA6E-7FB6-4C80-AD48-9C214869211F}" srcId="{B2A3B239-BC1D-47C9-95E4-00A2EBFC6E10}" destId="{32AE8F80-654F-4E62-BE0C-1AFE93D0A4D4}" srcOrd="1" destOrd="0" parTransId="{4D3B1E06-BF32-421B-A9C4-B3E3523050CD}" sibTransId="{8DEE29DB-A9BE-4BBD-9E49-85C78EA24C13}"/>
    <dgm:cxn modelId="{80D44D33-E2A8-41DE-BF5D-B68433236164}" srcId="{52A59D46-0A97-4A35-8AAB-E9D6290FCEB1}" destId="{2D23ED86-E4A9-41AD-A0F6-553723359968}" srcOrd="1" destOrd="0" parTransId="{D95058E6-8DA8-4406-8A8E-8F0EB73507F7}" sibTransId="{0DDBA828-1860-45FC-AB37-2C87C25E788A}"/>
    <dgm:cxn modelId="{69188730-92D5-4F66-B74B-BAA795D47FF4}" type="presOf" srcId="{28C06AEB-CED4-4D9B-A49D-36DC9D750ED9}" destId="{8E41643A-3EB1-4E80-9230-3D9E5BEEE98A}" srcOrd="1" destOrd="0" presId="urn:microsoft.com/office/officeart/2005/8/layout/radial1"/>
    <dgm:cxn modelId="{E89D2829-8BAB-4D48-91A6-1A84B0A2A2E0}" type="presOf" srcId="{4D3B1E06-BF32-421B-A9C4-B3E3523050CD}" destId="{916A6275-E22F-490C-83A2-7F7011AF65B3}" srcOrd="0" destOrd="0" presId="urn:microsoft.com/office/officeart/2005/8/layout/radial1"/>
    <dgm:cxn modelId="{31999516-9EF7-49CC-8773-2BBBFD9E0FC6}" type="presOf" srcId="{01C8EC60-0CD8-4549-B6AF-292D41FB73C8}" destId="{2FAA7F94-7AA2-47F9-B067-E01147BDC820}" srcOrd="0" destOrd="0" presId="urn:microsoft.com/office/officeart/2005/8/layout/radial1"/>
    <dgm:cxn modelId="{5AFB825E-B539-4D39-ABEC-4C579C87490C}" type="presOf" srcId="{01C8EC60-0CD8-4549-B6AF-292D41FB73C8}" destId="{DBF44CDA-083B-45AB-84CA-735798B24871}" srcOrd="1" destOrd="0" presId="urn:microsoft.com/office/officeart/2005/8/layout/radial1"/>
    <dgm:cxn modelId="{D38DECD3-1FD2-4ED5-AD1E-46E9DDC16E15}" type="presOf" srcId="{52A59D46-0A97-4A35-8AAB-E9D6290FCEB1}" destId="{FFD41FA1-7B3F-4E3F-BD89-761106D07BBB}" srcOrd="0" destOrd="0" presId="urn:microsoft.com/office/officeart/2005/8/layout/radial1"/>
    <dgm:cxn modelId="{C80E852C-D8CC-4635-8A59-40AAADFB3529}" srcId="{52A59D46-0A97-4A35-8AAB-E9D6290FCEB1}" destId="{2A8BD398-557C-40B0-99D7-363111BC0AA8}" srcOrd="2" destOrd="0" parTransId="{3FCBCD36-A8F0-4C7B-AACC-1F3A6A038E37}" sibTransId="{034D65D6-BA9B-40E4-9553-89D42EE50390}"/>
    <dgm:cxn modelId="{FEB384CA-2EEC-41C7-8D7D-D1D02C32510D}" type="presOf" srcId="{4D3B1E06-BF32-421B-A9C4-B3E3523050CD}" destId="{6CD5BA22-732C-4FEC-9DBD-8CAFA8D7C548}" srcOrd="1" destOrd="0" presId="urn:microsoft.com/office/officeart/2005/8/layout/radial1"/>
    <dgm:cxn modelId="{D8358410-C917-4522-82FE-ED2A027E5C55}" type="presOf" srcId="{8550811A-3EB6-4E5B-B4F1-D0E266A380D7}" destId="{4388CA95-793C-46FB-82E9-143C7CA7555B}" srcOrd="0" destOrd="0" presId="urn:microsoft.com/office/officeart/2005/8/layout/radial1"/>
    <dgm:cxn modelId="{94D0A725-2D18-4981-BD63-0BC43E0D2C8F}" type="presParOf" srcId="{FFD41FA1-7B3F-4E3F-BD89-761106D07BBB}" destId="{E29CAB7B-E30C-4EB7-86A3-4873E4A8F874}" srcOrd="0" destOrd="0" presId="urn:microsoft.com/office/officeart/2005/8/layout/radial1"/>
    <dgm:cxn modelId="{63284A55-0622-44A5-B6F0-E22984743E91}" type="presParOf" srcId="{FFD41FA1-7B3F-4E3F-BD89-761106D07BBB}" destId="{2380D991-11FF-4D85-BCC8-8038B8D07E0C}" srcOrd="1" destOrd="0" presId="urn:microsoft.com/office/officeart/2005/8/layout/radial1"/>
    <dgm:cxn modelId="{082EC4E6-B832-45EA-BE9F-38094E46820D}" type="presParOf" srcId="{2380D991-11FF-4D85-BCC8-8038B8D07E0C}" destId="{8E41643A-3EB1-4E80-9230-3D9E5BEEE98A}" srcOrd="0" destOrd="0" presId="urn:microsoft.com/office/officeart/2005/8/layout/radial1"/>
    <dgm:cxn modelId="{F31359B4-39E9-476F-8914-473A71D7D8F9}" type="presParOf" srcId="{FFD41FA1-7B3F-4E3F-BD89-761106D07BBB}" destId="{ECEAE000-EE8B-445B-9492-1B386B467C4F}" srcOrd="2" destOrd="0" presId="urn:microsoft.com/office/officeart/2005/8/layout/radial1"/>
    <dgm:cxn modelId="{1D29085B-E93F-44A5-A541-48538355CC97}" type="presParOf" srcId="{FFD41FA1-7B3F-4E3F-BD89-761106D07BBB}" destId="{916A6275-E22F-490C-83A2-7F7011AF65B3}" srcOrd="3" destOrd="0" presId="urn:microsoft.com/office/officeart/2005/8/layout/radial1"/>
    <dgm:cxn modelId="{1BECB95B-E491-45C4-A101-BA43F85A31FD}" type="presParOf" srcId="{916A6275-E22F-490C-83A2-7F7011AF65B3}" destId="{6CD5BA22-732C-4FEC-9DBD-8CAFA8D7C548}" srcOrd="0" destOrd="0" presId="urn:microsoft.com/office/officeart/2005/8/layout/radial1"/>
    <dgm:cxn modelId="{459B6F57-E6FB-4F30-BD89-F297097B5CB5}" type="presParOf" srcId="{FFD41FA1-7B3F-4E3F-BD89-761106D07BBB}" destId="{65D92CA9-D097-4D44-B7DD-4880A1977FB9}" srcOrd="4" destOrd="0" presId="urn:microsoft.com/office/officeart/2005/8/layout/radial1"/>
    <dgm:cxn modelId="{B77AE4BA-76F1-4CE7-BD86-DFB6F8E2A8B7}" type="presParOf" srcId="{FFD41FA1-7B3F-4E3F-BD89-761106D07BBB}" destId="{4388CA95-793C-46FB-82E9-143C7CA7555B}" srcOrd="5" destOrd="0" presId="urn:microsoft.com/office/officeart/2005/8/layout/radial1"/>
    <dgm:cxn modelId="{26E7990E-A60A-4E13-9D47-EE9B49D9FC98}" type="presParOf" srcId="{4388CA95-793C-46FB-82E9-143C7CA7555B}" destId="{5765EBD5-B5AA-4E7C-8D75-F467052B697A}" srcOrd="0" destOrd="0" presId="urn:microsoft.com/office/officeart/2005/8/layout/radial1"/>
    <dgm:cxn modelId="{7F169F7B-BD71-43E6-9AF0-2BCF078ADAB1}" type="presParOf" srcId="{FFD41FA1-7B3F-4E3F-BD89-761106D07BBB}" destId="{04FFF229-7408-4052-8B95-53E3FFC33842}" srcOrd="6" destOrd="0" presId="urn:microsoft.com/office/officeart/2005/8/layout/radial1"/>
    <dgm:cxn modelId="{C38D1ABE-950C-4EBE-8325-D7A48C97B8F5}" type="presParOf" srcId="{FFD41FA1-7B3F-4E3F-BD89-761106D07BBB}" destId="{2FAA7F94-7AA2-47F9-B067-E01147BDC820}" srcOrd="7" destOrd="0" presId="urn:microsoft.com/office/officeart/2005/8/layout/radial1"/>
    <dgm:cxn modelId="{5AE74C93-21F5-4D1D-A6A2-2FF30C396B24}" type="presParOf" srcId="{2FAA7F94-7AA2-47F9-B067-E01147BDC820}" destId="{DBF44CDA-083B-45AB-84CA-735798B24871}" srcOrd="0" destOrd="0" presId="urn:microsoft.com/office/officeart/2005/8/layout/radial1"/>
    <dgm:cxn modelId="{75297CA0-CEE4-4747-BDE2-CFCA1CE76729}" type="presParOf" srcId="{FFD41FA1-7B3F-4E3F-BD89-761106D07BBB}" destId="{1CBE56F4-9AB3-4BD4-AF2E-5137FD58929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CAB7B-E30C-4EB7-86A3-4873E4A8F874}">
      <dsp:nvSpPr>
        <dsp:cNvPr id="0" name=""/>
        <dsp:cNvSpPr/>
      </dsp:nvSpPr>
      <dsp:spPr>
        <a:xfrm>
          <a:off x="2944834" y="1720117"/>
          <a:ext cx="2019041" cy="12935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Personalidad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Personality</a:t>
          </a:r>
          <a:endParaRPr kumimoji="0" lang="en-US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3240516" y="1909553"/>
        <a:ext cx="1427677" cy="914680"/>
      </dsp:txXfrm>
    </dsp:sp>
    <dsp:sp modelId="{2380D991-11FF-4D85-BCC8-8038B8D07E0C}">
      <dsp:nvSpPr>
        <dsp:cNvPr id="0" name=""/>
        <dsp:cNvSpPr/>
      </dsp:nvSpPr>
      <dsp:spPr>
        <a:xfrm rot="16157097">
          <a:off x="3804703" y="1565119"/>
          <a:ext cx="279668" cy="30390"/>
        </a:xfrm>
        <a:custGeom>
          <a:avLst/>
          <a:gdLst/>
          <a:ahLst/>
          <a:cxnLst/>
          <a:rect l="0" t="0" r="0" b="0"/>
          <a:pathLst>
            <a:path>
              <a:moveTo>
                <a:pt x="0" y="15195"/>
              </a:moveTo>
              <a:lnTo>
                <a:pt x="279668" y="1519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937546" y="1573323"/>
        <a:ext cx="13983" cy="13983"/>
      </dsp:txXfrm>
    </dsp:sp>
    <dsp:sp modelId="{ECEAE000-EE8B-445B-9492-1B386B467C4F}">
      <dsp:nvSpPr>
        <dsp:cNvPr id="0" name=""/>
        <dsp:cNvSpPr/>
      </dsp:nvSpPr>
      <dsp:spPr>
        <a:xfrm>
          <a:off x="2944044" y="-33867"/>
          <a:ext cx="1979096" cy="1474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Experiencias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Experiences</a:t>
          </a:r>
          <a:endParaRPr kumimoji="0" lang="en-US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3233876" y="182052"/>
        <a:ext cx="1399432" cy="1042552"/>
      </dsp:txXfrm>
    </dsp:sp>
    <dsp:sp modelId="{916A6275-E22F-490C-83A2-7F7011AF65B3}">
      <dsp:nvSpPr>
        <dsp:cNvPr id="0" name=""/>
        <dsp:cNvSpPr/>
      </dsp:nvSpPr>
      <dsp:spPr>
        <a:xfrm rot="11286">
          <a:off x="4963861" y="2355309"/>
          <a:ext cx="180703" cy="30390"/>
        </a:xfrm>
        <a:custGeom>
          <a:avLst/>
          <a:gdLst/>
          <a:ahLst/>
          <a:cxnLst/>
          <a:rect l="0" t="0" r="0" b="0"/>
          <a:pathLst>
            <a:path>
              <a:moveTo>
                <a:pt x="0" y="15195"/>
              </a:moveTo>
              <a:lnTo>
                <a:pt x="180703" y="1519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49696" y="2365986"/>
        <a:ext cx="9035" cy="9035"/>
      </dsp:txXfrm>
    </dsp:sp>
    <dsp:sp modelId="{65D92CA9-D097-4D44-B7DD-4880A1977FB9}">
      <dsp:nvSpPr>
        <dsp:cNvPr id="0" name=""/>
        <dsp:cNvSpPr/>
      </dsp:nvSpPr>
      <dsp:spPr>
        <a:xfrm>
          <a:off x="5144557" y="1444890"/>
          <a:ext cx="2152018" cy="18588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2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Pensamientos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Creencias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Percepciones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Valores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Normas</a:t>
          </a:r>
        </a:p>
      </dsp:txBody>
      <dsp:txXfrm>
        <a:off x="5459713" y="1717118"/>
        <a:ext cx="1521706" cy="1314430"/>
      </dsp:txXfrm>
    </dsp:sp>
    <dsp:sp modelId="{4388CA95-793C-46FB-82E9-143C7CA7555B}">
      <dsp:nvSpPr>
        <dsp:cNvPr id="0" name=""/>
        <dsp:cNvSpPr/>
      </dsp:nvSpPr>
      <dsp:spPr>
        <a:xfrm rot="5400000">
          <a:off x="3787585" y="3165243"/>
          <a:ext cx="333538" cy="30390"/>
        </a:xfrm>
        <a:custGeom>
          <a:avLst/>
          <a:gdLst/>
          <a:ahLst/>
          <a:cxnLst/>
          <a:rect l="0" t="0" r="0" b="0"/>
          <a:pathLst>
            <a:path>
              <a:moveTo>
                <a:pt x="0" y="15195"/>
              </a:moveTo>
              <a:lnTo>
                <a:pt x="333538" y="1519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46016" y="3172100"/>
        <a:ext cx="16676" cy="16676"/>
      </dsp:txXfrm>
    </dsp:sp>
    <dsp:sp modelId="{04FFF229-7408-4052-8B95-53E3FFC33842}">
      <dsp:nvSpPr>
        <dsp:cNvPr id="0" name=""/>
        <dsp:cNvSpPr/>
      </dsp:nvSpPr>
      <dsp:spPr>
        <a:xfrm>
          <a:off x="3073562" y="3347208"/>
          <a:ext cx="1761585" cy="1407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PR" altLang="en-US" sz="20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PR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Emociones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PR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Emotions</a:t>
          </a:r>
          <a:endParaRPr kumimoji="0" lang="es-PR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31540" y="3553404"/>
        <a:ext cx="1245629" cy="995600"/>
      </dsp:txXfrm>
    </dsp:sp>
    <dsp:sp modelId="{2FAA7F94-7AA2-47F9-B067-E01147BDC820}">
      <dsp:nvSpPr>
        <dsp:cNvPr id="0" name=""/>
        <dsp:cNvSpPr/>
      </dsp:nvSpPr>
      <dsp:spPr>
        <a:xfrm rot="10647246">
          <a:off x="2643176" y="2403234"/>
          <a:ext cx="304230" cy="30390"/>
        </a:xfrm>
        <a:custGeom>
          <a:avLst/>
          <a:gdLst/>
          <a:ahLst/>
          <a:cxnLst/>
          <a:rect l="0" t="0" r="0" b="0"/>
          <a:pathLst>
            <a:path>
              <a:moveTo>
                <a:pt x="0" y="15195"/>
              </a:moveTo>
              <a:lnTo>
                <a:pt x="304230" y="1519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787686" y="2410823"/>
        <a:ext cx="15211" cy="15211"/>
      </dsp:txXfrm>
    </dsp:sp>
    <dsp:sp modelId="{1CBE56F4-9AB3-4BD4-AF2E-5137FD589299}">
      <dsp:nvSpPr>
        <dsp:cNvPr id="0" name=""/>
        <dsp:cNvSpPr/>
      </dsp:nvSpPr>
      <dsp:spPr>
        <a:xfrm>
          <a:off x="0" y="1609289"/>
          <a:ext cx="2646310" cy="1749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cs typeface="Arial" panose="020B0604020202020204" pitchFamily="34" charset="0"/>
            </a:rPr>
            <a:t>Comportamiento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2000" b="1" kern="1200" dirty="0">
              <a:solidFill>
                <a:schemeClr val="bg1"/>
              </a:solidFill>
              <a:latin typeface="Arial Narrow" panose="020B0606020202030204" pitchFamily="34" charset="0"/>
            </a:rPr>
            <a:t>Behavior</a:t>
          </a:r>
          <a:endParaRPr kumimoji="0" lang="en-US" altLang="en-US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387543" y="1865452"/>
        <a:ext cx="1871224" cy="1236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9D2EBF-754B-4461-A8C8-076E9786A47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E38480-126D-4B68-830F-F38B1EB7E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35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4375A01-4B05-42E1-8220-E2A5F12B0419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3762FA-F14C-4669-B2C7-78FD1ADC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7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A2FA6-C71F-4ECF-BD3F-A77A8D0507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5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E73D5-22E4-4476-83B6-0DBE2E49DB8E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80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62B7E6-FA1E-4679-824F-A0DF36681EB7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20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01B55-6BF0-43B2-AF4E-EED07943F546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4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AA944-64AD-4810-B4EB-E06E6E835993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20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5413C6-2F6A-48FB-96D7-3FD15B3700F7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8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6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76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338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1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15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70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69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88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1600" y="762000"/>
            <a:ext cx="3810000" cy="2781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371600" y="3695700"/>
            <a:ext cx="3810000" cy="2781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5334000" y="762000"/>
            <a:ext cx="3810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s-PR">
              <a:solidFill>
                <a:prstClr val="black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s-PR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6BF52C9-320B-4364-A212-7684EFFEBCBF}" type="slidenum">
              <a:rPr lang="es-PR">
                <a:solidFill>
                  <a:prstClr val="black"/>
                </a:solidFill>
              </a:rPr>
              <a:pPr/>
              <a:t>‹#›</a:t>
            </a:fld>
            <a:endParaRPr lang="es-P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850832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7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2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7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5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3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6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6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6A631-854C-4545-A525-8F473433711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02B78-C19A-464E-A441-1981FCFF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84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1468437"/>
          </a:xfrm>
        </p:spPr>
        <p:txBody>
          <a:bodyPr>
            <a:normAutofit/>
          </a:bodyPr>
          <a:lstStyle/>
          <a:p>
            <a:r>
              <a:rPr lang="es-ES" sz="4400" b="1" dirty="0">
                <a:latin typeface="Arial Narrow" pitchFamily="34" charset="0"/>
                <a:ea typeface="Calibri"/>
                <a:cs typeface="Times New Roman"/>
              </a:rPr>
              <a:t>Desarrollo de NiÑos/as</a:t>
            </a:r>
            <a:br>
              <a:rPr lang="es-ES" sz="4400" b="1" dirty="0">
                <a:latin typeface="Arial Narrow" pitchFamily="34" charset="0"/>
                <a:ea typeface="Calibri"/>
                <a:cs typeface="Times New Roman"/>
              </a:rPr>
            </a:br>
            <a:r>
              <a:rPr lang="en-US" sz="2800" dirty="0">
                <a:latin typeface="Arial Narrow" panose="020B0606020202030204" pitchFamily="34" charset="0"/>
              </a:rPr>
              <a:t>Development of Children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674" y="3200400"/>
            <a:ext cx="7773308" cy="16557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Alta California</a:t>
            </a:r>
          </a:p>
          <a:p>
            <a:r>
              <a:rPr lang="en-US" dirty="0"/>
              <a:t>7/12/2019</a:t>
            </a:r>
          </a:p>
          <a:p>
            <a:endParaRPr lang="en-US" dirty="0"/>
          </a:p>
          <a:p>
            <a:r>
              <a:rPr lang="en-US" sz="1800" dirty="0"/>
              <a:t>Krishna Guadalupe, Ph.D.</a:t>
            </a:r>
          </a:p>
        </p:txBody>
      </p:sp>
    </p:spTree>
    <p:extLst>
      <p:ext uri="{BB962C8B-B14F-4D97-AF65-F5344CB8AC3E}">
        <p14:creationId xmlns:p14="http://schemas.microsoft.com/office/powerpoint/2010/main" val="2339687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3810000" y="4419600"/>
            <a:ext cx="4572000" cy="22479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s-PR" sz="1800" dirty="0">
                <a:solidFill>
                  <a:srgbClr val="3366FF"/>
                </a:solidFill>
              </a:rPr>
              <a:t>  </a:t>
            </a:r>
            <a:r>
              <a:rPr lang="es-PR" sz="1800" dirty="0"/>
              <a:t>Ejemplos del desarrollo normal</a:t>
            </a:r>
          </a:p>
          <a:p>
            <a:pPr marL="457200" lvl="1" indent="0">
              <a:buFontTx/>
              <a:buNone/>
            </a:pPr>
            <a:r>
              <a:rPr lang="es-PR" sz="1800" dirty="0"/>
              <a:t>De 0 a 3 meses el niño:</a:t>
            </a:r>
          </a:p>
          <a:p>
            <a:pPr marL="457200" lvl="1" indent="0" algn="ctr"/>
            <a:r>
              <a:rPr lang="es-PR" sz="1600" dirty="0"/>
              <a:t>Voltea la cabeza de lado a lado</a:t>
            </a:r>
          </a:p>
          <a:p>
            <a:pPr marL="0" indent="0" algn="ctr"/>
            <a:r>
              <a:rPr lang="es-PR" sz="1600" dirty="0"/>
              <a:t>Sostiene la cabeza estable</a:t>
            </a:r>
          </a:p>
          <a:p>
            <a:pPr marL="0" indent="0" algn="ctr"/>
            <a:r>
              <a:rPr lang="es-PR" sz="1600" dirty="0"/>
              <a:t>Responde a voces </a:t>
            </a:r>
          </a:p>
          <a:p>
            <a:pPr marL="914400" lvl="2" indent="0" algn="ctr"/>
            <a:r>
              <a:rPr lang="es-PR" sz="1600" dirty="0"/>
              <a:t>Se sienta en una silla alta con         postura recta</a:t>
            </a:r>
            <a:r>
              <a:rPr lang="es-PR" sz="1800" dirty="0"/>
              <a:t> </a:t>
            </a:r>
          </a:p>
          <a:p>
            <a:pPr marL="914400" lvl="2" indent="0"/>
            <a:endParaRPr lang="es-PR" sz="1800" dirty="0">
              <a:solidFill>
                <a:srgbClr val="3366FF"/>
              </a:solidFill>
            </a:endParaRPr>
          </a:p>
          <a:p>
            <a:pPr marL="0" indent="0"/>
            <a:endParaRPr lang="es-PR" sz="2000" dirty="0">
              <a:solidFill>
                <a:srgbClr val="3366FF"/>
              </a:solidFill>
            </a:endParaRPr>
          </a:p>
          <a:p>
            <a:pPr marL="0" indent="0"/>
            <a:endParaRPr lang="en-US" sz="1600" b="0" dirty="0">
              <a:solidFill>
                <a:srgbClr val="3366FF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sz="quarter" idx="2"/>
          </p:nvPr>
        </p:nvSpPr>
        <p:spPr>
          <a:xfrm>
            <a:off x="914400" y="838200"/>
            <a:ext cx="4724400" cy="2362200"/>
          </a:xfrm>
        </p:spPr>
        <p:txBody>
          <a:bodyPr/>
          <a:lstStyle/>
          <a:p>
            <a:pPr marL="457200" lvl="1" indent="0"/>
            <a:endParaRPr lang="es-PR" sz="1800" dirty="0"/>
          </a:p>
          <a:p>
            <a:pPr marL="0" indent="0"/>
            <a:endParaRPr lang="en-US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0200" y="5486400"/>
            <a:ext cx="5943600" cy="13716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endParaRPr lang="es-PR" sz="1100"/>
          </a:p>
          <a:p>
            <a:pPr lvl="1">
              <a:lnSpc>
                <a:spcPct val="80000"/>
              </a:lnSpc>
              <a:buFontTx/>
              <a:buNone/>
            </a:pPr>
            <a:endParaRPr lang="es-PR" sz="1100"/>
          </a:p>
          <a:p>
            <a:pPr lvl="1">
              <a:lnSpc>
                <a:spcPct val="80000"/>
              </a:lnSpc>
              <a:buFontTx/>
              <a:buNone/>
            </a:pPr>
            <a:endParaRPr lang="es-PR" sz="1100"/>
          </a:p>
          <a:p>
            <a:pPr lvl="1">
              <a:lnSpc>
                <a:spcPct val="80000"/>
              </a:lnSpc>
              <a:buFontTx/>
              <a:buNone/>
            </a:pPr>
            <a:endParaRPr lang="es-PR" sz="1100"/>
          </a:p>
          <a:p>
            <a:pPr lvl="1">
              <a:lnSpc>
                <a:spcPct val="80000"/>
              </a:lnSpc>
              <a:buFontTx/>
              <a:buNone/>
            </a:pPr>
            <a:endParaRPr lang="es-PR" sz="1400"/>
          </a:p>
          <a:p>
            <a:pPr lvl="1">
              <a:lnSpc>
                <a:spcPct val="80000"/>
              </a:lnSpc>
            </a:pPr>
            <a:endParaRPr lang="es-PR" sz="1400"/>
          </a:p>
          <a:p>
            <a:pPr lvl="1">
              <a:lnSpc>
                <a:spcPct val="80000"/>
              </a:lnSpc>
            </a:pPr>
            <a:endParaRPr lang="es-PR" sz="1400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52400" y="304800"/>
            <a:ext cx="8458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PR" sz="3200" b="1" dirty="0">
                <a:latin typeface="Arial Narrow" panose="020B0606020202030204" pitchFamily="34" charset="0"/>
              </a:rPr>
              <a:t>El desarrollo típico se puede definir como las actividades normales durante una de las etapas del desarrollo del </a:t>
            </a:r>
            <a:r>
              <a:rPr lang="es-PR" sz="1400" b="1" dirty="0">
                <a:latin typeface="Arial Narrow" panose="020B0606020202030204" pitchFamily="34" charset="0"/>
              </a:rPr>
              <a:t>niño</a:t>
            </a:r>
            <a:r>
              <a:rPr lang="en-US" sz="1400" dirty="0">
                <a:latin typeface="Arial Narrow" panose="020B0606020202030204" pitchFamily="34" charset="0"/>
              </a:rPr>
              <a:t>http://clas.uiuc.edu/special/childfind/cl00465ks/cl00465.html</a:t>
            </a:r>
          </a:p>
          <a:p>
            <a:r>
              <a:rPr lang="es-PR" sz="3200" b="1" dirty="0">
                <a:latin typeface="Arial Narrow" panose="020B0606020202030204" pitchFamily="34" charset="0"/>
              </a:rPr>
              <a:t/>
            </a:r>
            <a:br>
              <a:rPr lang="es-PR" sz="3200" b="1" dirty="0">
                <a:latin typeface="Arial Narrow" panose="020B0606020202030204" pitchFamily="34" charset="0"/>
              </a:rPr>
            </a:br>
            <a:endParaRPr lang="en-US" sz="3200" b="1" dirty="0">
              <a:latin typeface="Arial Narrow" panose="020B0606020202030204" pitchFamily="34" charset="0"/>
            </a:endParaRPr>
          </a:p>
        </p:txBody>
      </p:sp>
      <p:pic>
        <p:nvPicPr>
          <p:cNvPr id="3090" name="Picture 18" descr="MPj041174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005445"/>
            <a:ext cx="2514600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7184608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534400" cy="4572000"/>
          </a:xfrm>
          <a:noFill/>
          <a:ln/>
        </p:spPr>
        <p:txBody>
          <a:bodyPr/>
          <a:lstStyle/>
          <a:p>
            <a:pPr lvl="4">
              <a:buFontTx/>
              <a:buNone/>
            </a:pPr>
            <a:r>
              <a:rPr lang="es-PR" sz="2400" b="0" dirty="0"/>
              <a:t>De 6 a 12 meses</a:t>
            </a:r>
          </a:p>
          <a:p>
            <a:pPr lvl="4">
              <a:buFontTx/>
              <a:buNone/>
            </a:pPr>
            <a:r>
              <a:rPr lang="es-PR" sz="2400" dirty="0"/>
              <a:t>                               </a:t>
            </a:r>
          </a:p>
          <a:p>
            <a:pPr lvl="4"/>
            <a:r>
              <a:rPr lang="es-PR" sz="2400" dirty="0"/>
              <a:t>Se sienta sin apoyo</a:t>
            </a:r>
            <a:endParaRPr lang="es-PR" sz="2400" i="1" dirty="0"/>
          </a:p>
          <a:p>
            <a:pPr lvl="4"/>
            <a:r>
              <a:rPr lang="es-PR" sz="2400" dirty="0"/>
              <a:t>Dice “dada” “</a:t>
            </a:r>
            <a:r>
              <a:rPr lang="es-PR" sz="2400" dirty="0" err="1"/>
              <a:t>ba-ba</a:t>
            </a:r>
            <a:r>
              <a:rPr lang="es-PR" sz="2400" dirty="0"/>
              <a:t>” y “mama”</a:t>
            </a:r>
          </a:p>
          <a:p>
            <a:pPr lvl="4"/>
            <a:r>
              <a:rPr lang="es-PR" sz="2400" dirty="0"/>
              <a:t>Hace movimientos de caminar</a:t>
            </a:r>
            <a:endParaRPr lang="es-PR" sz="2400" i="1" dirty="0"/>
          </a:p>
          <a:p>
            <a:pPr lvl="4"/>
            <a:r>
              <a:rPr lang="es-PR" sz="2400" dirty="0"/>
              <a:t>Detiene actividad cuando le dicen que NO</a:t>
            </a:r>
          </a:p>
          <a:p>
            <a:pPr lvl="4"/>
            <a:endParaRPr lang="es-PR" dirty="0">
              <a:solidFill>
                <a:srgbClr val="3366FF"/>
              </a:solidFill>
            </a:endParaRPr>
          </a:p>
          <a:p>
            <a:pPr lvl="1"/>
            <a:endParaRPr lang="es-PR" sz="2000" b="0" dirty="0"/>
          </a:p>
        </p:txBody>
      </p:sp>
      <p:pic>
        <p:nvPicPr>
          <p:cNvPr id="33807" name="Picture 15" descr="MPj040936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612802">
            <a:off x="3320468" y="3915809"/>
            <a:ext cx="3135313" cy="2493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4243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s-PR" sz="3200" b="1" dirty="0">
                <a:latin typeface="Goudy Old Style" pitchFamily="18" charset="0"/>
              </a:rPr>
              <a:t>De 12 meses a 18 meses el niño/a</a:t>
            </a:r>
            <a:endParaRPr lang="en-US" sz="3200" b="1" dirty="0">
              <a:latin typeface="Goudy Old Style" pitchFamily="18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800600"/>
          </a:xfrm>
        </p:spPr>
        <p:txBody>
          <a:bodyPr/>
          <a:lstStyle/>
          <a:p>
            <a:pPr lvl="2"/>
            <a:r>
              <a:rPr lang="es-PR" sz="3200" dirty="0">
                <a:latin typeface="Arial Narrow" panose="020B0606020202030204" pitchFamily="34" charset="0"/>
              </a:rPr>
              <a:t>Camina cinco o más pasos sin caerse</a:t>
            </a:r>
          </a:p>
          <a:p>
            <a:pPr lvl="2"/>
            <a:r>
              <a:rPr lang="es-PR" sz="3200" dirty="0">
                <a:latin typeface="Arial Narrow" panose="020B0606020202030204" pitchFamily="34" charset="0"/>
              </a:rPr>
              <a:t>Imita palabras como </a:t>
            </a:r>
            <a:r>
              <a:rPr lang="es-PR" sz="3200" dirty="0" err="1">
                <a:latin typeface="Arial Narrow" panose="020B0606020202030204" pitchFamily="34" charset="0"/>
              </a:rPr>
              <a:t>bye</a:t>
            </a:r>
            <a:r>
              <a:rPr lang="es-PR" sz="3200" dirty="0">
                <a:latin typeface="Arial Narrow" panose="020B0606020202030204" pitchFamily="34" charset="0"/>
              </a:rPr>
              <a:t> </a:t>
            </a:r>
            <a:r>
              <a:rPr lang="es-PR" sz="3200" dirty="0" err="1">
                <a:latin typeface="Arial Narrow" panose="020B0606020202030204" pitchFamily="34" charset="0"/>
              </a:rPr>
              <a:t>bye</a:t>
            </a:r>
            <a:r>
              <a:rPr lang="es-PR" sz="3200" dirty="0">
                <a:latin typeface="Arial Narrow" panose="020B0606020202030204" pitchFamily="34" charset="0"/>
              </a:rPr>
              <a:t>, y cookie</a:t>
            </a:r>
          </a:p>
          <a:p>
            <a:pPr lvl="2"/>
            <a:r>
              <a:rPr lang="es-PR" sz="3200" dirty="0">
                <a:latin typeface="Arial Narrow" panose="020B0606020202030204" pitchFamily="34" charset="0"/>
              </a:rPr>
              <a:t>Usa cuchara</a:t>
            </a:r>
          </a:p>
          <a:p>
            <a:pPr lvl="2"/>
            <a:r>
              <a:rPr lang="es-PR" sz="3200" dirty="0">
                <a:latin typeface="Arial Narrow" panose="020B0606020202030204" pitchFamily="34" charset="0"/>
              </a:rPr>
              <a:t>Entiende órdenes simples</a:t>
            </a:r>
          </a:p>
          <a:p>
            <a:pPr lvl="1"/>
            <a:endParaRPr lang="es-PR" sz="2400" dirty="0"/>
          </a:p>
          <a:p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76808" name="Picture 8" descr="MPj040962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419600"/>
            <a:ext cx="19812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513501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458200" cy="6400800"/>
          </a:xfrm>
          <a:noFill/>
          <a:ln/>
        </p:spPr>
        <p:txBody>
          <a:bodyPr/>
          <a:lstStyle/>
          <a:p>
            <a:pPr lvl="1" algn="ctr">
              <a:lnSpc>
                <a:spcPct val="90000"/>
              </a:lnSpc>
              <a:buFontTx/>
              <a:buNone/>
            </a:pPr>
            <a:r>
              <a:rPr lang="es-PR" sz="4000" dirty="0">
                <a:latin typeface="Arial Narrow" panose="020B0606020202030204" pitchFamily="34" charset="0"/>
              </a:rPr>
              <a:t>De 18 meses a 2 años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s-PR" b="0" dirty="0">
              <a:solidFill>
                <a:srgbClr val="3366FF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s-PR" b="0" dirty="0">
              <a:solidFill>
                <a:srgbClr val="3366FF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s-PR" b="0" dirty="0">
              <a:solidFill>
                <a:srgbClr val="3366FF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s-PR" b="0" dirty="0">
              <a:solidFill>
                <a:srgbClr val="3366FF"/>
              </a:solidFill>
            </a:endParaRPr>
          </a:p>
          <a:p>
            <a:pPr lvl="2">
              <a:lnSpc>
                <a:spcPct val="90000"/>
              </a:lnSpc>
            </a:pPr>
            <a:endParaRPr lang="es-PR" i="1" dirty="0"/>
          </a:p>
          <a:p>
            <a:pPr lvl="2">
              <a:lnSpc>
                <a:spcPct val="90000"/>
              </a:lnSpc>
            </a:pPr>
            <a:endParaRPr lang="es-PR" sz="3200" dirty="0">
              <a:solidFill>
                <a:srgbClr val="3366FF"/>
              </a:solidFill>
              <a:latin typeface="Arial Narrow" panose="020B0606020202030204" pitchFamily="34" charset="0"/>
            </a:endParaRPr>
          </a:p>
          <a:p>
            <a:pPr lvl="2">
              <a:lnSpc>
                <a:spcPct val="90000"/>
              </a:lnSpc>
            </a:pPr>
            <a:r>
              <a:rPr lang="es-PR" sz="3200" dirty="0">
                <a:latin typeface="Arial Narrow" panose="020B0606020202030204" pitchFamily="34" charset="0"/>
              </a:rPr>
              <a:t>Empuja y jala objetos largos</a:t>
            </a:r>
          </a:p>
          <a:p>
            <a:pPr lvl="2">
              <a:lnSpc>
                <a:spcPct val="90000"/>
              </a:lnSpc>
            </a:pPr>
            <a:r>
              <a:rPr lang="es-PR" sz="3200" dirty="0">
                <a:latin typeface="Arial Narrow" panose="020B0606020202030204" pitchFamily="34" charset="0"/>
              </a:rPr>
              <a:t>Avisa necesidades de baño a veces</a:t>
            </a:r>
          </a:p>
          <a:p>
            <a:pPr lvl="2">
              <a:lnSpc>
                <a:spcPct val="90000"/>
              </a:lnSpc>
            </a:pPr>
            <a:r>
              <a:rPr lang="es-PR" sz="3200" dirty="0">
                <a:latin typeface="Arial Narrow" panose="020B0606020202030204" pitchFamily="34" charset="0"/>
              </a:rPr>
              <a:t>Señala dibujos en los libros</a:t>
            </a:r>
          </a:p>
          <a:p>
            <a:pPr lvl="2">
              <a:lnSpc>
                <a:spcPct val="90000"/>
              </a:lnSpc>
            </a:pPr>
            <a:r>
              <a:rPr lang="es-PR" sz="3200" dirty="0">
                <a:latin typeface="Arial Narrow" panose="020B0606020202030204" pitchFamily="34" charset="0"/>
              </a:rPr>
              <a:t>Habla en frases de dos palabras (cierra puerta)</a:t>
            </a:r>
          </a:p>
        </p:txBody>
      </p:sp>
      <p:pic>
        <p:nvPicPr>
          <p:cNvPr id="34834" name="Picture 18" descr="MPj020201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219200"/>
            <a:ext cx="2133600" cy="1143000"/>
          </a:xfrm>
          <a:prstGeom prst="rect">
            <a:avLst/>
          </a:prstGeom>
          <a:noFill/>
        </p:spPr>
      </p:pic>
      <p:pic>
        <p:nvPicPr>
          <p:cNvPr id="3483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51054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4692646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6945"/>
            <a:ext cx="7765321" cy="1326321"/>
          </a:xfrm>
        </p:spPr>
        <p:txBody>
          <a:bodyPr>
            <a:normAutofit/>
          </a:bodyPr>
          <a:lstStyle/>
          <a:p>
            <a:pPr algn="ctr"/>
            <a:r>
              <a:rPr lang="es-PR" sz="3200" dirty="0">
                <a:latin typeface="Arial Narrow" panose="020B0606020202030204" pitchFamily="34" charset="0"/>
              </a:rPr>
              <a:t>De 2 años a 3 </a:t>
            </a:r>
            <a:r>
              <a:rPr lang="es-PR" sz="3200" i="1" dirty="0">
                <a:latin typeface="Arial Narrow" panose="020B0606020202030204" pitchFamily="34" charset="0"/>
              </a:rPr>
              <a:t>años </a:t>
            </a:r>
            <a:endParaRPr lang="en-US" sz="3200" i="1" dirty="0">
              <a:latin typeface="Arial Narrow" panose="020B0606020202030204" pitchFamily="34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71115"/>
            <a:ext cx="7765322" cy="3695136"/>
          </a:xfrm>
        </p:spPr>
        <p:txBody>
          <a:bodyPr>
            <a:normAutofit/>
          </a:bodyPr>
          <a:lstStyle/>
          <a:p>
            <a:pPr lvl="2"/>
            <a:r>
              <a:rPr lang="es-PR" sz="3200" dirty="0">
                <a:latin typeface="Arial Narrow" panose="020B0606020202030204" pitchFamily="34" charset="0"/>
              </a:rPr>
              <a:t>Brinca desde el primer escalón</a:t>
            </a:r>
          </a:p>
          <a:p>
            <a:pPr lvl="2"/>
            <a:r>
              <a:rPr lang="es-PR" sz="3200" dirty="0">
                <a:latin typeface="Arial Narrow" panose="020B0606020202030204" pitchFamily="34" charset="0"/>
              </a:rPr>
              <a:t>Seca sus manos sin ayuda</a:t>
            </a:r>
          </a:p>
          <a:p>
            <a:pPr lvl="2"/>
            <a:r>
              <a:rPr lang="es-PR" sz="3200" dirty="0">
                <a:latin typeface="Arial Narrow" panose="020B0606020202030204" pitchFamily="34" charset="0"/>
              </a:rPr>
              <a:t>Sube y baja escalones sosteniendo el barandal</a:t>
            </a:r>
          </a:p>
          <a:p>
            <a:pPr lvl="2"/>
            <a:r>
              <a:rPr lang="es-PR" sz="3200" dirty="0">
                <a:latin typeface="Arial Narrow" panose="020B0606020202030204" pitchFamily="34" charset="0"/>
              </a:rPr>
              <a:t>Se desviste completamente y sin ayuda</a:t>
            </a:r>
          </a:p>
          <a:p>
            <a:pPr lvl="2"/>
            <a:endParaRPr lang="es-PR" dirty="0">
              <a:solidFill>
                <a:srgbClr val="3366FF"/>
              </a:solidFill>
            </a:endParaRPr>
          </a:p>
          <a:p>
            <a:endParaRPr lang="en-US" dirty="0"/>
          </a:p>
        </p:txBody>
      </p:sp>
      <p:pic>
        <p:nvPicPr>
          <p:cNvPr id="78852" name="Picture 4" descr="MCj04247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029200"/>
            <a:ext cx="1822450" cy="162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040663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7327" y="122237"/>
            <a:ext cx="7765321" cy="1325563"/>
          </a:xfrm>
        </p:spPr>
        <p:txBody>
          <a:bodyPr>
            <a:normAutofit fontScale="90000"/>
          </a:bodyPr>
          <a:lstStyle/>
          <a:p>
            <a:r>
              <a:rPr lang="es-E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3 años de edad, puede su niño hacer: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50685" y="1066800"/>
            <a:ext cx="4040188" cy="3941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b="1" dirty="0">
                <a:latin typeface="Arial Narrow" panose="020B0606020202030204" pitchFamily="34" charset="0"/>
              </a:rPr>
              <a:t>PENSANDO Y MOVIENDOSE</a:t>
            </a:r>
            <a:endParaRPr lang="es-ES" dirty="0">
              <a:latin typeface="Arial Narrow" panose="020B0606020202030204" pitchFamily="34" charset="0"/>
            </a:endParaRPr>
          </a:p>
          <a:p>
            <a:pPr>
              <a:buNone/>
            </a:pPr>
            <a:endParaRPr lang="es-ES" dirty="0">
              <a:latin typeface="Arial Narrow" panose="020B0606020202030204" pitchFamily="34" charset="0"/>
            </a:endParaRPr>
          </a:p>
          <a:p>
            <a:r>
              <a:rPr lang="es-ES" dirty="0">
                <a:latin typeface="Arial Narrow" panose="020B0606020202030204" pitchFamily="34" charset="0"/>
              </a:rPr>
              <a:t>Alimentarse con poca dificultad </a:t>
            </a:r>
          </a:p>
          <a:p>
            <a:r>
              <a:rPr lang="es-ES" dirty="0">
                <a:latin typeface="Arial Narrow" panose="020B0606020202030204" pitchFamily="34" charset="0"/>
              </a:rPr>
              <a:t>Lavar y secar las manos </a:t>
            </a:r>
          </a:p>
          <a:p>
            <a:r>
              <a:rPr lang="es-ES" dirty="0">
                <a:latin typeface="Arial Narrow" panose="020B0606020202030204" pitchFamily="34" charset="0"/>
              </a:rPr>
              <a:t>Simplemente Quitarse la ropa</a:t>
            </a:r>
          </a:p>
          <a:p>
            <a:r>
              <a:rPr lang="es-ES" dirty="0">
                <a:latin typeface="Arial Narrow" panose="020B0606020202030204" pitchFamily="34" charset="0"/>
              </a:rPr>
              <a:t>Tirar una pelota sobre su cabeza </a:t>
            </a:r>
          </a:p>
          <a:p>
            <a:r>
              <a:rPr lang="es-ES" dirty="0">
                <a:latin typeface="Arial Narrow" panose="020B0606020202030204" pitchFamily="34" charset="0"/>
              </a:rPr>
              <a:t>Manejar un triciclo </a:t>
            </a:r>
          </a:p>
          <a:p>
            <a:r>
              <a:rPr lang="es-ES" dirty="0">
                <a:latin typeface="Arial Narrow" panose="020B0606020202030204" pitchFamily="34" charset="0"/>
              </a:rPr>
              <a:t>Mirar libros y voltear las paginas </a:t>
            </a:r>
          </a:p>
          <a:p>
            <a:r>
              <a:rPr lang="es-ES" dirty="0">
                <a:latin typeface="Arial Narrow" panose="020B0606020202030204" pitchFamily="34" charset="0"/>
              </a:rPr>
              <a:t>Evitar algunos peligros como cosas calientes </a:t>
            </a:r>
          </a:p>
          <a:p>
            <a:r>
              <a:rPr lang="es-ES" dirty="0">
                <a:latin typeface="Arial Narrow" panose="020B0606020202030204" pitchFamily="34" charset="0"/>
              </a:rPr>
              <a:t>Seguir direcciones sencillas </a:t>
            </a:r>
          </a:p>
          <a:p>
            <a:r>
              <a:rPr lang="es-ES" dirty="0">
                <a:latin typeface="Arial Narrow" panose="020B0606020202030204" pitchFamily="34" charset="0"/>
              </a:rPr>
              <a:t>Identificar grande o chico </a:t>
            </a:r>
          </a:p>
          <a:p>
            <a:pPr marL="109728" indent="0"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8200" y="1371600"/>
            <a:ext cx="4041775" cy="4419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sz="2600" b="1" dirty="0">
                <a:latin typeface="Arial Narrow" panose="020B0606020202030204" pitchFamily="34" charset="0"/>
              </a:rPr>
              <a:t>HABLANDO Y JUGANDO</a:t>
            </a:r>
          </a:p>
          <a:p>
            <a:pPr>
              <a:buNone/>
            </a:pPr>
            <a:endParaRPr lang="es-ES" sz="2600" dirty="0">
              <a:latin typeface="Arial Narrow" panose="020B0606020202030204" pitchFamily="34" charset="0"/>
            </a:endParaRPr>
          </a:p>
          <a:p>
            <a:r>
              <a:rPr lang="es-ES" sz="2600" dirty="0">
                <a:latin typeface="Arial Narrow" panose="020B0606020202030204" pitchFamily="34" charset="0"/>
              </a:rPr>
              <a:t>Imitar trabajos familiares de casa 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Jugar cerca de otros niños 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Reconocer y defender sus posesiones 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Hacer ruidos entendidos 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Usar 3 0 5 palabras como frases 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Contestar presuntas de: quién? cómo?, ,,adonde? 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Puede sonreír en grupo </a:t>
            </a:r>
          </a:p>
          <a:p>
            <a:r>
              <a:rPr lang="es-ES" sz="2600" dirty="0">
                <a:latin typeface="Arial Narrow" panose="020B0606020202030204" pitchFamily="34" charset="0"/>
              </a:rPr>
              <a:t>Saber su nombre y apellido 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105400" y="6553200"/>
            <a:ext cx="3733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http://clas.uiuc.edu/special/childfind/cl00465ks/cl00465.html</a:t>
            </a:r>
          </a:p>
        </p:txBody>
      </p:sp>
    </p:spTree>
    <p:extLst>
      <p:ext uri="{BB962C8B-B14F-4D97-AF65-F5344CB8AC3E}">
        <p14:creationId xmlns:p14="http://schemas.microsoft.com/office/powerpoint/2010/main" val="3088235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650" y="6488668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http://</a:t>
            </a:r>
            <a:r>
              <a:rPr lang="en-US" dirty="0"/>
              <a:t>clas.uiuc.edu/special/childfind/cl00465ks/cl00465.html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-212419"/>
            <a:ext cx="8610599" cy="1325563"/>
          </a:xfrm>
        </p:spPr>
        <p:txBody>
          <a:bodyPr>
            <a:normAutofit/>
          </a:bodyPr>
          <a:lstStyle/>
          <a:p>
            <a:pPr algn="ctr"/>
            <a:r>
              <a:rPr lang="es-E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Times New Roman" pitchFamily="18" charset="0"/>
              </a:rPr>
              <a:t>A 4 años de edad, puede su niño hacer:</a:t>
            </a:r>
            <a:endParaRPr lang="en-US" sz="3600" dirty="0">
              <a:solidFill>
                <a:schemeClr val="tx1"/>
              </a:solidFill>
              <a:effectLst/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52400" y="983673"/>
            <a:ext cx="4248150" cy="533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b="1" dirty="0">
                <a:latin typeface="Arial Narrow" panose="020B0606020202030204" pitchFamily="34" charset="0"/>
              </a:rPr>
              <a:t>PENSANDO Y MOVIENDOSE</a:t>
            </a:r>
          </a:p>
          <a:p>
            <a:r>
              <a:rPr lang="es-ES" dirty="0">
                <a:latin typeface="Arial Narrow" panose="020B0606020202030204" pitchFamily="34" charset="0"/>
              </a:rPr>
              <a:t>Servirse su comida sin ayuda </a:t>
            </a:r>
          </a:p>
          <a:p>
            <a:r>
              <a:rPr lang="es-ES" dirty="0">
                <a:latin typeface="Arial Narrow" panose="020B0606020202030204" pitchFamily="34" charset="0"/>
              </a:rPr>
              <a:t>Tallarse los dientes con ayuda </a:t>
            </a:r>
          </a:p>
          <a:p>
            <a:r>
              <a:rPr lang="es-ES" dirty="0">
                <a:latin typeface="Arial Narrow" panose="020B0606020202030204" pitchFamily="34" charset="0"/>
              </a:rPr>
              <a:t>Vestirse</a:t>
            </a:r>
          </a:p>
          <a:p>
            <a:r>
              <a:rPr lang="es-ES" dirty="0">
                <a:latin typeface="Arial Narrow" panose="020B0606020202030204" pitchFamily="34" charset="0"/>
              </a:rPr>
              <a:t>Copiar líneas, círculos, y dibujar una cara </a:t>
            </a:r>
          </a:p>
          <a:p>
            <a:r>
              <a:rPr lang="es-ES" dirty="0">
                <a:latin typeface="Arial Narrow" panose="020B0606020202030204" pitchFamily="34" charset="0"/>
              </a:rPr>
              <a:t>Captar una pelota rebotada </a:t>
            </a:r>
          </a:p>
          <a:p>
            <a:r>
              <a:rPr lang="es-ES" dirty="0">
                <a:latin typeface="Arial Narrow" panose="020B0606020202030204" pitchFamily="34" charset="0"/>
              </a:rPr>
              <a:t>Mecerse sin ayuda </a:t>
            </a:r>
          </a:p>
          <a:p>
            <a:r>
              <a:rPr lang="es-ES" dirty="0">
                <a:latin typeface="Arial Narrow" panose="020B0606020202030204" pitchFamily="34" charset="0"/>
              </a:rPr>
              <a:t>Señalar y nombrar objetos en libros </a:t>
            </a:r>
          </a:p>
          <a:p>
            <a:r>
              <a:rPr lang="es-ES" dirty="0">
                <a:latin typeface="Arial Narrow" panose="020B0606020202030204" pitchFamily="34" charset="0"/>
              </a:rPr>
              <a:t>Andar cerca de la vecindad inmediata </a:t>
            </a:r>
          </a:p>
          <a:p>
            <a:r>
              <a:rPr lang="es-ES" dirty="0">
                <a:latin typeface="Arial Narrow" panose="020B0606020202030204" pitchFamily="34" charset="0"/>
              </a:rPr>
              <a:t>Seguir instrucciones de dos o tres pasos </a:t>
            </a:r>
          </a:p>
          <a:p>
            <a:r>
              <a:rPr lang="es-ES" dirty="0">
                <a:latin typeface="Arial Narrow" panose="020B0606020202030204" pitchFamily="34" charset="0"/>
              </a:rPr>
              <a:t>Separar por figura o color </a:t>
            </a:r>
          </a:p>
          <a:p>
            <a:pPr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00599" y="838200"/>
            <a:ext cx="4190999" cy="54864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s-ES" sz="6200" b="1" dirty="0">
                <a:latin typeface="Arial Narrow" panose="020B0606020202030204" pitchFamily="34" charset="0"/>
              </a:rPr>
              <a:t>HABLANDO Y JUGANDO</a:t>
            </a:r>
          </a:p>
          <a:p>
            <a:pPr>
              <a:buNone/>
            </a:pPr>
            <a:endParaRPr lang="es-ES" sz="6200" b="1" dirty="0">
              <a:latin typeface="Arial Narrow" panose="020B0606020202030204" pitchFamily="34" charset="0"/>
            </a:endParaRPr>
          </a:p>
          <a:p>
            <a:r>
              <a:rPr lang="es-ES" sz="6200" dirty="0">
                <a:latin typeface="Arial Narrow" panose="020B0606020202030204" pitchFamily="34" charset="0"/>
              </a:rPr>
              <a:t>Pretender en juegos complejos </a:t>
            </a:r>
          </a:p>
          <a:p>
            <a:r>
              <a:rPr lang="es-ES" sz="6200" dirty="0">
                <a:latin typeface="Arial Narrow" panose="020B0606020202030204" pitchFamily="34" charset="0"/>
              </a:rPr>
              <a:t>Iniciar juegos o jugar con otros </a:t>
            </a:r>
          </a:p>
          <a:p>
            <a:r>
              <a:rPr lang="es-ES" sz="6200" dirty="0">
                <a:latin typeface="Arial Narrow" panose="020B0606020202030204" pitchFamily="34" charset="0"/>
              </a:rPr>
              <a:t>Resolver conflictos con los compañeros </a:t>
            </a:r>
          </a:p>
          <a:p>
            <a:r>
              <a:rPr lang="es-ES" sz="6200" dirty="0">
                <a:latin typeface="Arial Narrow" panose="020B0606020202030204" pitchFamily="34" charset="0"/>
              </a:rPr>
              <a:t>Puede hacerse comprender por los desconocidos </a:t>
            </a:r>
          </a:p>
          <a:p>
            <a:r>
              <a:rPr lang="es-ES" sz="6200" dirty="0">
                <a:latin typeface="Arial Narrow" panose="020B0606020202030204" pitchFamily="34" charset="0"/>
              </a:rPr>
              <a:t>Usar frases complejas en los verbos pretérito, imperfecto, y futuro </a:t>
            </a:r>
          </a:p>
          <a:p>
            <a:r>
              <a:rPr lang="es-ES" sz="6200" dirty="0">
                <a:latin typeface="Arial Narrow" panose="020B0606020202030204" pitchFamily="34" charset="0"/>
              </a:rPr>
              <a:t>Contestar preguntas de: quién?, cómo?, y adónde? </a:t>
            </a:r>
          </a:p>
          <a:p>
            <a:r>
              <a:rPr lang="es-ES" sz="6200" dirty="0">
                <a:latin typeface="Arial Narrow" panose="020B0606020202030204" pitchFamily="34" charset="0"/>
              </a:rPr>
              <a:t>Disfrutar adivinanzas y chistes </a:t>
            </a:r>
          </a:p>
          <a:p>
            <a:r>
              <a:rPr lang="es-ES" sz="6200" dirty="0">
                <a:latin typeface="Arial Narrow" panose="020B0606020202030204" pitchFamily="34" charset="0"/>
              </a:rPr>
              <a:t>Sabe su numero de teléfono y domicilio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06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2014"/>
            <a:ext cx="8534400" cy="1325563"/>
          </a:xfrm>
        </p:spPr>
        <p:txBody>
          <a:bodyPr>
            <a:normAutofit/>
          </a:bodyPr>
          <a:lstStyle/>
          <a:p>
            <a:r>
              <a:rPr lang="es-ES" sz="3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 5 años de edad, puede su niño hacer:</a:t>
            </a:r>
            <a:endParaRPr lang="en-US" sz="3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1136" y="1190173"/>
            <a:ext cx="3821518" cy="4495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ES" sz="7200" b="1" dirty="0">
                <a:latin typeface="Arial Narrow" panose="020B0606020202030204" pitchFamily="34" charset="0"/>
              </a:rPr>
              <a:t>HABLANDO Y JUGANDO</a:t>
            </a:r>
          </a:p>
          <a:p>
            <a:pPr>
              <a:buNone/>
            </a:pPr>
            <a:endParaRPr lang="es-ES" sz="7200" dirty="0">
              <a:latin typeface="Arial Narrow" panose="020B0606020202030204" pitchFamily="34" charset="0"/>
            </a:endParaRPr>
          </a:p>
          <a:p>
            <a:r>
              <a:rPr lang="es-ES" sz="7200" dirty="0">
                <a:latin typeface="Arial Narrow" panose="020B0606020202030204" pitchFamily="34" charset="0"/>
              </a:rPr>
              <a:t>Pretender en juegos complejos </a:t>
            </a:r>
          </a:p>
          <a:p>
            <a:r>
              <a:rPr lang="es-ES" sz="7200" dirty="0">
                <a:latin typeface="Arial Narrow" panose="020B0606020202030204" pitchFamily="34" charset="0"/>
              </a:rPr>
              <a:t>Iniciar juegos o jugar con otros </a:t>
            </a:r>
          </a:p>
          <a:p>
            <a:r>
              <a:rPr lang="es-ES" sz="7200" dirty="0">
                <a:latin typeface="Arial Narrow" panose="020B0606020202030204" pitchFamily="34" charset="0"/>
              </a:rPr>
              <a:t>Resolver conflictos con los compañeros </a:t>
            </a:r>
          </a:p>
          <a:p>
            <a:r>
              <a:rPr lang="es-ES" sz="7200" dirty="0">
                <a:latin typeface="Arial Narrow" panose="020B0606020202030204" pitchFamily="34" charset="0"/>
              </a:rPr>
              <a:t>Puede hacerse comprender por los desconocidos </a:t>
            </a:r>
          </a:p>
          <a:p>
            <a:r>
              <a:rPr lang="es-ES" sz="7200" dirty="0">
                <a:latin typeface="Arial Narrow" panose="020B0606020202030204" pitchFamily="34" charset="0"/>
              </a:rPr>
              <a:t>Usar frases complejas en los verbos pretérito, imperfecto, y futuro </a:t>
            </a:r>
          </a:p>
          <a:p>
            <a:r>
              <a:rPr lang="es-ES" sz="7200" dirty="0">
                <a:latin typeface="Arial Narrow" panose="020B0606020202030204" pitchFamily="34" charset="0"/>
              </a:rPr>
              <a:t>Contestar preguntas de: quién?, cómo?, y adónde? </a:t>
            </a:r>
          </a:p>
          <a:p>
            <a:r>
              <a:rPr lang="es-ES" sz="7200" dirty="0">
                <a:latin typeface="Arial Narrow" panose="020B0606020202030204" pitchFamily="34" charset="0"/>
              </a:rPr>
              <a:t>Disfrutar adivinanzas y chistes </a:t>
            </a:r>
          </a:p>
          <a:p>
            <a:r>
              <a:rPr lang="es-ES" sz="7200" dirty="0">
                <a:latin typeface="Arial Narrow" panose="020B0606020202030204" pitchFamily="34" charset="0"/>
              </a:rPr>
              <a:t>Sabe su numero de teléfono y domicilio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6401245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http://clas.uiuc.edu/special/childfind/cl00465ks/cl00465.html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75260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s-ES" b="1" dirty="0">
                <a:latin typeface="Arial Narrow" panose="020B0606020202030204" pitchFamily="34" charset="0"/>
              </a:rPr>
              <a:t>PENSANDO Y MOVIENDOSE</a:t>
            </a:r>
          </a:p>
          <a:p>
            <a:pPr>
              <a:buNone/>
            </a:pPr>
            <a:endParaRPr lang="es-ES" dirty="0">
              <a:latin typeface="Arial Narrow" panose="020B0606020202030204" pitchFamily="34" charset="0"/>
            </a:endParaRPr>
          </a:p>
          <a:p>
            <a:r>
              <a:rPr lang="es-ES" dirty="0">
                <a:latin typeface="Arial Narrow" panose="020B0606020202030204" pitchFamily="34" charset="0"/>
              </a:rPr>
              <a:t>Usar el tenedor y cuchillo bien </a:t>
            </a:r>
          </a:p>
          <a:p>
            <a:r>
              <a:rPr lang="es-ES" dirty="0">
                <a:latin typeface="Arial Narrow" panose="020B0606020202030204" pitchFamily="34" charset="0"/>
              </a:rPr>
              <a:t>Lavar y secarse la cara y cepillar los dientes sin ayuda </a:t>
            </a:r>
          </a:p>
          <a:p>
            <a:r>
              <a:rPr lang="es-ES" dirty="0">
                <a:latin typeface="Arial Narrow" panose="020B0606020202030204" pitchFamily="34" charset="0"/>
              </a:rPr>
              <a:t>Vestirse y quitarse la ropa sin ayuda </a:t>
            </a:r>
          </a:p>
          <a:p>
            <a:r>
              <a:rPr lang="es-ES" dirty="0">
                <a:latin typeface="Arial Narrow" panose="020B0606020202030204" pitchFamily="34" charset="0"/>
              </a:rPr>
              <a:t>Dibujar figuras simples </a:t>
            </a:r>
          </a:p>
          <a:p>
            <a:r>
              <a:rPr lang="es-ES" dirty="0">
                <a:latin typeface="Arial Narrow" panose="020B0606020202030204" pitchFamily="34" charset="0"/>
              </a:rPr>
              <a:t>Agarrar una pelota tirada </a:t>
            </a:r>
          </a:p>
          <a:p>
            <a:r>
              <a:rPr lang="es-ES" dirty="0">
                <a:latin typeface="Arial Narrow" panose="020B0606020202030204" pitchFamily="34" charset="0"/>
              </a:rPr>
              <a:t>Brincar sobre objetos bajos </a:t>
            </a:r>
          </a:p>
          <a:p>
            <a:r>
              <a:rPr lang="es-ES" dirty="0">
                <a:latin typeface="Arial Narrow" panose="020B0606020202030204" pitchFamily="34" charset="0"/>
              </a:rPr>
              <a:t>Saber canciones y cuentos simples </a:t>
            </a:r>
          </a:p>
          <a:p>
            <a:r>
              <a:rPr lang="es-ES" dirty="0">
                <a:latin typeface="Arial Narrow" panose="020B0606020202030204" pitchFamily="34" charset="0"/>
              </a:rPr>
              <a:t>Cruzar la calle sin peligro </a:t>
            </a:r>
          </a:p>
          <a:p>
            <a:r>
              <a:rPr lang="es-ES" dirty="0">
                <a:latin typeface="Arial Narrow" panose="020B0606020202030204" pitchFamily="34" charset="0"/>
              </a:rPr>
              <a:t>Seguir instrucciones de tres pasos aunque sean extrañas </a:t>
            </a:r>
          </a:p>
          <a:p>
            <a:r>
              <a:rPr lang="es-ES" dirty="0">
                <a:latin typeface="Arial Narrow" panose="020B0606020202030204" pitchFamily="34" charset="0"/>
              </a:rPr>
              <a:t>Nombrar colores y números</a:t>
            </a:r>
          </a:p>
        </p:txBody>
      </p:sp>
    </p:spTree>
    <p:extLst>
      <p:ext uri="{BB962C8B-B14F-4D97-AF65-F5344CB8AC3E}">
        <p14:creationId xmlns:p14="http://schemas.microsoft.com/office/powerpoint/2010/main" val="3798045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48736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Diálogo  </a:t>
            </a:r>
            <a:br>
              <a:rPr lang="en-US" u="sng" dirty="0"/>
            </a:br>
            <a:r>
              <a:rPr lang="en-US" u="sng" dirty="0"/>
              <a:t>Desarrollo Cognitivo del Niño/a</a:t>
            </a:r>
          </a:p>
        </p:txBody>
      </p:sp>
      <p:sp>
        <p:nvSpPr>
          <p:cNvPr id="4" name="Left-Right-Up Arrow 3"/>
          <p:cNvSpPr/>
          <p:nvPr/>
        </p:nvSpPr>
        <p:spPr>
          <a:xfrm>
            <a:off x="2645934" y="2667000"/>
            <a:ext cx="3855311" cy="1459992"/>
          </a:xfrm>
          <a:prstGeom prst="leftRightUpArrow">
            <a:avLst>
              <a:gd name="adj1" fmla="val 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1889" y="3396996"/>
            <a:ext cx="20120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u="sng" dirty="0">
                <a:latin typeface="Arial Narrow" panose="020B0606020202030204" pitchFamily="34" charset="0"/>
              </a:rPr>
              <a:t>Foltalezas 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1409" y="1983724"/>
            <a:ext cx="1741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u="sng" dirty="0">
                <a:latin typeface="Arial Narrow" panose="020B0606020202030204" pitchFamily="34" charset="0"/>
              </a:rPr>
              <a:t>Intereses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201" y="32766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>
                <a:latin typeface="Arial Narrow" panose="020B0606020202030204" pitchFamily="34" charset="0"/>
              </a:rPr>
              <a:t>Necesidades </a:t>
            </a:r>
            <a:endParaRPr lang="en-US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506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65321" cy="1326321"/>
          </a:xfrm>
        </p:spPr>
        <p:txBody>
          <a:bodyPr/>
          <a:lstStyle/>
          <a:p>
            <a:r>
              <a:rPr lang="en-US" sz="4000" u="sng" dirty="0" err="1">
                <a:latin typeface="Arial Narrow" pitchFamily="34" charset="0"/>
              </a:rPr>
              <a:t>Comunicación</a:t>
            </a:r>
            <a:r>
              <a:rPr lang="en-US" sz="4000" u="sng" dirty="0">
                <a:latin typeface="Arial Narrow" pitchFamily="34" charset="0"/>
              </a:rPr>
              <a:t> Con </a:t>
            </a:r>
            <a:r>
              <a:rPr lang="en-US" sz="4000" u="sng" dirty="0" err="1">
                <a:latin typeface="Arial Narrow" pitchFamily="34" charset="0"/>
              </a:rPr>
              <a:t>Niños</a:t>
            </a:r>
            <a:r>
              <a:rPr lang="en-US" sz="4000" u="sng" dirty="0">
                <a:latin typeface="Arial Narrow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45505" cy="48006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Directa</a:t>
            </a:r>
            <a:endParaRPr lang="en-US" dirty="0"/>
          </a:p>
          <a:p>
            <a:r>
              <a:rPr lang="en-US" dirty="0"/>
              <a:t>Clara</a:t>
            </a:r>
          </a:p>
          <a:p>
            <a:r>
              <a:rPr lang="en-US" dirty="0" err="1"/>
              <a:t>Corta</a:t>
            </a:r>
            <a:endParaRPr lang="en-US" dirty="0"/>
          </a:p>
          <a:p>
            <a:r>
              <a:rPr lang="en-US" dirty="0"/>
              <a:t>Con </a:t>
            </a:r>
            <a:r>
              <a:rPr lang="en-US" dirty="0" err="1"/>
              <a:t>Proposito</a:t>
            </a:r>
            <a:endParaRPr lang="en-US" dirty="0"/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La </a:t>
            </a:r>
            <a:r>
              <a:rPr lang="en-US" dirty="0" err="1"/>
              <a:t>importancia</a:t>
            </a:r>
            <a:r>
              <a:rPr lang="en-US" dirty="0"/>
              <a:t> del Escuchar, </a:t>
            </a:r>
            <a:r>
              <a:rPr lang="en-US" dirty="0" err="1"/>
              <a:t>oportunidad</a:t>
            </a:r>
            <a:r>
              <a:rPr lang="en-US" dirty="0"/>
              <a:t> para </a:t>
            </a:r>
            <a:r>
              <a:rPr lang="en-US" dirty="0" err="1"/>
              <a:t>reflexiona</a:t>
            </a:r>
            <a:endParaRPr lang="en-US" dirty="0"/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Use the preguntas </a:t>
            </a:r>
            <a:r>
              <a:rPr lang="en-US" dirty="0" err="1"/>
              <a:t>abiertas</a:t>
            </a:r>
            <a:r>
              <a:rPr lang="en-US" dirty="0"/>
              <a:t> (</a:t>
            </a:r>
            <a:r>
              <a:rPr lang="en-US" dirty="0" err="1"/>
              <a:t>Solicitar</a:t>
            </a:r>
            <a:r>
              <a:rPr lang="en-US" dirty="0"/>
              <a:t>, </a:t>
            </a:r>
            <a:r>
              <a:rPr lang="en-US" dirty="0" err="1"/>
              <a:t>Aclarar</a:t>
            </a:r>
            <a:r>
              <a:rPr lang="en-US" dirty="0"/>
              <a:t>, </a:t>
            </a:r>
            <a:r>
              <a:rPr lang="en-US" dirty="0" err="1"/>
              <a:t>Reflecionar</a:t>
            </a:r>
            <a:r>
              <a:rPr lang="en-US" dirty="0"/>
              <a:t>, </a:t>
            </a:r>
            <a:r>
              <a:rPr lang="en-US" dirty="0" err="1"/>
              <a:t>Busqueda</a:t>
            </a:r>
            <a:r>
              <a:rPr lang="en-US" dirty="0"/>
              <a:t> de Soluciones) 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Evita </a:t>
            </a:r>
            <a:r>
              <a:rPr lang="en-US" dirty="0" err="1"/>
              <a:t>ordenar</a:t>
            </a:r>
            <a:r>
              <a:rPr lang="en-US" dirty="0"/>
              <a:t>, </a:t>
            </a:r>
            <a:r>
              <a:rPr lang="en-US" dirty="0" err="1"/>
              <a:t>rechazar</a:t>
            </a:r>
            <a:r>
              <a:rPr lang="en-US" dirty="0"/>
              <a:t>, </a:t>
            </a:r>
            <a:r>
              <a:rPr lang="en-US" dirty="0" err="1"/>
              <a:t>mandar</a:t>
            </a:r>
            <a:r>
              <a:rPr lang="en-US" dirty="0"/>
              <a:t>, </a:t>
            </a:r>
            <a:r>
              <a:rPr lang="en-US" dirty="0" err="1"/>
              <a:t>criticar</a:t>
            </a:r>
            <a:r>
              <a:rPr lang="en-US" dirty="0"/>
              <a:t> o </a:t>
            </a:r>
            <a:r>
              <a:rPr lang="en-US" dirty="0" err="1"/>
              <a:t>juzgar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la </a:t>
            </a:r>
            <a:r>
              <a:rPr lang="en-US" dirty="0" err="1"/>
              <a:t>solución</a:t>
            </a:r>
            <a:r>
              <a:rPr lang="en-US" dirty="0"/>
              <a:t> de </a:t>
            </a:r>
            <a:r>
              <a:rPr lang="en-US" dirty="0" err="1"/>
              <a:t>problemas</a:t>
            </a:r>
            <a:r>
              <a:rPr lang="en-US" dirty="0"/>
              <a:t>. Dele </a:t>
            </a:r>
            <a:r>
              <a:rPr lang="en-US" dirty="0" err="1"/>
              <a:t>importancia</a:t>
            </a:r>
            <a:r>
              <a:rPr lang="en-US" dirty="0"/>
              <a:t> a lo positivo.</a:t>
            </a:r>
          </a:p>
        </p:txBody>
      </p:sp>
    </p:spTree>
    <p:extLst>
      <p:ext uri="{BB962C8B-B14F-4D97-AF65-F5344CB8AC3E}">
        <p14:creationId xmlns:p14="http://schemas.microsoft.com/office/powerpoint/2010/main" val="308024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14771"/>
            <a:ext cx="7765321" cy="1326321"/>
          </a:xfrm>
        </p:spPr>
        <p:txBody>
          <a:bodyPr>
            <a:normAutofit/>
          </a:bodyPr>
          <a:lstStyle/>
          <a:p>
            <a:r>
              <a:rPr lang="es-ES" sz="4000" u="sng" dirty="0">
                <a:latin typeface="Arial Narrow" pitchFamily="34" charset="0"/>
                <a:ea typeface="Calibri"/>
                <a:cs typeface="Times New Roman"/>
              </a:rPr>
              <a:t>Desarrollo de NiÑos/as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724400" cy="2788480"/>
          </a:xfrm>
        </p:spPr>
        <p:txBody>
          <a:bodyPr>
            <a:noAutofit/>
          </a:bodyPr>
          <a:lstStyle/>
          <a:p>
            <a:r>
              <a:rPr lang="es-ES" sz="3400" dirty="0">
                <a:latin typeface="Arial Narrow" panose="020B0606020202030204" pitchFamily="34" charset="0"/>
              </a:rPr>
              <a:t>¿Cuál es mi conocimiento?</a:t>
            </a:r>
          </a:p>
          <a:p>
            <a:pPr marL="0" indent="0">
              <a:buNone/>
            </a:pPr>
            <a:endParaRPr lang="es-ES" sz="3400" dirty="0">
              <a:latin typeface="Arial Narrow" panose="020B0606020202030204" pitchFamily="34" charset="0"/>
            </a:endParaRPr>
          </a:p>
          <a:p>
            <a:r>
              <a:rPr lang="es-ES" sz="3400" dirty="0">
                <a:latin typeface="Arial Narrow" panose="020B0606020202030204" pitchFamily="34" charset="0"/>
              </a:rPr>
              <a:t>¿Cómo lo adquirí?</a:t>
            </a:r>
            <a:endParaRPr lang="en-US" sz="3400" dirty="0">
              <a:latin typeface="Arial Narrow" panose="020B0606020202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3501937"/>
            <a:ext cx="4602643" cy="305126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Narrow" panose="020B0606020202030204" pitchFamily="34" charset="0"/>
              </a:rPr>
              <a:t>What is my understanding?</a:t>
            </a:r>
          </a:p>
          <a:p>
            <a:pPr marL="0" indent="0">
              <a:buNone/>
            </a:pPr>
            <a:endParaRPr lang="en-US" sz="3200" dirty="0">
              <a:latin typeface="Arial Narrow" panose="020B0606020202030204" pitchFamily="34" charset="0"/>
            </a:endParaRPr>
          </a:p>
          <a:p>
            <a:r>
              <a:rPr lang="en-US" sz="3200" dirty="0">
                <a:latin typeface="Arial Narrow" panose="020B0606020202030204" pitchFamily="34" charset="0"/>
              </a:rPr>
              <a:t>How did I acquire it?</a:t>
            </a:r>
          </a:p>
        </p:txBody>
      </p:sp>
    </p:spTree>
    <p:extLst>
      <p:ext uri="{BB962C8B-B14F-4D97-AF65-F5344CB8AC3E}">
        <p14:creationId xmlns:p14="http://schemas.microsoft.com/office/powerpoint/2010/main" val="3152157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4"/>
          <p:cNvSpPr>
            <a:spLocks noChangeArrowheads="1"/>
          </p:cNvSpPr>
          <p:nvPr/>
        </p:nvSpPr>
        <p:spPr bwMode="auto">
          <a:xfrm>
            <a:off x="838200" y="1295400"/>
            <a:ext cx="7924800" cy="464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PR" sz="2400" b="1" u="sng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PR" sz="3200" b="1" dirty="0">
                <a:latin typeface="Calibri" pitchFamily="34" charset="0"/>
              </a:rPr>
              <a:t>Para Solicitar Información</a:t>
            </a:r>
            <a:r>
              <a:rPr lang="es-PR" sz="2400" b="1" dirty="0">
                <a:latin typeface="Calibri" pitchFamily="34" charset="0"/>
              </a:rPr>
              <a:t> </a:t>
            </a:r>
          </a:p>
          <a:p>
            <a:r>
              <a:rPr lang="es-PR" sz="2000" dirty="0">
                <a:latin typeface="Calibri" pitchFamily="34" charset="0"/>
              </a:rPr>
              <a:t>¿Que sucede? ¿Que paso ? ¿Como puedo asistirle?</a:t>
            </a:r>
            <a:endParaRPr lang="es-PR" sz="2000" b="1" dirty="0">
              <a:latin typeface="Calibri" pitchFamily="34" charset="0"/>
            </a:endParaRPr>
          </a:p>
          <a:p>
            <a:endParaRPr lang="es-PR" sz="2400" b="1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PR" sz="3200" b="1" dirty="0">
                <a:latin typeface="Calibri" pitchFamily="34" charset="0"/>
              </a:rPr>
              <a:t>Para Clarificar Información Recibida</a:t>
            </a:r>
          </a:p>
          <a:p>
            <a:r>
              <a:rPr lang="es-PR" dirty="0">
                <a:latin typeface="Calibri" pitchFamily="34" charset="0"/>
              </a:rPr>
              <a:t>¿Es esto lo que tu quieres decir? </a:t>
            </a:r>
          </a:p>
          <a:p>
            <a:endParaRPr lang="es-PR" sz="2400" b="1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PR" sz="3200" b="1" dirty="0">
                <a:latin typeface="Calibri" pitchFamily="34" charset="0"/>
              </a:rPr>
              <a:t>Para Promover la Auto-Reflexión</a:t>
            </a:r>
          </a:p>
          <a:p>
            <a:r>
              <a:rPr lang="es-PR" dirty="0">
                <a:latin typeface="Calibri" pitchFamily="34" charset="0"/>
              </a:rPr>
              <a:t>¿Como se sintió cuando / luego…? </a:t>
            </a:r>
            <a:endParaRPr lang="es-PR" sz="2400" b="1" dirty="0">
              <a:latin typeface="Calibri" pitchFamily="34" charset="0"/>
            </a:endParaRPr>
          </a:p>
          <a:p>
            <a:endParaRPr lang="es-PR" sz="2400" b="1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PR" sz="3200" b="1" dirty="0">
                <a:latin typeface="Calibri" pitchFamily="34" charset="0"/>
              </a:rPr>
              <a:t>Para Motivar la Identificación de Soluciones</a:t>
            </a:r>
          </a:p>
          <a:p>
            <a:r>
              <a:rPr lang="es-PR" dirty="0">
                <a:latin typeface="Calibri" pitchFamily="34" charset="0"/>
              </a:rPr>
              <a:t>¿Que crees que deberemos hacer? </a:t>
            </a:r>
          </a:p>
        </p:txBody>
      </p:sp>
      <p:sp>
        <p:nvSpPr>
          <p:cNvPr id="89090" name="Text Box 5"/>
          <p:cNvSpPr txBox="1">
            <a:spLocks noChangeArrowheads="1"/>
          </p:cNvSpPr>
          <p:nvPr/>
        </p:nvSpPr>
        <p:spPr bwMode="auto">
          <a:xfrm>
            <a:off x="0" y="228600"/>
            <a:ext cx="914400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R" sz="3200" b="1" u="sng" dirty="0">
                <a:solidFill>
                  <a:schemeClr val="tx2"/>
                </a:solidFill>
                <a:latin typeface="Calibri" pitchFamily="34" charset="0"/>
              </a:rPr>
              <a:t>Comunicación Directa, Clara, y Corta</a:t>
            </a:r>
          </a:p>
        </p:txBody>
      </p:sp>
    </p:spTree>
    <p:extLst>
      <p:ext uri="{BB962C8B-B14F-4D97-AF65-F5344CB8AC3E}">
        <p14:creationId xmlns:p14="http://schemas.microsoft.com/office/powerpoint/2010/main" val="1513866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19200"/>
            <a:ext cx="82296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es-PR" sz="3200" u="sng" dirty="0"/>
              <a:t>Modelo de la comunicación No violenta </a:t>
            </a:r>
          </a:p>
          <a:p>
            <a:pPr marL="342900" indent="-342900" algn="ctr"/>
            <a:r>
              <a:rPr lang="es-PR" dirty="0"/>
              <a:t>     (Marshall Rosenberg) </a:t>
            </a:r>
          </a:p>
          <a:p>
            <a:pPr marL="342900" indent="-342900"/>
            <a:endParaRPr lang="es-PR" dirty="0">
              <a:solidFill>
                <a:schemeClr val="tx2"/>
              </a:solidFill>
            </a:endParaRPr>
          </a:p>
          <a:p>
            <a:pPr marL="342900" indent="-342900"/>
            <a:endParaRPr lang="es-PR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Arial Narrow" pitchFamily="34" charset="0"/>
              </a:rPr>
              <a:t>Observación atenta</a:t>
            </a: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Arial Narrow" pitchFamily="34" charset="0"/>
              </a:rPr>
              <a:t>Auténtica expresión de las emociones </a:t>
            </a: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Arial Narrow" pitchFamily="34" charset="0"/>
              </a:rPr>
              <a:t>Comunicación de necesidades </a:t>
            </a: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Arial Narrow" pitchFamily="34" charset="0"/>
              </a:rPr>
              <a:t>Peticiones conscientes </a:t>
            </a: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Arial Narrow" pitchFamily="34" charset="0"/>
              </a:rPr>
              <a:t>Negociación inclusiva </a:t>
            </a:r>
          </a:p>
        </p:txBody>
      </p:sp>
    </p:spTree>
    <p:extLst>
      <p:ext uri="{BB962C8B-B14F-4D97-AF65-F5344CB8AC3E}">
        <p14:creationId xmlns:p14="http://schemas.microsoft.com/office/powerpoint/2010/main" val="3734184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86106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s-PR" sz="3200" b="1" u="sng" dirty="0"/>
              <a:t>Ense</a:t>
            </a:r>
            <a:r>
              <a:rPr lang="es-PR" sz="3200" b="1" u="sng" dirty="0">
                <a:cs typeface="Arial" charset="0"/>
              </a:rPr>
              <a:t>ñanza de Nuevas </a:t>
            </a:r>
            <a:r>
              <a:rPr lang="es-PR" sz="3200" b="1" u="sng" dirty="0"/>
              <a:t>Destrezas</a:t>
            </a:r>
            <a:r>
              <a:rPr lang="es-PR" sz="3200" b="1" u="sng" dirty="0">
                <a:cs typeface="Arial" charset="0"/>
              </a:rPr>
              <a:t>:</a:t>
            </a:r>
          </a:p>
          <a:p>
            <a:pPr marL="342900" indent="-342900"/>
            <a:endParaRPr lang="es-PR" sz="2800" dirty="0">
              <a:latin typeface="+mj-lt"/>
            </a:endParaRPr>
          </a:p>
          <a:p>
            <a:pPr marL="342900" indent="-342900"/>
            <a:endParaRPr lang="es-PR" sz="2800" dirty="0">
              <a:latin typeface="+mj-lt"/>
            </a:endParaRP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+mj-lt"/>
              </a:rPr>
              <a:t>Descripción de la nueva destreza</a:t>
            </a:r>
          </a:p>
          <a:p>
            <a:pPr marL="342900" indent="-342900"/>
            <a:endParaRPr lang="es-PR" sz="2800" b="1" dirty="0">
              <a:latin typeface="+mj-lt"/>
            </a:endParaRP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+mj-lt"/>
              </a:rPr>
              <a:t>Modelaje</a:t>
            </a:r>
          </a:p>
          <a:p>
            <a:pPr marL="342900" indent="-342900"/>
            <a:endParaRPr lang="es-PR" sz="2800" b="1" dirty="0">
              <a:latin typeface="+mj-lt"/>
            </a:endParaRPr>
          </a:p>
          <a:p>
            <a:pPr marL="342900" indent="-342900">
              <a:buFontTx/>
              <a:buChar char="•"/>
            </a:pPr>
            <a:r>
              <a:rPr lang="es-PR" sz="2800" b="1" dirty="0">
                <a:latin typeface="+mj-lt"/>
              </a:rPr>
              <a:t>Promover el Uso de la destreza en situaciones de la vida real</a:t>
            </a:r>
          </a:p>
          <a:p>
            <a:pPr marL="1257300" lvl="2" indent="-342900"/>
            <a:endParaRPr lang="es-PR" sz="800" b="1" dirty="0">
              <a:latin typeface="Arial Narrow" pitchFamily="34" charset="0"/>
            </a:endParaRPr>
          </a:p>
          <a:p>
            <a:pPr marL="1257300" lvl="2" indent="-342900"/>
            <a:endParaRPr lang="es-PR" sz="800" b="1" dirty="0">
              <a:latin typeface="Arial Narrow" pitchFamily="34" charset="0"/>
            </a:endParaRPr>
          </a:p>
          <a:p>
            <a:pPr marL="1257300" lvl="2" indent="-342900"/>
            <a:endParaRPr lang="es-PR" sz="800" b="1" dirty="0">
              <a:latin typeface="Arial Narrow" pitchFamily="34" charset="0"/>
            </a:endParaRPr>
          </a:p>
          <a:p>
            <a:pPr marL="1257300" lvl="2" indent="-342900"/>
            <a:endParaRPr lang="es-PR" b="1" dirty="0">
              <a:latin typeface="Arial Narrow" pitchFamily="34" charset="0"/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669925" y="722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7285" name="Picture 6" descr="MCj04259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5016500"/>
            <a:ext cx="1349375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4236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63563"/>
          </a:xfrm>
        </p:spPr>
        <p:txBody>
          <a:bodyPr>
            <a:normAutofit fontScale="90000"/>
          </a:bodyPr>
          <a:lstStyle/>
          <a:p>
            <a:r>
              <a:rPr lang="es-ES" altLang="en-US" sz="3200" b="1" u="sng">
                <a:latin typeface="Arial Narrow" panose="020B0606020202030204" pitchFamily="34" charset="0"/>
              </a:rPr>
              <a:t>Pasos para Fomentar la Independencia Emocional</a:t>
            </a:r>
            <a:endParaRPr lang="en-US" altLang="en-US" sz="3200" b="1" u="sng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763000" cy="5562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es-ES" sz="2800" dirty="0">
                <a:latin typeface="Arial Narrow" panose="020B0606020202030204" pitchFamily="34" charset="0"/>
              </a:rPr>
              <a:t>RECONOCER QUE HAY UN PROBLEMA</a:t>
            </a:r>
          </a:p>
          <a:p>
            <a:pPr marL="0" indent="0">
              <a:buFontTx/>
              <a:buNone/>
              <a:defRPr/>
            </a:pPr>
            <a:r>
              <a:rPr lang="es-ES" sz="2800" dirty="0">
                <a:latin typeface="Arial Narrow" panose="020B0606020202030204" pitchFamily="34" charset="0"/>
              </a:rPr>
              <a:t>       (ej.,, falta de un nivel de independencia saludable)</a:t>
            </a:r>
          </a:p>
          <a:p>
            <a:pPr marL="0" indent="0">
              <a:buFontTx/>
              <a:buNone/>
              <a:defRPr/>
            </a:pPr>
            <a:r>
              <a:rPr lang="es-ES" sz="2800" dirty="0">
                <a:latin typeface="Arial Narrow" panose="020B0606020202030204" pitchFamily="34" charset="0"/>
              </a:rPr>
              <a:t>2.    Hable claramente / Dele opciones razonables</a:t>
            </a:r>
          </a:p>
          <a:p>
            <a:pPr marL="0" indent="0">
              <a:buFontTx/>
              <a:buNone/>
              <a:defRPr/>
            </a:pPr>
            <a:r>
              <a:rPr lang="es-ES" sz="2800" dirty="0">
                <a:latin typeface="Arial Narrow" panose="020B0606020202030204" pitchFamily="34" charset="0"/>
              </a:rPr>
              <a:t>3.    Modele la independencia. </a:t>
            </a:r>
          </a:p>
          <a:p>
            <a:pPr marL="514350" indent="-514350">
              <a:buFontTx/>
              <a:buAutoNum type="arabicPeriod" startAt="4"/>
              <a:defRPr/>
            </a:pPr>
            <a:r>
              <a:rPr lang="es-ES" sz="2800" dirty="0">
                <a:latin typeface="Arial Narrow" panose="020B0606020202030204" pitchFamily="34" charset="0"/>
              </a:rPr>
              <a:t>Enséñales a tus hijos que está bien estar solo. </a:t>
            </a:r>
          </a:p>
          <a:p>
            <a:pPr marL="514350" indent="-514350">
              <a:buFontTx/>
              <a:buAutoNum type="arabicPeriod" startAt="4"/>
              <a:defRPr/>
            </a:pPr>
            <a:r>
              <a:rPr lang="es-ES" sz="2800" dirty="0">
                <a:latin typeface="Arial Narrow" panose="020B0606020202030204" pitchFamily="34" charset="0"/>
              </a:rPr>
              <a:t> Incluye a tus hijos en las tareas del hogar diarias que impliquen sus propias cosas</a:t>
            </a:r>
          </a:p>
          <a:p>
            <a:pPr marL="514350" indent="-514350">
              <a:buFontTx/>
              <a:buAutoNum type="arabicPeriod" startAt="6"/>
              <a:defRPr/>
            </a:pPr>
            <a:r>
              <a:rPr lang="es-ES" sz="2800" dirty="0">
                <a:latin typeface="Arial Narrow" panose="020B0606020202030204" pitchFamily="34" charset="0"/>
              </a:rPr>
              <a:t>Establezca un tiempo a solas estructurado y desestructurado.</a:t>
            </a:r>
          </a:p>
          <a:p>
            <a:pPr marL="514350" indent="-514350">
              <a:buFontTx/>
              <a:buAutoNum type="arabicPeriod" startAt="6"/>
              <a:defRPr/>
            </a:pPr>
            <a:r>
              <a:rPr lang="es-ES" sz="2800" dirty="0">
                <a:latin typeface="Arial Narrow" panose="020B0606020202030204" pitchFamily="34" charset="0"/>
              </a:rPr>
              <a:t>Fomente su curiosidad leyéndole y jugando con él todos los días. </a:t>
            </a:r>
          </a:p>
          <a:p>
            <a:pPr marL="514350" indent="-514350">
              <a:buFontTx/>
              <a:buAutoNum type="arabicPeriod" startAt="6"/>
              <a:defRPr/>
            </a:pPr>
            <a:r>
              <a:rPr lang="es-ES" sz="2800" dirty="0">
                <a:latin typeface="Arial Narrow" panose="020B0606020202030204" pitchFamily="34" charset="0"/>
              </a:rPr>
              <a:t>Dale tareas simples, como vestirse por la mañana. </a:t>
            </a:r>
          </a:p>
        </p:txBody>
      </p:sp>
    </p:spTree>
    <p:extLst>
      <p:ext uri="{BB962C8B-B14F-4D97-AF65-F5344CB8AC3E}">
        <p14:creationId xmlns:p14="http://schemas.microsoft.com/office/powerpoint/2010/main" val="2370074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256" y="304800"/>
            <a:ext cx="7765321" cy="1326321"/>
          </a:xfrm>
        </p:spPr>
        <p:txBody>
          <a:bodyPr>
            <a:normAutofit/>
          </a:bodyPr>
          <a:lstStyle/>
          <a:p>
            <a:r>
              <a:rPr lang="es-ES" sz="4400" u="sng" dirty="0">
                <a:latin typeface="Arial Narrow" panose="020B0606020202030204" pitchFamily="34" charset="0"/>
              </a:rPr>
              <a:t>autoestima</a:t>
            </a:r>
            <a:endParaRPr lang="en-US" sz="44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729" y="2286000"/>
            <a:ext cx="3829503" cy="2026480"/>
          </a:xfrm>
        </p:spPr>
        <p:txBody>
          <a:bodyPr>
            <a:normAutofit/>
          </a:bodyPr>
          <a:lstStyle/>
          <a:p>
            <a:r>
              <a:rPr lang="es-ES" sz="4400" dirty="0">
                <a:latin typeface="Arial Narrow" panose="020B0606020202030204" pitchFamily="34" charset="0"/>
              </a:rPr>
              <a:t>¿Qué es la autoestima?</a:t>
            </a:r>
            <a:endParaRPr lang="en-US" sz="4400" dirty="0">
              <a:latin typeface="Arial Narrow" panose="020B0606020202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ES" sz="4000" dirty="0">
                <a:effectLst/>
                <a:latin typeface="Arial Narrow" panose="020B0606020202030204" pitchFamily="34" charset="0"/>
              </a:rPr>
              <a:t>¿Por qué es importante la autoestima?</a:t>
            </a:r>
            <a:endParaRPr lang="en-US" sz="4000" dirty="0">
              <a:effectLst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86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28472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tx1"/>
                </a:solidFill>
              </a:rPr>
              <a:t>Pasos para mejorar la autoestima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839200" cy="5410200"/>
          </a:xfrm>
        </p:spPr>
        <p:txBody>
          <a:bodyPr>
            <a:noAutofit/>
          </a:bodyPr>
          <a:lstStyle/>
          <a:p>
            <a:r>
              <a:rPr lang="es-ES" sz="2800" dirty="0">
                <a:latin typeface="Arial Narrow" panose="020B0606020202030204" pitchFamily="34" charset="0"/>
              </a:rPr>
              <a:t>1. Demuestre amor y afecto a su hijo/a. </a:t>
            </a:r>
            <a:r>
              <a:rPr lang="es-ES" sz="1400" dirty="0">
                <a:latin typeface="Arial Narrow" panose="020B0606020202030204" pitchFamily="34" charset="0"/>
              </a:rPr>
              <a:t>Un bebé que fue tratado con amor y afecto tendrá la sensación subconsciente que es lo suficientemente digno e importante para ser amado.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2. Felicite a su hijo/a. </a:t>
            </a:r>
            <a:r>
              <a:rPr lang="es-ES" sz="1600" dirty="0">
                <a:latin typeface="Arial Narrow" panose="020B0606020202030204" pitchFamily="34" charset="0"/>
              </a:rPr>
              <a:t>Dígale, "Estoy muy orgulloso de ti. Eres muy especial. Me gusto la manera que lo has hecho. "</a:t>
            </a:r>
            <a:endParaRPr lang="es-ES" sz="2800" dirty="0">
              <a:latin typeface="Arial Narrow" panose="020B0606020202030204" pitchFamily="34" charset="0"/>
            </a:endParaRPr>
          </a:p>
          <a:p>
            <a:r>
              <a:rPr lang="es-ES" sz="2800" dirty="0">
                <a:latin typeface="Arial Narrow" panose="020B0606020202030204" pitchFamily="34" charset="0"/>
              </a:rPr>
              <a:t>3. Fije metas para su hijo. </a:t>
            </a:r>
            <a:r>
              <a:rPr lang="es-ES" sz="1600" dirty="0">
                <a:latin typeface="Arial Narrow" panose="020B0606020202030204" pitchFamily="34" charset="0"/>
              </a:rPr>
              <a:t>La meta debe ser alcanzable—Mientras el niño se esfuerza en lograr la meta, acompáñelo y felicítelo a cada paso del camino. 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4. Critique la acción, no a la persona. </a:t>
            </a:r>
            <a:r>
              <a:rPr lang="es-ES" sz="1600" dirty="0">
                <a:latin typeface="Arial Narrow" panose="020B0606020202030204" pitchFamily="34" charset="0"/>
              </a:rPr>
              <a:t>Cuando su hijo haga algo negativo, dígale, "Eres un niño bueno y especial, no debes hacer esas cosas" en vez de decir, "eres malo."</a:t>
            </a:r>
            <a:endParaRPr lang="es-ES" sz="2800" dirty="0">
              <a:latin typeface="Arial Narrow" panose="020B0606020202030204" pitchFamily="34" charset="0"/>
            </a:endParaRPr>
          </a:p>
          <a:p>
            <a:r>
              <a:rPr lang="es-ES" sz="2800" dirty="0">
                <a:latin typeface="Arial Narrow" panose="020B0606020202030204" pitchFamily="34" charset="0"/>
              </a:rPr>
              <a:t>5. Tome en cuenta los sentimientos de su hijo/a. </a:t>
            </a:r>
            <a:r>
              <a:rPr lang="es-ES" sz="1600" dirty="0">
                <a:latin typeface="Arial Narrow" panose="020B0606020202030204" pitchFamily="34" charset="0"/>
              </a:rPr>
              <a:t>Cuando su hijo sufra un golpe a la autoestima, es importante considerar sus sentimientos. </a:t>
            </a:r>
            <a:endParaRPr lang="es-ES" sz="2800" dirty="0">
              <a:latin typeface="Arial Narrow" panose="020B0606020202030204" pitchFamily="34" charset="0"/>
            </a:endParaRPr>
          </a:p>
          <a:p>
            <a:r>
              <a:rPr lang="es-ES" sz="2800" dirty="0">
                <a:latin typeface="Arial Narrow" panose="020B0606020202030204" pitchFamily="34" charset="0"/>
              </a:rPr>
              <a:t>6. Siéntase orgulloso de su hijo. </a:t>
            </a:r>
            <a:r>
              <a:rPr lang="es-ES" sz="1600" dirty="0">
                <a:latin typeface="Arial Narrow" panose="020B0606020202030204" pitchFamily="34" charset="0"/>
              </a:rPr>
              <a:t>Habitualmente, debemos recordar decir a nuestros hijos cuan afortunados y orgullosos somos de ser sus padres.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7. Hable positivamente de su hijo en presencia de la gente importante en su vida, como abuelos, profesores, amigos etc.</a:t>
            </a:r>
          </a:p>
        </p:txBody>
      </p:sp>
    </p:spTree>
    <p:extLst>
      <p:ext uri="{BB962C8B-B14F-4D97-AF65-F5344CB8AC3E}">
        <p14:creationId xmlns:p14="http://schemas.microsoft.com/office/powerpoint/2010/main" val="495122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09600" y="175491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s-ES" sz="3600" u="sng" dirty="0">
                <a:solidFill>
                  <a:schemeClr val="tx1"/>
                </a:solidFill>
              </a:rPr>
              <a:t>Pasos para mejorar la autoestima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937491"/>
            <a:ext cx="86868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8. Nunca compare a su hijo con otros. </a:t>
            </a:r>
            <a:r>
              <a:rPr lang="es-ES" sz="1600" dirty="0">
                <a:latin typeface="Arial Narrow" panose="020B0606020202030204" pitchFamily="34" charset="0"/>
              </a:rPr>
              <a:t>Nunca le diga: "¿Por qué no eres como Pablito?". </a:t>
            </a:r>
          </a:p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9. Asegúrese que cuando otros traten con su hijo sepan cuales son sus puntos fuertes. </a:t>
            </a:r>
          </a:p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10. Dígale a su hijo regularmente que lo ama incondicionalmente. </a:t>
            </a:r>
            <a:r>
              <a:rPr lang="es-ES" sz="1600" dirty="0">
                <a:latin typeface="Arial Narrow" panose="020B0606020202030204" pitchFamily="34" charset="0"/>
              </a:rPr>
              <a:t>Cuando fallan, o hacen algo incorrecto, recuerde decirles, "¡Eres especial para mí, y yo te amo siempre, sin importar lo qué pase!"</a:t>
            </a:r>
          </a:p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11. Establezca límites / una estructura saludable. </a:t>
            </a:r>
            <a:r>
              <a:rPr lang="es-ES" sz="1600" dirty="0">
                <a:latin typeface="Arial Narrow" panose="020B0606020202030204" pitchFamily="34" charset="0"/>
              </a:rPr>
              <a:t>Establece algunas reglas razonables. Por ejemplo, si le dices a tu hijo que tiene que comer su merienda en la cocina, no le permitas que coma por toda la casa al día siguiente. O si le pides que ponga la ropa sucia en el cesto designado para ello, después no le digas que no importa si la deja en el piso.</a:t>
            </a:r>
          </a:p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12. Fomente riesgos saludables. </a:t>
            </a:r>
            <a:r>
              <a:rPr lang="es-ES" sz="1600" dirty="0">
                <a:latin typeface="Arial Narrow" panose="020B0606020202030204" pitchFamily="34" charset="0"/>
              </a:rPr>
              <a:t>Anima a tu hijo/a a que explore algo nuevo, como probar comida diferente, hacer un nuevo amigo o montar en bicicleta. Aunque siempre existe la posibilidad del fracaso, sin riesgos no hay oportunidades para el éxito</a:t>
            </a:r>
          </a:p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13.Mejore su propia autoestima. </a:t>
            </a:r>
            <a:r>
              <a:rPr lang="es-ES" sz="1600" dirty="0">
                <a:latin typeface="Arial Narrow" panose="020B0606020202030204" pitchFamily="34" charset="0"/>
              </a:rPr>
              <a:t>Usted necesita verse a si mismo positivamente. Los padres que carecen de suficiente autoestima tendrán dificultades para mejorar la autoestima de sus hijos. </a:t>
            </a:r>
          </a:p>
          <a:p>
            <a:pPr marL="0" indent="0">
              <a:buNone/>
            </a:pPr>
            <a:endParaRPr lang="es-ES" sz="2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s-ES" sz="2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2588" y="6642100"/>
            <a:ext cx="1141412" cy="215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464646">
                    <a:lumMod val="10000"/>
                  </a:srgbClr>
                </a:solidFill>
                <a:latin typeface="Lucida Sans Unicode"/>
              </a:rPr>
              <a:t>© K. Guadalupe, Ph.D. </a:t>
            </a:r>
          </a:p>
        </p:txBody>
      </p:sp>
    </p:spTree>
    <p:extLst>
      <p:ext uri="{BB962C8B-B14F-4D97-AF65-F5344CB8AC3E}">
        <p14:creationId xmlns:p14="http://schemas.microsoft.com/office/powerpoint/2010/main" val="283523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0"/>
            <a:ext cx="8001000" cy="1447800"/>
          </a:xfrm>
        </p:spPr>
        <p:txBody>
          <a:bodyPr>
            <a:normAutofit fontScale="55000" lnSpcReduction="20000"/>
          </a:bodyPr>
          <a:lstStyle/>
          <a:p>
            <a:r>
              <a:rPr lang="en-US" sz="7300" u="sng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Desarrollo Biosicosocial de Niños/as</a:t>
            </a:r>
          </a:p>
          <a:p>
            <a:r>
              <a:rPr lang="es-ES" sz="7300" u="sng" dirty="0">
                <a:latin typeface="Arial Narrow" panose="020B0606020202030204" pitchFamily="34" charset="0"/>
              </a:rPr>
              <a:t>Desarrollo Biopsicosocial de Niños / as</a:t>
            </a:r>
            <a:endParaRPr lang="en-US" sz="7300" u="sng" dirty="0">
              <a:solidFill>
                <a:schemeClr val="tx1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1611185"/>
            <a:ext cx="5486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2800" b="1" dirty="0">
                <a:latin typeface="Arial Narrow" panose="020B0606020202030204" pitchFamily="34" charset="0"/>
              </a:rPr>
              <a:t>Nota: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s-PR" sz="2800" dirty="0">
                <a:latin typeface="Arial Narrow" panose="020B0606020202030204" pitchFamily="34" charset="0"/>
              </a:rPr>
              <a:t>El desarrollo no es un evento, sino un proceso a través del cual como seres humanos nos adaptamos y/o transcendemos creencias, valores, conocimientos, comportamientos y estilos de vida, además de nuestros cambios biofísicos. A través de nuestras vidas construimos, desconstruimos, y resconstruimos</a:t>
            </a:r>
            <a:r>
              <a:rPr lang="en-US" sz="2800" dirty="0">
                <a:latin typeface="Arial Narrow" panose="020B0606020202030204" pitchFamily="34" charset="0"/>
              </a:rPr>
              <a:t> un sentido de ser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  <a:r>
              <a:rPr lang="es-PR" sz="24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6172200" y="2459741"/>
            <a:ext cx="2895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Note: development is not an event, but a process through which as human beings we adapt and / or transcend beliefs, values, knowledge, behaviors and lifestyles, besides biophysical changes. Through our lives we construct, deconstruct, and reconstruct a sense of being.</a:t>
            </a:r>
          </a:p>
        </p:txBody>
      </p:sp>
    </p:spTree>
    <p:extLst>
      <p:ext uri="{BB962C8B-B14F-4D97-AF65-F5344CB8AC3E}">
        <p14:creationId xmlns:p14="http://schemas.microsoft.com/office/powerpoint/2010/main" val="3276196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228600"/>
            <a:ext cx="7765321" cy="1326321"/>
          </a:xfrm>
        </p:spPr>
        <p:txBody>
          <a:bodyPr>
            <a:normAutofit fontScale="90000"/>
          </a:bodyPr>
          <a:lstStyle/>
          <a:p>
            <a:r>
              <a:rPr lang="es-ES" u="sng" dirty="0"/>
              <a:t>Tipos de desarrollo</a:t>
            </a:r>
            <a:br>
              <a:rPr lang="es-ES" u="sng" dirty="0"/>
            </a:br>
            <a:r>
              <a:rPr lang="es-ES" u="sng" dirty="0"/>
              <a:t>Types of Development </a:t>
            </a:r>
            <a:r>
              <a:rPr lang="es-ES" dirty="0"/>
              <a:t/>
            </a:r>
            <a:br>
              <a:rPr lang="es-ES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6351" y="1568776"/>
            <a:ext cx="4057649" cy="44958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Narrow" panose="020B0606020202030204" pitchFamily="34" charset="0"/>
              </a:rPr>
              <a:t>Biophysical</a:t>
            </a:r>
          </a:p>
          <a:p>
            <a:r>
              <a:rPr lang="en-US" sz="3600" dirty="0">
                <a:latin typeface="Arial Narrow" panose="020B0606020202030204" pitchFamily="34" charset="0"/>
              </a:rPr>
              <a:t>Linguistic </a:t>
            </a:r>
          </a:p>
          <a:p>
            <a:r>
              <a:rPr lang="en-US" sz="3600" dirty="0">
                <a:latin typeface="Arial Narrow" panose="020B0606020202030204" pitchFamily="34" charset="0"/>
              </a:rPr>
              <a:t>Cognitive - emotional</a:t>
            </a:r>
          </a:p>
          <a:p>
            <a:r>
              <a:rPr lang="en-US" sz="3600" dirty="0">
                <a:latin typeface="Arial Narrow" panose="020B0606020202030204" pitchFamily="34" charset="0"/>
              </a:rPr>
              <a:t>Sociocultural </a:t>
            </a:r>
          </a:p>
          <a:p>
            <a:r>
              <a:rPr lang="en-US" sz="3600" dirty="0">
                <a:latin typeface="Arial Narrow" panose="020B0606020202030204" pitchFamily="34" charset="0"/>
              </a:rPr>
              <a:t>etc.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298" y="1676400"/>
            <a:ext cx="4191000" cy="3702881"/>
          </a:xfrm>
        </p:spPr>
        <p:txBody>
          <a:bodyPr>
            <a:noAutofit/>
          </a:bodyPr>
          <a:lstStyle/>
          <a:p>
            <a:r>
              <a:rPr lang="es-ES" sz="3600" dirty="0">
                <a:latin typeface="Arial Narrow" panose="020B0606020202030204" pitchFamily="34" charset="0"/>
              </a:rPr>
              <a:t>Biofísico</a:t>
            </a:r>
          </a:p>
          <a:p>
            <a:r>
              <a:rPr lang="es-ES" sz="3600" dirty="0">
                <a:latin typeface="Arial Narrow" panose="020B0606020202030204" pitchFamily="34" charset="0"/>
              </a:rPr>
              <a:t>Lingüístico</a:t>
            </a:r>
          </a:p>
          <a:p>
            <a:r>
              <a:rPr lang="es-ES" sz="3600" dirty="0">
                <a:latin typeface="Arial Narrow" panose="020B0606020202030204" pitchFamily="34" charset="0"/>
              </a:rPr>
              <a:t>Cognitivo – emocional</a:t>
            </a:r>
          </a:p>
          <a:p>
            <a:r>
              <a:rPr lang="es-ES" sz="3600" dirty="0">
                <a:latin typeface="Arial Narrow" panose="020B0606020202030204" pitchFamily="34" charset="0"/>
              </a:rPr>
              <a:t>Sociocultural</a:t>
            </a:r>
          </a:p>
          <a:p>
            <a:r>
              <a:rPr lang="es-ES" sz="3600" dirty="0">
                <a:latin typeface="Arial Narrow" panose="020B0606020202030204" pitchFamily="34" charset="0"/>
              </a:rPr>
              <a:t>etc.</a:t>
            </a:r>
          </a:p>
          <a:p>
            <a:endParaRPr lang="en-US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40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5410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R" sz="2400" b="1" dirty="0">
                <a:latin typeface="Arial Narrow" panose="020B0606020202030204" pitchFamily="34" charset="0"/>
              </a:rPr>
              <a:t>Piaget - dos principios dirigen el desarrollo intelectual / cognitivo y emocional:</a:t>
            </a:r>
            <a:endParaRPr lang="es-PR" sz="2400" dirty="0">
              <a:latin typeface="Arial Narrow" panose="020B0606020202030204" pitchFamily="34" charset="0"/>
            </a:endParaRPr>
          </a:p>
          <a:p>
            <a:r>
              <a:rPr lang="es-PR" sz="800" dirty="0">
                <a:latin typeface="Arial Narrow" panose="020B0606020202030204" pitchFamily="34" charset="0"/>
              </a:rPr>
              <a:t> </a:t>
            </a:r>
          </a:p>
          <a:p>
            <a:r>
              <a:rPr lang="es-PR" sz="2400" b="1" dirty="0">
                <a:latin typeface="Arial Narrow" panose="020B0606020202030204" pitchFamily="34" charset="0"/>
              </a:rPr>
              <a:t>-</a:t>
            </a:r>
            <a:r>
              <a:rPr lang="es-PR" sz="2400" b="1" dirty="0">
                <a:latin typeface="Arial Narrow" panose="020B0606020202030204" pitchFamily="34" charset="0"/>
                <a:cs typeface="Times New Roman" pitchFamily="18" charset="0"/>
              </a:rPr>
              <a:t>Adaptación</a:t>
            </a:r>
            <a:r>
              <a:rPr lang="es-PR" sz="2400" b="1" dirty="0">
                <a:latin typeface="Arial Narrow" panose="020B0606020202030204" pitchFamily="34" charset="0"/>
              </a:rPr>
              <a:t>:</a:t>
            </a:r>
            <a:r>
              <a:rPr lang="es-PR" sz="2400" dirty="0">
                <a:latin typeface="Arial Narrow" pitchFamily="34" charset="0"/>
              </a:rPr>
              <a:t> </a:t>
            </a:r>
            <a:r>
              <a:rPr lang="es-ES" sz="2000" dirty="0">
                <a:latin typeface="Arial Narrow" pitchFamily="34" charset="0"/>
              </a:rPr>
              <a:t>Para que individuos puedan sobrevivir en un ambiente, deben aprender a adaptarse a los estímulos físicos, mentales, y culturales / sociales de el ambiente. Ocurre a través de dos procesos</a:t>
            </a:r>
            <a:r>
              <a:rPr lang="en-US" sz="2000" dirty="0">
                <a:latin typeface="Arial Narrow" pitchFamily="34" charset="0"/>
              </a:rPr>
              <a:t>: </a:t>
            </a:r>
          </a:p>
          <a:p>
            <a:endParaRPr lang="es-PR" sz="2400" dirty="0">
              <a:latin typeface="Arial Narrow" pitchFamily="34" charset="0"/>
            </a:endParaRPr>
          </a:p>
          <a:p>
            <a:pPr>
              <a:buFontTx/>
              <a:buChar char="•"/>
            </a:pPr>
            <a:r>
              <a:rPr lang="es-PR" altLang="en-US" b="1" dirty="0">
                <a:latin typeface="Arial Narrow" panose="020B0606020202030204" pitchFamily="34" charset="0"/>
              </a:rPr>
              <a:t>asimilación</a:t>
            </a:r>
            <a:r>
              <a:rPr lang="es-PR" altLang="en-US" dirty="0">
                <a:latin typeface="Arial Narrow" panose="020B0606020202030204" pitchFamily="34" charset="0"/>
              </a:rPr>
              <a:t>: ocurre cuando la persona percibe e </a:t>
            </a:r>
            <a:r>
              <a:rPr lang="en-US" dirty="0">
                <a:latin typeface="Arial Narrow" panose="020B0606020202030204" pitchFamily="34" charset="0"/>
              </a:rPr>
              <a:t>incorpora </a:t>
            </a:r>
            <a:r>
              <a:rPr lang="es-PR" altLang="en-US" dirty="0">
                <a:latin typeface="Arial Narrow" panose="020B0606020202030204" pitchFamily="34" charset="0"/>
              </a:rPr>
              <a:t>   </a:t>
            </a:r>
          </a:p>
          <a:p>
            <a:r>
              <a:rPr lang="es-PR" altLang="en-US" dirty="0">
                <a:latin typeface="Arial Narrow" panose="020B0606020202030204" pitchFamily="34" charset="0"/>
              </a:rPr>
              <a:t>                       nuevas experiencias. </a:t>
            </a:r>
          </a:p>
          <a:p>
            <a:pPr>
              <a:buFontTx/>
              <a:buChar char="•"/>
            </a:pPr>
            <a:r>
              <a:rPr lang="en-US" b="1" dirty="0">
                <a:latin typeface="Arial Narrow" panose="020B0606020202030204" pitchFamily="34" charset="0"/>
              </a:rPr>
              <a:t>acomodación</a:t>
            </a:r>
            <a:r>
              <a:rPr lang="es-PR" altLang="en-US" dirty="0">
                <a:latin typeface="Arial Narrow" panose="020B0606020202030204" pitchFamily="34" charset="0"/>
              </a:rPr>
              <a:t>: proceso de cambios en las estructuras </a:t>
            </a:r>
          </a:p>
          <a:p>
            <a:r>
              <a:rPr lang="es-PR" altLang="en-US" dirty="0">
                <a:latin typeface="Arial Narrow" panose="020B0606020202030204" pitchFamily="34" charset="0"/>
              </a:rPr>
              <a:t>                          mentales internas para acomodar nuevos   </a:t>
            </a:r>
          </a:p>
          <a:p>
            <a:r>
              <a:rPr lang="es-PR" altLang="en-US" dirty="0">
                <a:latin typeface="Arial Narrow" panose="020B0606020202030204" pitchFamily="34" charset="0"/>
              </a:rPr>
              <a:t>                          experiencias. </a:t>
            </a:r>
          </a:p>
          <a:p>
            <a:endParaRPr lang="es-PR" altLang="en-US" sz="2400" dirty="0">
              <a:latin typeface="Arial Narrow" panose="020B0606020202030204" pitchFamily="34" charset="0"/>
            </a:endParaRPr>
          </a:p>
          <a:p>
            <a:r>
              <a:rPr lang="es-PR" sz="2400" dirty="0">
                <a:latin typeface="Arial Narrow" panose="020B0606020202030204" pitchFamily="34" charset="0"/>
                <a:cs typeface="Times New Roman" pitchFamily="18" charset="0"/>
              </a:rPr>
              <a:t>-</a:t>
            </a:r>
            <a:r>
              <a:rPr lang="es-PR" sz="2400" b="1" dirty="0">
                <a:latin typeface="Arial Narrow" panose="020B0606020202030204" pitchFamily="34" charset="0"/>
                <a:cs typeface="Times New Roman" pitchFamily="18" charset="0"/>
              </a:rPr>
              <a:t>Organización:</a:t>
            </a:r>
            <a:r>
              <a:rPr lang="es-PR" sz="2400" dirty="0"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es-ES" sz="2000" dirty="0">
                <a:latin typeface="Arial Narrow" panose="020B0606020202030204" pitchFamily="34" charset="0"/>
              </a:rPr>
              <a:t>adaptables estructuras mentales que almacenan acontecimientos externos y acomodan constantemente nuevos cambios.</a:t>
            </a:r>
            <a:endParaRPr lang="es-PR" sz="2000" dirty="0"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06644"/>
            <a:ext cx="7848600" cy="630382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latin typeface="Arial Narrow" panose="020B0606020202030204" pitchFamily="34" charset="0"/>
              </a:rPr>
              <a:t>Desarrollo Cognitivo </a:t>
            </a:r>
            <a:r>
              <a:rPr lang="en-US" b="1" u="sng" dirty="0">
                <a:latin typeface="Arial Narrow" panose="020B0606020202030204" pitchFamily="34" charset="0"/>
                <a:cs typeface="Times New Roman" pitchFamily="18" charset="0"/>
              </a:rPr>
              <a:t>/ </a:t>
            </a:r>
            <a:br>
              <a:rPr lang="en-US" b="1" u="sng" dirty="0"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en-US" b="1" u="sng" dirty="0">
                <a:latin typeface="Arial Narrow" panose="020B0606020202030204" pitchFamily="34" charset="0"/>
                <a:cs typeface="Times New Roman" pitchFamily="18" charset="0"/>
              </a:rPr>
              <a:t>Cognitive development</a:t>
            </a:r>
            <a:endParaRPr lang="en-US" b="1" u="sng" dirty="0">
              <a:latin typeface="Arial Narrow" panose="020B0606020202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67400" y="1788490"/>
            <a:ext cx="3131128" cy="35517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Piaget</a:t>
            </a:r>
            <a:r>
              <a:rPr lang="en-US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- two principles direct intellectual / cognitive and emotional development: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Adaptation</a:t>
            </a:r>
            <a:r>
              <a:rPr lang="en-US" sz="1400" dirty="0">
                <a:solidFill>
                  <a:schemeClr val="tx1"/>
                </a:solidFill>
                <a:latin typeface="Arial Narrow" panose="020B0606020202030204" pitchFamily="34" charset="0"/>
              </a:rPr>
              <a:t>: Individuals </a:t>
            </a:r>
            <a:r>
              <a:rPr lang="en-US" sz="1400" dirty="0">
                <a:latin typeface="Arial Narrow" panose="020B0606020202030204" pitchFamily="34" charset="0"/>
              </a:rPr>
              <a:t>must learn to adapt to the physical, mental, and cultural / social stimuli of the environment in order to survive. It happens through two processes: </a:t>
            </a:r>
          </a:p>
          <a:p>
            <a:pPr marL="0" indent="0">
              <a:buNone/>
            </a:pPr>
            <a:r>
              <a:rPr lang="en-US" sz="1400" dirty="0">
                <a:latin typeface="Arial Narrow" panose="020B0606020202030204" pitchFamily="34" charset="0"/>
              </a:rPr>
              <a:t>-Assimilation: occurs when the person perceives and incorporates new experiences.</a:t>
            </a:r>
          </a:p>
          <a:p>
            <a:pPr marL="0" indent="0">
              <a:buNone/>
            </a:pPr>
            <a:r>
              <a:rPr lang="en-US" sz="1400" dirty="0">
                <a:latin typeface="Arial Narrow" panose="020B0606020202030204" pitchFamily="34" charset="0"/>
              </a:rPr>
              <a:t>-Accommodation: process of changes in the internal mental structures. Both try to create balance.</a:t>
            </a:r>
          </a:p>
          <a:p>
            <a:pPr marL="0" indent="0">
              <a:buNone/>
            </a:pPr>
            <a:r>
              <a:rPr lang="en-US" sz="1400" b="1" dirty="0">
                <a:latin typeface="Arial Narrow" panose="020B0606020202030204" pitchFamily="34" charset="0"/>
              </a:rPr>
              <a:t>Organization</a:t>
            </a:r>
            <a:r>
              <a:rPr lang="en-US" sz="1400" dirty="0">
                <a:latin typeface="Arial Narrow" panose="020B0606020202030204" pitchFamily="34" charset="0"/>
              </a:rPr>
              <a:t>: adaptable mental structures that store external events and constantly accommodates new changes.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8400" y="6245570"/>
            <a:ext cx="55972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900" b="1" dirty="0">
              <a:latin typeface="Arial Narrow" panose="020B0606020202030204" pitchFamily="34" charset="0"/>
            </a:endParaRPr>
          </a:p>
          <a:p>
            <a:endParaRPr lang="es-ES" sz="900" b="1" dirty="0">
              <a:latin typeface="Arial Narrow" panose="020B0606020202030204" pitchFamily="34" charset="0"/>
            </a:endParaRPr>
          </a:p>
          <a:p>
            <a:r>
              <a:rPr lang="es-ES" sz="900" b="1" dirty="0">
                <a:latin typeface="Arial Narrow" panose="020B0606020202030204" pitchFamily="34" charset="0"/>
              </a:rPr>
              <a:t>YouTube: Proceso de adaptación: asimilación y acomodación (Piaget) https://www.youtube.com/watch?v=3RBQTrf0Oxk</a:t>
            </a:r>
          </a:p>
        </p:txBody>
      </p:sp>
    </p:spTree>
    <p:extLst>
      <p:ext uri="{BB962C8B-B14F-4D97-AF65-F5344CB8AC3E}">
        <p14:creationId xmlns:p14="http://schemas.microsoft.com/office/powerpoint/2010/main" val="312473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609600" y="936836"/>
            <a:ext cx="740619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s-PR" altLang="en-US" sz="1800" u="sng" dirty="0">
                <a:latin typeface="Arial Narrow" panose="020B0606020202030204" pitchFamily="34" charset="0"/>
              </a:rPr>
              <a:t>Albert Bandura:</a:t>
            </a:r>
            <a:r>
              <a:rPr lang="es-PR" altLang="en-US" sz="1800" dirty="0">
                <a:latin typeface="Arial Narrow" panose="020B0606020202030204" pitchFamily="34" charset="0"/>
              </a:rPr>
              <a:t> </a:t>
            </a:r>
            <a:r>
              <a:rPr lang="es-ES" sz="2100" dirty="0">
                <a:latin typeface="Arial Narrow" panose="020B0606020202030204" pitchFamily="34" charset="0"/>
              </a:rPr>
              <a:t>Énfasis: modelización, observación, imitación e integración.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ES" altLang="en-US" sz="2100" dirty="0">
                <a:latin typeface="Arial Narrow" panose="020B0606020202030204" pitchFamily="34" charset="0"/>
              </a:rPr>
              <a:t>                       </a:t>
            </a:r>
            <a:r>
              <a:rPr lang="en-US" altLang="en-US" sz="1800" dirty="0">
                <a:latin typeface="Arial Narrow" panose="020B0606020202030204" pitchFamily="34" charset="0"/>
              </a:rPr>
              <a:t>Emphasis: Modeling, Observation, Imitation, and integration. </a:t>
            </a:r>
          </a:p>
        </p:txBody>
      </p:sp>
      <p:sp>
        <p:nvSpPr>
          <p:cNvPr id="71684" name="Text Box 10"/>
          <p:cNvSpPr txBox="1">
            <a:spLocks noChangeArrowheads="1"/>
          </p:cNvSpPr>
          <p:nvPr/>
        </p:nvSpPr>
        <p:spPr bwMode="auto">
          <a:xfrm>
            <a:off x="1135857" y="7086600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1685" name="AutoShape 11"/>
          <p:cNvSpPr>
            <a:spLocks noChangeArrowheads="1"/>
          </p:cNvSpPr>
          <p:nvPr/>
        </p:nvSpPr>
        <p:spPr bwMode="auto">
          <a:xfrm>
            <a:off x="2826434" y="2586946"/>
            <a:ext cx="3695364" cy="3407678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686" name="Text Box 12"/>
          <p:cNvSpPr txBox="1">
            <a:spLocks noChangeArrowheads="1"/>
          </p:cNvSpPr>
          <p:nvPr/>
        </p:nvSpPr>
        <p:spPr bwMode="auto">
          <a:xfrm>
            <a:off x="3279424" y="3205006"/>
            <a:ext cx="126509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s-PR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Atención</a:t>
            </a:r>
            <a:endParaRPr lang="en-US" alt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Attention</a:t>
            </a: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4770608" y="3205006"/>
            <a:ext cx="140615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s-PR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Retención</a:t>
            </a:r>
            <a:endParaRPr lang="en-US" alt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Retention</a:t>
            </a:r>
          </a:p>
        </p:txBody>
      </p:sp>
      <p:sp>
        <p:nvSpPr>
          <p:cNvPr id="71688" name="Text Box 14"/>
          <p:cNvSpPr txBox="1">
            <a:spLocks noChangeArrowheads="1"/>
          </p:cNvSpPr>
          <p:nvPr/>
        </p:nvSpPr>
        <p:spPr bwMode="auto">
          <a:xfrm>
            <a:off x="4619289" y="4468746"/>
            <a:ext cx="188224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s-PR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Reproducción</a:t>
            </a:r>
            <a:endParaRPr lang="en-US" alt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Reproduction</a:t>
            </a:r>
          </a:p>
        </p:txBody>
      </p:sp>
      <p:sp>
        <p:nvSpPr>
          <p:cNvPr id="71689" name="Text Box 15"/>
          <p:cNvSpPr txBox="1">
            <a:spLocks noChangeArrowheads="1"/>
          </p:cNvSpPr>
          <p:nvPr/>
        </p:nvSpPr>
        <p:spPr bwMode="auto">
          <a:xfrm>
            <a:off x="3160000" y="4468745"/>
            <a:ext cx="150393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s-PR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Motivación</a:t>
            </a:r>
            <a:endParaRPr lang="en-US" alt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Motivation</a:t>
            </a:r>
          </a:p>
        </p:txBody>
      </p:sp>
      <p:sp>
        <p:nvSpPr>
          <p:cNvPr id="71690" name="Text Box 16"/>
          <p:cNvSpPr txBox="1">
            <a:spLocks noChangeArrowheads="1"/>
          </p:cNvSpPr>
          <p:nvPr/>
        </p:nvSpPr>
        <p:spPr bwMode="auto">
          <a:xfrm>
            <a:off x="71882" y="4709099"/>
            <a:ext cx="3421129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001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57300" indent="-3429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714500" indent="-3429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171700" indent="-3429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s-ES" sz="1800" dirty="0">
                <a:latin typeface="Arial Narrow" panose="020B0606020202030204" pitchFamily="34" charset="0"/>
              </a:rPr>
              <a:t>Factores que influyen motivación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Percepción de recompensas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ES" sz="1800" dirty="0">
                <a:latin typeface="Arial Narrow" panose="020B0606020202030204" pitchFamily="34" charset="0"/>
              </a:rPr>
              <a:t>	o castigos / amenazas  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Experiencias presentes y pasadas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es-ES" sz="6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 Factors Influencing Motivation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sz="1200" dirty="0">
                <a:latin typeface="Arial Narrow" panose="020B0606020202030204" pitchFamily="34" charset="0"/>
              </a:rPr>
              <a:t> a. Perception of rewards or punishments / threats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sz="1200" dirty="0">
                <a:latin typeface="Arial Narrow" panose="020B0606020202030204" pitchFamily="34" charset="0"/>
              </a:rPr>
              <a:t> b. Present and past experiences</a:t>
            </a:r>
            <a:endParaRPr lang="en-US" altLang="en-US" sz="135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1692" name="Line 19"/>
          <p:cNvSpPr>
            <a:spLocks noChangeShapeType="1"/>
          </p:cNvSpPr>
          <p:nvPr/>
        </p:nvSpPr>
        <p:spPr bwMode="auto">
          <a:xfrm flipV="1">
            <a:off x="2169266" y="4302180"/>
            <a:ext cx="542983" cy="3549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1693" name="Text Box 20"/>
          <p:cNvSpPr txBox="1">
            <a:spLocks noChangeArrowheads="1"/>
          </p:cNvSpPr>
          <p:nvPr/>
        </p:nvSpPr>
        <p:spPr bwMode="auto">
          <a:xfrm>
            <a:off x="182665" y="1745499"/>
            <a:ext cx="319956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001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57300" indent="-3429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714500" indent="-3429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171700" indent="-3429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s-ES" sz="1800" dirty="0">
                <a:latin typeface="Arial Narrow" panose="020B0606020202030204" pitchFamily="34" charset="0"/>
              </a:rPr>
              <a:t>Factores que influyen la atención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Atracción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Comparabilidad</a:t>
            </a:r>
            <a:endParaRPr lang="en-US" altLang="en-US" sz="18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6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Factors influencing Attention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lphaLcPeriod"/>
            </a:pPr>
            <a:r>
              <a:rPr lang="en-US" altLang="en-US" sz="1200" dirty="0">
                <a:latin typeface="Arial Narrow" panose="020B0606020202030204" pitchFamily="34" charset="0"/>
              </a:rPr>
              <a:t>Attractiveness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lphaLcPeriod"/>
            </a:pPr>
            <a:r>
              <a:rPr lang="en-US" altLang="en-US" sz="1200" dirty="0">
                <a:latin typeface="Arial Narrow" panose="020B0606020202030204" pitchFamily="34" charset="0"/>
              </a:rPr>
              <a:t>Comparability</a:t>
            </a:r>
          </a:p>
        </p:txBody>
      </p:sp>
      <p:sp>
        <p:nvSpPr>
          <p:cNvPr id="71694" name="Line 21"/>
          <p:cNvSpPr>
            <a:spLocks noChangeShapeType="1"/>
          </p:cNvSpPr>
          <p:nvPr/>
        </p:nvSpPr>
        <p:spPr bwMode="auto">
          <a:xfrm>
            <a:off x="2493847" y="2852413"/>
            <a:ext cx="559483" cy="4627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1695" name="Text Box 22"/>
          <p:cNvSpPr txBox="1">
            <a:spLocks noChangeArrowheads="1"/>
          </p:cNvSpPr>
          <p:nvPr/>
        </p:nvSpPr>
        <p:spPr bwMode="auto">
          <a:xfrm>
            <a:off x="5693412" y="1681512"/>
            <a:ext cx="3288046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001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57300" indent="-3429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714500" indent="-3429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171700" indent="-3429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s-ES" sz="1800" dirty="0">
                <a:latin typeface="Arial Narrow" panose="020B0606020202030204" pitchFamily="34" charset="0"/>
              </a:rPr>
              <a:t>    Factores que influyen la retención</a:t>
            </a:r>
          </a:p>
          <a:p>
            <a:pPr lvl="2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Capacidad del cerebro</a:t>
            </a:r>
          </a:p>
          <a:p>
            <a:pPr lvl="2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Estimulación cognitiva</a:t>
            </a:r>
            <a:endParaRPr lang="en-US" altLang="en-US" sz="18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6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                      </a:t>
            </a:r>
            <a:r>
              <a:rPr lang="en-US" altLang="en-US" sz="1500" dirty="0">
                <a:latin typeface="Arial Narrow" panose="020B0606020202030204" pitchFamily="34" charset="0"/>
              </a:rPr>
              <a:t>Factors influencing Retention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altLang="en-US" sz="1500" dirty="0">
                <a:latin typeface="Arial Narrow" panose="020B0606020202030204" pitchFamily="34" charset="0"/>
              </a:rPr>
              <a:t>                                 a. Brain capacity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altLang="en-US" sz="1500" dirty="0">
                <a:latin typeface="Arial Narrow" panose="020B0606020202030204" pitchFamily="34" charset="0"/>
              </a:rPr>
              <a:t>                                  b. Cognitive stimulation </a:t>
            </a:r>
          </a:p>
        </p:txBody>
      </p:sp>
      <p:sp>
        <p:nvSpPr>
          <p:cNvPr id="71696" name="Line 23"/>
          <p:cNvSpPr>
            <a:spLocks noChangeShapeType="1"/>
          </p:cNvSpPr>
          <p:nvPr/>
        </p:nvSpPr>
        <p:spPr bwMode="auto">
          <a:xfrm flipH="1">
            <a:off x="6025998" y="2845201"/>
            <a:ext cx="51435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1697" name="Text Box 25"/>
          <p:cNvSpPr txBox="1">
            <a:spLocks noChangeArrowheads="1"/>
          </p:cNvSpPr>
          <p:nvPr/>
        </p:nvSpPr>
        <p:spPr bwMode="auto">
          <a:xfrm>
            <a:off x="6635983" y="4201351"/>
            <a:ext cx="2370626" cy="2423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8001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257300" indent="-3429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714500" indent="-3429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171700" indent="-3429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s-ES" sz="1800" dirty="0">
                <a:latin typeface="Arial Narrow" panose="020B0606020202030204" pitchFamily="34" charset="0"/>
              </a:rPr>
              <a:t>Factores que influyen la reproducción</a:t>
            </a:r>
          </a:p>
          <a:p>
            <a:pPr lvl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Capacidad del cerebro</a:t>
            </a:r>
          </a:p>
          <a:p>
            <a:pPr lvl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ES" sz="1800" dirty="0">
                <a:latin typeface="Arial Narrow" panose="020B0606020202030204" pitchFamily="34" charset="0"/>
              </a:rPr>
              <a:t>Estimulación cognitiva</a:t>
            </a:r>
            <a:endParaRPr lang="en-US" altLang="en-US" sz="18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75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      Factors influencing Reproduction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       a. Brain capacity 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       b. Cognitive stimulation </a:t>
            </a:r>
          </a:p>
        </p:txBody>
      </p:sp>
      <p:sp>
        <p:nvSpPr>
          <p:cNvPr id="71698" name="Line 26"/>
          <p:cNvSpPr>
            <a:spLocks noChangeShapeType="1"/>
          </p:cNvSpPr>
          <p:nvPr/>
        </p:nvSpPr>
        <p:spPr bwMode="auto">
          <a:xfrm flipH="1" flipV="1">
            <a:off x="6235933" y="5298921"/>
            <a:ext cx="40005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255"/>
            <a:ext cx="7523018" cy="530223"/>
          </a:xfrm>
        </p:spPr>
        <p:txBody>
          <a:bodyPr>
            <a:normAutofit fontScale="90000"/>
          </a:bodyPr>
          <a:lstStyle/>
          <a:p>
            <a:r>
              <a:rPr lang="es-ES" sz="2850" u="sng" dirty="0">
                <a:solidFill>
                  <a:prstClr val="white"/>
                </a:solidFill>
                <a:latin typeface="Arial Narrow" panose="020B0606020202030204" pitchFamily="34" charset="0"/>
              </a:rPr>
              <a:t>Desarrollo Cognitivo</a:t>
            </a:r>
            <a:r>
              <a:rPr lang="en-US" sz="2850" u="sng" dirty="0">
                <a:solidFill>
                  <a:prstClr val="white"/>
                </a:solidFill>
                <a:latin typeface="Arial Narrow" panose="020B0606020202030204" pitchFamily="34" charset="0"/>
                <a:cs typeface="Times New Roman" pitchFamily="18" charset="0"/>
              </a:rPr>
              <a:t>/ Cognitive development:</a:t>
            </a:r>
            <a:endParaRPr lang="en-US" sz="2850" dirty="0"/>
          </a:p>
        </p:txBody>
      </p:sp>
    </p:spTree>
    <p:extLst>
      <p:ext uri="{BB962C8B-B14F-4D97-AF65-F5344CB8AC3E}">
        <p14:creationId xmlns:p14="http://schemas.microsoft.com/office/powerpoint/2010/main" val="1731750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6" name="Text Box 4"/>
          <p:cNvSpPr txBox="1">
            <a:spLocks noChangeArrowheads="1"/>
          </p:cNvSpPr>
          <p:nvPr/>
        </p:nvSpPr>
        <p:spPr bwMode="auto">
          <a:xfrm>
            <a:off x="2667000" y="152400"/>
            <a:ext cx="4226735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 u="sng" dirty="0">
                <a:latin typeface="Arial Narrow" panose="020B0606020202030204" pitchFamily="34" charset="0"/>
              </a:rPr>
              <a:t>Trasmisi</a:t>
            </a:r>
            <a:r>
              <a:rPr lang="en-US" sz="2700" b="1" u="sng" dirty="0">
                <a:latin typeface="Arial Narrow" panose="020B0606020202030204" pitchFamily="34" charset="0"/>
                <a:cs typeface="Arial" charset="0"/>
              </a:rPr>
              <a:t>ones / </a:t>
            </a:r>
            <a:r>
              <a:rPr lang="en-US" sz="2700" b="1" u="sng" dirty="0">
                <a:latin typeface="Arial Narrow" panose="020B0606020202030204" pitchFamily="34" charset="0"/>
              </a:rPr>
              <a:t>Transmissions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65176772"/>
              </p:ext>
            </p:extLst>
          </p:nvPr>
        </p:nvGraphicFramePr>
        <p:xfrm>
          <a:off x="588818" y="1286308"/>
          <a:ext cx="7661564" cy="4700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8001000" y="2971800"/>
            <a:ext cx="1143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latin typeface="Arial Narrow" pitchFamily="34" charset="0"/>
              </a:rPr>
              <a:t>Thoughts</a:t>
            </a:r>
          </a:p>
          <a:p>
            <a:r>
              <a:rPr lang="en-US" sz="1500" b="1" dirty="0">
                <a:latin typeface="Arial Narrow" pitchFamily="34" charset="0"/>
              </a:rPr>
              <a:t>Beliefs Perceptions</a:t>
            </a:r>
          </a:p>
          <a:p>
            <a:r>
              <a:rPr lang="en-US" sz="1500" b="1" dirty="0">
                <a:latin typeface="Arial Narrow" pitchFamily="34" charset="0"/>
              </a:rPr>
              <a:t>Values</a:t>
            </a:r>
          </a:p>
          <a:p>
            <a:r>
              <a:rPr lang="en-US" sz="1500" b="1" dirty="0">
                <a:latin typeface="Arial Narrow" pitchFamily="34" charset="0"/>
              </a:rPr>
              <a:t>Norms</a:t>
            </a:r>
          </a:p>
        </p:txBody>
      </p:sp>
    </p:spTree>
    <p:extLst>
      <p:ext uri="{BB962C8B-B14F-4D97-AF65-F5344CB8AC3E}">
        <p14:creationId xmlns:p14="http://schemas.microsoft.com/office/powerpoint/2010/main" val="374147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37338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es-PR" sz="2800" b="1" dirty="0">
                <a:latin typeface="Arial Narrow" pitchFamily="34" charset="0"/>
              </a:rPr>
              <a:t>Necesidades: </a:t>
            </a:r>
            <a:r>
              <a:rPr lang="es-PR" sz="2000" dirty="0">
                <a:latin typeface="Arial Narrow" pitchFamily="34" charset="0"/>
              </a:rPr>
              <a:t>falta de lo indispensable –(</a:t>
            </a:r>
            <a:r>
              <a:rPr lang="es-PR" sz="2000" dirty="0" err="1">
                <a:latin typeface="Arial Narrow" pitchFamily="34" charset="0"/>
              </a:rPr>
              <a:t>ej</a:t>
            </a:r>
            <a:r>
              <a:rPr lang="es-PR" sz="2000" dirty="0">
                <a:latin typeface="Arial Narrow" pitchFamily="34" charset="0"/>
              </a:rPr>
              <a:t>,  demandas sociales, culturales, y económicas…..)</a:t>
            </a:r>
            <a:r>
              <a:rPr lang="es-PR" sz="800" dirty="0"/>
              <a:t> </a:t>
            </a:r>
          </a:p>
          <a:p>
            <a:pPr eaLnBrk="1" hangingPunct="1">
              <a:buFontTx/>
              <a:buChar char="•"/>
            </a:pPr>
            <a:r>
              <a:rPr lang="es-PR" sz="2800" b="1" dirty="0">
                <a:latin typeface="Arial Narrow" pitchFamily="34" charset="0"/>
              </a:rPr>
              <a:t>Necesidades Físicas </a:t>
            </a:r>
            <a:r>
              <a:rPr lang="es-PR" sz="2000" dirty="0"/>
              <a:t>(</a:t>
            </a:r>
            <a:r>
              <a:rPr lang="es-PR" sz="2000" dirty="0" err="1">
                <a:latin typeface="Arial Narrow" pitchFamily="34" charset="0"/>
              </a:rPr>
              <a:t>ej</a:t>
            </a:r>
            <a:r>
              <a:rPr lang="es-PR" sz="2000" dirty="0">
                <a:latin typeface="Arial Narrow" pitchFamily="34" charset="0"/>
              </a:rPr>
              <a:t>, alimentos; salud; sentido de seguridad física…</a:t>
            </a:r>
            <a:r>
              <a:rPr lang="es-PR" sz="2000" dirty="0"/>
              <a:t>)</a:t>
            </a:r>
            <a:r>
              <a:rPr lang="es-PR" sz="800" dirty="0"/>
              <a:t> </a:t>
            </a:r>
          </a:p>
          <a:p>
            <a:pPr eaLnBrk="1" hangingPunct="1">
              <a:buFontTx/>
              <a:buChar char="•"/>
            </a:pPr>
            <a:r>
              <a:rPr lang="es-PR" sz="2800" b="1" dirty="0">
                <a:latin typeface="Arial Narrow" pitchFamily="34" charset="0"/>
              </a:rPr>
              <a:t>Necesidades mentales / cognitivas </a:t>
            </a:r>
            <a:r>
              <a:rPr lang="es-PR" sz="2000" dirty="0"/>
              <a:t>(</a:t>
            </a:r>
            <a:r>
              <a:rPr lang="es-PR" sz="2000" dirty="0" err="1">
                <a:latin typeface="Arial Narrow" pitchFamily="34" charset="0"/>
              </a:rPr>
              <a:t>ej</a:t>
            </a:r>
            <a:r>
              <a:rPr lang="es-PR" sz="2000" dirty="0">
                <a:latin typeface="Arial Narrow" pitchFamily="34" charset="0"/>
              </a:rPr>
              <a:t>, sentido de identidad, control, dirección; sentido de pertenencia…</a:t>
            </a:r>
            <a:r>
              <a:rPr lang="es-PR" sz="2000" dirty="0"/>
              <a:t>)</a:t>
            </a:r>
            <a:r>
              <a:rPr lang="es-PR" sz="800" dirty="0"/>
              <a:t> </a:t>
            </a:r>
          </a:p>
          <a:p>
            <a:pPr eaLnBrk="1" hangingPunct="1">
              <a:buFontTx/>
              <a:buChar char="•"/>
            </a:pPr>
            <a:r>
              <a:rPr lang="es-PR" sz="2800" b="1" dirty="0">
                <a:latin typeface="Times New Roman" pitchFamily="18" charset="0"/>
                <a:cs typeface="Times New Roman" pitchFamily="18" charset="0"/>
              </a:rPr>
              <a:t>Necesidades Sociales </a:t>
            </a:r>
            <a:r>
              <a:rPr lang="es-PR" sz="2000" dirty="0"/>
              <a:t>(</a:t>
            </a:r>
            <a:r>
              <a:rPr lang="es-PR" sz="2000" dirty="0" err="1">
                <a:latin typeface="Arial Narrow" pitchFamily="34" charset="0"/>
                <a:cs typeface="Times New Roman" pitchFamily="18" charset="0"/>
              </a:rPr>
              <a:t>ej</a:t>
            </a:r>
            <a:r>
              <a:rPr lang="es-PR" sz="2000" dirty="0">
                <a:latin typeface="Arial Narrow" pitchFamily="34" charset="0"/>
                <a:cs typeface="Times New Roman" pitchFamily="18" charset="0"/>
              </a:rPr>
              <a:t>, recreación; apoyo comunitario…</a:t>
            </a:r>
            <a:r>
              <a:rPr lang="es-PR" sz="2000" dirty="0"/>
              <a:t>)</a:t>
            </a:r>
            <a:r>
              <a:rPr lang="es-PR" sz="800" dirty="0"/>
              <a:t> </a:t>
            </a:r>
          </a:p>
          <a:p>
            <a:pPr eaLnBrk="1" hangingPunct="1">
              <a:buFontTx/>
              <a:buChar char="•"/>
            </a:pPr>
            <a:r>
              <a:rPr lang="es-PR" sz="3200" b="1" dirty="0">
                <a:latin typeface="Times New Roman" pitchFamily="18" charset="0"/>
                <a:cs typeface="Times New Roman" pitchFamily="18" charset="0"/>
              </a:rPr>
              <a:t>Necesidades Espirituales</a:t>
            </a:r>
            <a:r>
              <a:rPr lang="es-P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PR" sz="2000" dirty="0"/>
              <a:t>(</a:t>
            </a:r>
            <a:r>
              <a:rPr lang="es-PR" sz="2000" dirty="0" err="1">
                <a:latin typeface="Arial Narrow" pitchFamily="34" charset="0"/>
              </a:rPr>
              <a:t>ej</a:t>
            </a:r>
            <a:r>
              <a:rPr lang="es-PR" sz="2000" dirty="0">
                <a:latin typeface="Arial Narrow" pitchFamily="34" charset="0"/>
              </a:rPr>
              <a:t>, i.e., la necesidad para participar en la creación del sentido y conocimiento de experiencias inexplicables</a:t>
            </a:r>
            <a:r>
              <a:rPr lang="es-PR" sz="2000" dirty="0"/>
              <a:t>)</a:t>
            </a:r>
            <a:endParaRPr lang="en-US" dirty="0"/>
          </a:p>
        </p:txBody>
      </p:sp>
      <p:sp>
        <p:nvSpPr>
          <p:cNvPr id="71681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991600" cy="563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PR" sz="3600" b="1" u="sng" dirty="0">
                <a:cs typeface="Arial" charset="0"/>
              </a:rPr>
              <a:t>Necesidades Básicas y Diversidad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8800" y="5181600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R" sz="2800" b="1" dirty="0">
                <a:latin typeface="Times New Roman" pitchFamily="18" charset="0"/>
                <a:cs typeface="Times New Roman" pitchFamily="18" charset="0"/>
              </a:rPr>
              <a:t>Diversidad  Humana</a:t>
            </a:r>
            <a:r>
              <a:rPr lang="es-PR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PR" sz="2000" dirty="0">
                <a:latin typeface="Arial Narrow" pitchFamily="34" charset="0"/>
                <a:cs typeface="Times New Roman" pitchFamily="18" charset="0"/>
              </a:rPr>
              <a:t>Un punto en el cual las personas se diferencian y a su vez se conectan </a:t>
            </a:r>
            <a:r>
              <a:rPr lang="es-PR" sz="2000" b="1" dirty="0">
                <a:latin typeface="Arial Narrow" pitchFamily="34" charset="0"/>
                <a:cs typeface="Times New Roman" pitchFamily="18" charset="0"/>
              </a:rPr>
              <a:t>– </a:t>
            </a:r>
            <a:r>
              <a:rPr lang="es-PR" sz="2000" dirty="0">
                <a:latin typeface="Arial Narrow" pitchFamily="34" charset="0"/>
                <a:cs typeface="Times New Roman" pitchFamily="18" charset="0"/>
              </a:rPr>
              <a:t>incluyendo, origen étnico, cultura, lenguaje, creencias religiosas, espirituales, y genero.   </a:t>
            </a:r>
          </a:p>
        </p:txBody>
      </p:sp>
    </p:spTree>
    <p:extLst>
      <p:ext uri="{BB962C8B-B14F-4D97-AF65-F5344CB8AC3E}">
        <p14:creationId xmlns:p14="http://schemas.microsoft.com/office/powerpoint/2010/main" val="211813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3276600"/>
            <a:ext cx="5181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R" sz="4800" b="1" dirty="0">
                <a:latin typeface="Arial Narrow" panose="020B0606020202030204" pitchFamily="34" charset="0"/>
                <a:cs typeface="Times New Roman" pitchFamily="18" charset="0"/>
              </a:rPr>
              <a:t>El desarrollo típico</a:t>
            </a:r>
          </a:p>
        </p:txBody>
      </p:sp>
    </p:spTree>
    <p:extLst>
      <p:ext uri="{BB962C8B-B14F-4D97-AF65-F5344CB8AC3E}">
        <p14:creationId xmlns:p14="http://schemas.microsoft.com/office/powerpoint/2010/main" val="3622296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1963</TotalTime>
  <Words>1902</Words>
  <Application>Microsoft Office PowerPoint</Application>
  <PresentationFormat>On-screen Show (4:3)</PresentationFormat>
  <Paragraphs>313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Arial Narrow</vt:lpstr>
      <vt:lpstr>Bookman Old Style</vt:lpstr>
      <vt:lpstr>Calibri</vt:lpstr>
      <vt:lpstr>Goudy Old Style</vt:lpstr>
      <vt:lpstr>Lucida Sans Unicode</vt:lpstr>
      <vt:lpstr>Rockwell</vt:lpstr>
      <vt:lpstr>Times New Roman</vt:lpstr>
      <vt:lpstr>Wingdings</vt:lpstr>
      <vt:lpstr>Wingdings 2</vt:lpstr>
      <vt:lpstr>Damask</vt:lpstr>
      <vt:lpstr>Desarrollo de NiÑos/as Development of Children</vt:lpstr>
      <vt:lpstr>Desarrollo de NiÑos/as</vt:lpstr>
      <vt:lpstr>PowerPoint Presentation</vt:lpstr>
      <vt:lpstr>Tipos de desarrollo Types of Development   </vt:lpstr>
      <vt:lpstr>Desarrollo Cognitivo /  Cognitive development</vt:lpstr>
      <vt:lpstr>Desarrollo Cognitivo/ Cognitive development:</vt:lpstr>
      <vt:lpstr>PowerPoint Presentation</vt:lpstr>
      <vt:lpstr>Necesidades Básicas y Diversidad</vt:lpstr>
      <vt:lpstr>PowerPoint Presentation</vt:lpstr>
      <vt:lpstr>PowerPoint Presentation</vt:lpstr>
      <vt:lpstr>PowerPoint Presentation</vt:lpstr>
      <vt:lpstr>De 12 meses a 18 meses el niño/a</vt:lpstr>
      <vt:lpstr>PowerPoint Presentation</vt:lpstr>
      <vt:lpstr>De 2 años a 3 años </vt:lpstr>
      <vt:lpstr>A 3 años de edad, puede su niño hacer: </vt:lpstr>
      <vt:lpstr>A 4 años de edad, puede su niño hacer:</vt:lpstr>
      <vt:lpstr>A 5 años de edad, puede su niño hacer:</vt:lpstr>
      <vt:lpstr>Diálogo   Desarrollo Cognitivo del Niño/a</vt:lpstr>
      <vt:lpstr>Comunicación Con Niños </vt:lpstr>
      <vt:lpstr>PowerPoint Presentation</vt:lpstr>
      <vt:lpstr>PowerPoint Presentation</vt:lpstr>
      <vt:lpstr>PowerPoint Presentation</vt:lpstr>
      <vt:lpstr>Pasos para Fomentar la Independencia Emocional</vt:lpstr>
      <vt:lpstr>autoestima</vt:lpstr>
      <vt:lpstr>Pasos para mejorar la autoestima</vt:lpstr>
      <vt:lpstr>Pasos para mejorar la autoestima</vt:lpstr>
    </vt:vector>
  </TitlesOfParts>
  <Company>CSUS/CHHS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 Disciplina Positiva</dc:title>
  <dc:creator>Krishna Guadalupe</dc:creator>
  <cp:lastModifiedBy>Helen Thomas</cp:lastModifiedBy>
  <cp:revision>36</cp:revision>
  <cp:lastPrinted>2019-07-10T19:00:56Z</cp:lastPrinted>
  <dcterms:created xsi:type="dcterms:W3CDTF">2013-07-19T21:35:55Z</dcterms:created>
  <dcterms:modified xsi:type="dcterms:W3CDTF">2019-12-16T22:08:54Z</dcterms:modified>
</cp:coreProperties>
</file>