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0"/>
  </p:notesMasterIdLst>
  <p:sldIdLst>
    <p:sldId id="266" r:id="rId2"/>
    <p:sldId id="267" r:id="rId3"/>
    <p:sldId id="268" r:id="rId4"/>
    <p:sldId id="272" r:id="rId5"/>
    <p:sldId id="277" r:id="rId6"/>
    <p:sldId id="258" r:id="rId7"/>
    <p:sldId id="286" r:id="rId8"/>
    <p:sldId id="289" r:id="rId9"/>
    <p:sldId id="278" r:id="rId10"/>
    <p:sldId id="279" r:id="rId11"/>
    <p:sldId id="287" r:id="rId12"/>
    <p:sldId id="259" r:id="rId13"/>
    <p:sldId id="290" r:id="rId14"/>
    <p:sldId id="280" r:id="rId15"/>
    <p:sldId id="288" r:id="rId16"/>
    <p:sldId id="292" r:id="rId17"/>
    <p:sldId id="293" r:id="rId18"/>
    <p:sldId id="269" r:id="rId1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56D283-EA26-4AD0-A1C8-A7EED2B96408}">
          <p14:sldIdLst>
            <p14:sldId id="266"/>
            <p14:sldId id="267"/>
            <p14:sldId id="268"/>
            <p14:sldId id="272"/>
            <p14:sldId id="277"/>
            <p14:sldId id="258"/>
            <p14:sldId id="286"/>
            <p14:sldId id="289"/>
            <p14:sldId id="278"/>
            <p14:sldId id="279"/>
            <p14:sldId id="287"/>
            <p14:sldId id="259"/>
            <p14:sldId id="290"/>
            <p14:sldId id="280"/>
            <p14:sldId id="288"/>
            <p14:sldId id="292"/>
            <p14:sldId id="293"/>
            <p14:sldId id="269"/>
          </p14:sldIdLst>
        </p14:section>
        <p14:section name="Old slides" id="{036C4DFE-1D5B-4E35-B282-7186A653730F}">
          <p14:sldIdLst/>
        </p14:section>
      </p14:sectionLst>
    </p:ext>
    <p:ext uri="{EFAFB233-063F-42B5-8137-9DF3F51BA10A}">
      <p15:sldGuideLst xmlns:p15="http://schemas.microsoft.com/office/powerpoint/2012/main">
        <p15:guide id="2" pos="3480" userDrawn="1">
          <p15:clr>
            <a:srgbClr val="A4A3A4"/>
          </p15:clr>
        </p15:guide>
        <p15:guide id="3" pos="3300" userDrawn="1">
          <p15:clr>
            <a:srgbClr val="A4A3A4"/>
          </p15:clr>
        </p15:guide>
        <p15:guide id="4" orient="horz" pos="2268" userDrawn="1">
          <p15:clr>
            <a:srgbClr val="A4A3A4"/>
          </p15:clr>
        </p15:guide>
        <p15:guide id="5"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a:srgbClr val="DB575A"/>
    <a:srgbClr val="FAB900"/>
    <a:srgbClr val="7BA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9" autoAdjust="0"/>
    <p:restoredTop sz="86719" autoAdjust="0"/>
  </p:normalViewPr>
  <p:slideViewPr>
    <p:cSldViewPr>
      <p:cViewPr varScale="1">
        <p:scale>
          <a:sx n="67" d="100"/>
          <a:sy n="67" d="100"/>
        </p:scale>
        <p:origin x="96" y="894"/>
      </p:cViewPr>
      <p:guideLst>
        <p:guide pos="3480"/>
        <p:guide pos="3300"/>
        <p:guide orient="horz" pos="2268"/>
        <p:guide pos="2328"/>
      </p:guideLst>
    </p:cSldViewPr>
  </p:slideViewPr>
  <p:outlineViewPr>
    <p:cViewPr>
      <p:scale>
        <a:sx n="33" d="100"/>
        <a:sy n="33" d="100"/>
      </p:scale>
      <p:origin x="0" y="-1818"/>
    </p:cViewPr>
  </p:outlineViewPr>
  <p:notesTextViewPr>
    <p:cViewPr>
      <p:scale>
        <a:sx n="1" d="1"/>
        <a:sy n="1" d="1"/>
      </p:scale>
      <p:origin x="0" y="0"/>
    </p:cViewPr>
  </p:notesText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22951855369746"/>
          <c:y val="2.6075845076131834E-2"/>
          <c:w val="0.65530342504468297"/>
          <c:h val="0.94845663689535775"/>
        </c:manualLayout>
      </c:layout>
      <c:barChart>
        <c:barDir val="bar"/>
        <c:grouping val="stacked"/>
        <c:varyColors val="0"/>
        <c:ser>
          <c:idx val="0"/>
          <c:order val="0"/>
          <c:tx>
            <c:strRef>
              <c:f>Sheet1!$B$1</c:f>
              <c:strCache>
                <c:ptCount val="1"/>
                <c:pt idx="0">
                  <c:v>Above</c:v>
                </c:pt>
              </c:strCache>
            </c:strRef>
          </c:tx>
          <c:spPr>
            <a:solidFill>
              <a:schemeClr val="accent1">
                <a:lumMod val="20000"/>
                <a:lumOff val="80000"/>
              </a:schemeClr>
            </a:solidFill>
            <a:ln>
              <a:solidFill>
                <a:schemeClr val="accent1">
                  <a:lumMod val="20000"/>
                  <a:lumOff val="80000"/>
                </a:schemeClr>
              </a:solidFill>
            </a:ln>
            <a:effectLst/>
          </c:spPr>
          <c:invertIfNegative val="0"/>
          <c:dPt>
            <c:idx val="3"/>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1-E7A7-4976-A82A-094ED00AF2EE}"/>
              </c:ext>
            </c:extLst>
          </c:dPt>
          <c:dPt>
            <c:idx val="5"/>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3-E7A7-4976-A82A-094ED00AF2EE}"/>
              </c:ext>
            </c:extLst>
          </c:dPt>
          <c:dPt>
            <c:idx val="6"/>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5-E7A7-4976-A82A-094ED00AF2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Sheet1!$B$2:$B$8</c:f>
              <c:numCache>
                <c:formatCode>General</c:formatCode>
                <c:ptCount val="7"/>
                <c:pt idx="0">
                  <c:v>6</c:v>
                </c:pt>
                <c:pt idx="1">
                  <c:v>0</c:v>
                </c:pt>
                <c:pt idx="2">
                  <c:v>8</c:v>
                </c:pt>
                <c:pt idx="3">
                  <c:v>0</c:v>
                </c:pt>
                <c:pt idx="4">
                  <c:v>3</c:v>
                </c:pt>
                <c:pt idx="5">
                  <c:v>3</c:v>
                </c:pt>
                <c:pt idx="6">
                  <c:v>10</c:v>
                </c:pt>
              </c:numCache>
            </c:numRef>
          </c:val>
          <c:extLst>
            <c:ext xmlns:c16="http://schemas.microsoft.com/office/drawing/2014/chart" uri="{C3380CC4-5D6E-409C-BE32-E72D297353CC}">
              <c16:uniqueId val="{00000006-B11F-48AF-A9C8-B9996DA0AD33}"/>
            </c:ext>
          </c:extLst>
        </c:ser>
        <c:ser>
          <c:idx val="1"/>
          <c:order val="1"/>
          <c:tx>
            <c:strRef>
              <c:f>Sheet1!$C$1</c:f>
              <c:strCache>
                <c:ptCount val="1"/>
                <c:pt idx="0">
                  <c:v>Neutral</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Sheet1!$C$2:$C$8</c:f>
              <c:numCache>
                <c:formatCode>General</c:formatCode>
                <c:ptCount val="7"/>
                <c:pt idx="0">
                  <c:v>53</c:v>
                </c:pt>
                <c:pt idx="1">
                  <c:v>24</c:v>
                </c:pt>
                <c:pt idx="2">
                  <c:v>62</c:v>
                </c:pt>
                <c:pt idx="3">
                  <c:v>19</c:v>
                </c:pt>
                <c:pt idx="4">
                  <c:v>23</c:v>
                </c:pt>
                <c:pt idx="5">
                  <c:v>86</c:v>
                </c:pt>
                <c:pt idx="6">
                  <c:v>61</c:v>
                </c:pt>
              </c:numCache>
            </c:numRef>
          </c:val>
          <c:extLst>
            <c:ext xmlns:c16="http://schemas.microsoft.com/office/drawing/2014/chart" uri="{C3380CC4-5D6E-409C-BE32-E72D297353CC}">
              <c16:uniqueId val="{00000007-B11F-48AF-A9C8-B9996DA0AD33}"/>
            </c:ext>
          </c:extLst>
        </c:ser>
        <c:ser>
          <c:idx val="2"/>
          <c:order val="2"/>
          <c:tx>
            <c:strRef>
              <c:f>Sheet1!$D$1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Sheet1!$D$2:$D$8</c:f>
              <c:numCache>
                <c:formatCode>General</c:formatCode>
                <c:ptCount val="7"/>
                <c:pt idx="0">
                  <c:v>14</c:v>
                </c:pt>
                <c:pt idx="1">
                  <c:v>0</c:v>
                </c:pt>
                <c:pt idx="2">
                  <c:v>2</c:v>
                </c:pt>
                <c:pt idx="3">
                  <c:v>0</c:v>
                </c:pt>
                <c:pt idx="4">
                  <c:v>1</c:v>
                </c:pt>
                <c:pt idx="5">
                  <c:v>5</c:v>
                </c:pt>
                <c:pt idx="6">
                  <c:v>8</c:v>
                </c:pt>
              </c:numCache>
            </c:numRef>
          </c:val>
          <c:extLst>
            <c:ext xmlns:c16="http://schemas.microsoft.com/office/drawing/2014/chart" uri="{C3380CC4-5D6E-409C-BE32-E72D297353CC}">
              <c16:uniqueId val="{00000008-B11F-48AF-A9C8-B9996DA0AD33}"/>
            </c:ext>
          </c:extLst>
        </c:ser>
        <c:dLbls>
          <c:showLegendKey val="0"/>
          <c:showVal val="1"/>
          <c:showCatName val="0"/>
          <c:showSerName val="0"/>
          <c:showPercent val="0"/>
          <c:showBubbleSize val="0"/>
        </c:dLbls>
        <c:gapWidth val="6"/>
        <c:overlap val="100"/>
        <c:axId val="656985039"/>
        <c:axId val="656967279"/>
      </c:barChart>
      <c:catAx>
        <c:axId val="656985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baseline="0">
                <a:ln>
                  <a:noFill/>
                </a:ln>
                <a:solidFill>
                  <a:schemeClr val="tx1">
                    <a:lumMod val="65000"/>
                    <a:lumOff val="35000"/>
                  </a:schemeClr>
                </a:solidFill>
                <a:latin typeface="+mn-lt"/>
                <a:ea typeface="+mn-ea"/>
                <a:cs typeface="+mn-cs"/>
              </a:defRPr>
            </a:pPr>
            <a:endParaRPr lang="en-US"/>
          </a:p>
        </c:txPr>
        <c:crossAx val="656967279"/>
        <c:crosses val="autoZero"/>
        <c:auto val="1"/>
        <c:lblAlgn val="ctr"/>
        <c:lblOffset val="100"/>
        <c:noMultiLvlLbl val="0"/>
      </c:catAx>
      <c:valAx>
        <c:axId val="656967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569850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22951855369746"/>
          <c:y val="2.6075845076131834E-2"/>
          <c:w val="0.65530342504468297"/>
          <c:h val="0.94845663689535775"/>
        </c:manualLayout>
      </c:layout>
      <c:barChart>
        <c:barDir val="bar"/>
        <c:grouping val="stacked"/>
        <c:varyColors val="0"/>
        <c:ser>
          <c:idx val="0"/>
          <c:order val="0"/>
          <c:tx>
            <c:strRef>
              <c:f>Sheet1!$B$1</c:f>
              <c:strCache>
                <c:ptCount val="1"/>
                <c:pt idx="0">
                  <c:v>Above</c:v>
                </c:pt>
              </c:strCache>
            </c:strRef>
          </c:tx>
          <c:spPr>
            <a:solidFill>
              <a:schemeClr val="accent1">
                <a:lumMod val="20000"/>
                <a:lumOff val="80000"/>
              </a:schemeClr>
            </a:solidFill>
            <a:ln>
              <a:solidFill>
                <a:schemeClr val="accent1">
                  <a:lumMod val="20000"/>
                  <a:lumOff val="80000"/>
                </a:schemeClr>
              </a:solidFill>
            </a:ln>
            <a:effectLst/>
          </c:spPr>
          <c:invertIfNegative val="0"/>
          <c:dPt>
            <c:idx val="2"/>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1-7125-4405-B2F4-AB90B3AFC919}"/>
              </c:ext>
            </c:extLst>
          </c:dPt>
          <c:dPt>
            <c:idx val="5"/>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3-CA7C-4BD4-BFC3-3C0328DF13E3}"/>
              </c:ext>
            </c:extLst>
          </c:dPt>
          <c:dPt>
            <c:idx val="6"/>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5-CA7C-4BD4-BFC3-3C0328DF13E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Sheet1!$B$2:$B$8</c:f>
              <c:numCache>
                <c:formatCode>General</c:formatCode>
                <c:ptCount val="7"/>
                <c:pt idx="0">
                  <c:v>1</c:v>
                </c:pt>
                <c:pt idx="1">
                  <c:v>0</c:v>
                </c:pt>
                <c:pt idx="2">
                  <c:v>2</c:v>
                </c:pt>
                <c:pt idx="3">
                  <c:v>1</c:v>
                </c:pt>
                <c:pt idx="4">
                  <c:v>3</c:v>
                </c:pt>
                <c:pt idx="5">
                  <c:v>9</c:v>
                </c:pt>
                <c:pt idx="6">
                  <c:v>1</c:v>
                </c:pt>
              </c:numCache>
            </c:numRef>
          </c:val>
          <c:extLst>
            <c:ext xmlns:c16="http://schemas.microsoft.com/office/drawing/2014/chart" uri="{C3380CC4-5D6E-409C-BE32-E72D297353CC}">
              <c16:uniqueId val="{00000006-B11F-48AF-A9C8-B9996DA0AD33}"/>
            </c:ext>
          </c:extLst>
        </c:ser>
        <c:ser>
          <c:idx val="1"/>
          <c:order val="1"/>
          <c:tx>
            <c:strRef>
              <c:f>Sheet1!$C$1</c:f>
              <c:strCache>
                <c:ptCount val="1"/>
                <c:pt idx="0">
                  <c:v>Neutral</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Sheet1!$C$2:$C$8</c:f>
              <c:numCache>
                <c:formatCode>General</c:formatCode>
                <c:ptCount val="7"/>
                <c:pt idx="0">
                  <c:v>68</c:v>
                </c:pt>
                <c:pt idx="1">
                  <c:v>20</c:v>
                </c:pt>
                <c:pt idx="2">
                  <c:v>67</c:v>
                </c:pt>
                <c:pt idx="3">
                  <c:v>17</c:v>
                </c:pt>
                <c:pt idx="4">
                  <c:v>27</c:v>
                </c:pt>
                <c:pt idx="5">
                  <c:v>64</c:v>
                </c:pt>
                <c:pt idx="6">
                  <c:v>74</c:v>
                </c:pt>
              </c:numCache>
            </c:numRef>
          </c:val>
          <c:extLst>
            <c:ext xmlns:c16="http://schemas.microsoft.com/office/drawing/2014/chart" uri="{C3380CC4-5D6E-409C-BE32-E72D297353CC}">
              <c16:uniqueId val="{00000007-B11F-48AF-A9C8-B9996DA0AD33}"/>
            </c:ext>
          </c:extLst>
        </c:ser>
        <c:ser>
          <c:idx val="2"/>
          <c:order val="2"/>
          <c:tx>
            <c:strRef>
              <c:f>Sheet1!$D$1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Sheet1!$D$2:$D$8</c:f>
              <c:numCache>
                <c:formatCode>General</c:formatCode>
                <c:ptCount val="7"/>
                <c:pt idx="0">
                  <c:v>1</c:v>
                </c:pt>
                <c:pt idx="1">
                  <c:v>1</c:v>
                </c:pt>
                <c:pt idx="2">
                  <c:v>3</c:v>
                </c:pt>
                <c:pt idx="3">
                  <c:v>1</c:v>
                </c:pt>
                <c:pt idx="4">
                  <c:v>3</c:v>
                </c:pt>
                <c:pt idx="5">
                  <c:v>7</c:v>
                </c:pt>
                <c:pt idx="6">
                  <c:v>4</c:v>
                </c:pt>
              </c:numCache>
            </c:numRef>
          </c:val>
          <c:extLst>
            <c:ext xmlns:c16="http://schemas.microsoft.com/office/drawing/2014/chart" uri="{C3380CC4-5D6E-409C-BE32-E72D297353CC}">
              <c16:uniqueId val="{00000008-B11F-48AF-A9C8-B9996DA0AD33}"/>
            </c:ext>
          </c:extLst>
        </c:ser>
        <c:dLbls>
          <c:showLegendKey val="0"/>
          <c:showVal val="1"/>
          <c:showCatName val="0"/>
          <c:showSerName val="0"/>
          <c:showPercent val="0"/>
          <c:showBubbleSize val="0"/>
        </c:dLbls>
        <c:gapWidth val="6"/>
        <c:overlap val="100"/>
        <c:axId val="656985039"/>
        <c:axId val="656967279"/>
      </c:barChart>
      <c:catAx>
        <c:axId val="656985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baseline="0">
                <a:ln>
                  <a:noFill/>
                </a:ln>
                <a:solidFill>
                  <a:schemeClr val="tx1">
                    <a:lumMod val="65000"/>
                    <a:lumOff val="35000"/>
                  </a:schemeClr>
                </a:solidFill>
                <a:latin typeface="+mn-lt"/>
                <a:ea typeface="+mn-ea"/>
                <a:cs typeface="+mn-cs"/>
              </a:defRPr>
            </a:pPr>
            <a:endParaRPr lang="en-US"/>
          </a:p>
        </c:txPr>
        <c:crossAx val="656967279"/>
        <c:crosses val="autoZero"/>
        <c:auto val="1"/>
        <c:lblAlgn val="ctr"/>
        <c:lblOffset val="100"/>
        <c:noMultiLvlLbl val="0"/>
      </c:catAx>
      <c:valAx>
        <c:axId val="656967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569850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8584719528555"/>
          <c:y val="0.11965564145752637"/>
          <c:w val="0.69344754397297759"/>
          <c:h val="0.80193673015935329"/>
        </c:manualLayout>
      </c:layout>
      <c:pieChart>
        <c:varyColors val="1"/>
        <c:ser>
          <c:idx val="0"/>
          <c:order val="0"/>
          <c:tx>
            <c:strRef>
              <c:f>Sheet1!$B$1</c:f>
              <c:strCache>
                <c:ptCount val="1"/>
                <c:pt idx="0">
                  <c:v>ACRC</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478E-4CEB-AB25-F8F1EC93B048}"/>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1D31-4592-A813-05F55C9A9DBA}"/>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1D31-4592-A813-05F55C9A9DBA}"/>
              </c:ext>
            </c:extLst>
          </c:dPt>
          <c:dPt>
            <c:idx val="3"/>
            <c:bubble3D val="0"/>
            <c:spPr>
              <a:solidFill>
                <a:srgbClr val="DB575A"/>
              </a:solidFill>
              <a:ln w="19050">
                <a:solidFill>
                  <a:schemeClr val="lt1"/>
                </a:solidFill>
              </a:ln>
              <a:effectLst/>
            </c:spPr>
            <c:extLst>
              <c:ext xmlns:c16="http://schemas.microsoft.com/office/drawing/2014/chart" uri="{C3380CC4-5D6E-409C-BE32-E72D297353CC}">
                <c16:uniqueId val="{00000007-1D31-4592-A813-05F55C9A9DBA}"/>
              </c:ext>
            </c:extLst>
          </c:dPt>
          <c:dPt>
            <c:idx val="4"/>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8-2663-43B3-ACC5-F2B91CC348FE}"/>
              </c:ext>
            </c:extLst>
          </c:dPt>
          <c:dPt>
            <c:idx val="5"/>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A-2663-43B3-ACC5-F2B91CC348FE}"/>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D31-4592-A813-05F55C9A9DBA}"/>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D31-4592-A813-05F55C9A9D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E4E4E4"/>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Always</c:v>
                </c:pt>
                <c:pt idx="1">
                  <c:v>Usually</c:v>
                </c:pt>
                <c:pt idx="2">
                  <c:v>Sometimes</c:v>
                </c:pt>
                <c:pt idx="3">
                  <c:v>Seldom/Never</c:v>
                </c:pt>
                <c:pt idx="4">
                  <c:v>Don't Know</c:v>
                </c:pt>
                <c:pt idx="5">
                  <c:v>N/A</c:v>
                </c:pt>
              </c:strCache>
            </c:strRef>
          </c:cat>
          <c:val>
            <c:numRef>
              <c:f>Sheet1!$B$2:$B$7</c:f>
              <c:numCache>
                <c:formatCode>General</c:formatCode>
                <c:ptCount val="6"/>
                <c:pt idx="0">
                  <c:v>35</c:v>
                </c:pt>
                <c:pt idx="1">
                  <c:v>24</c:v>
                </c:pt>
                <c:pt idx="2">
                  <c:v>5</c:v>
                </c:pt>
                <c:pt idx="3">
                  <c:v>5</c:v>
                </c:pt>
                <c:pt idx="4">
                  <c:v>17</c:v>
                </c:pt>
                <c:pt idx="5">
                  <c:v>15</c:v>
                </c:pt>
              </c:numCache>
            </c:numRef>
          </c:val>
          <c:extLst>
            <c:ext xmlns:c16="http://schemas.microsoft.com/office/drawing/2014/chart" uri="{C3380CC4-5D6E-409C-BE32-E72D297353CC}">
              <c16:uniqueId val="{00000000-478E-4CEB-AB25-F8F1EC93B04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79B3-4916-8167-BBEFC3619C96}"/>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79B3-4916-8167-BBEFC3619C96}"/>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79B3-4916-8167-BBEFC3619C96}"/>
              </c:ext>
            </c:extLst>
          </c:dPt>
          <c:dPt>
            <c:idx val="3"/>
            <c:bubble3D val="0"/>
            <c:spPr>
              <a:solidFill>
                <a:srgbClr val="DB575A"/>
              </a:solidFill>
              <a:ln w="19050">
                <a:solidFill>
                  <a:schemeClr val="lt1"/>
                </a:solidFill>
              </a:ln>
              <a:effectLst/>
            </c:spPr>
            <c:extLst>
              <c:ext xmlns:c16="http://schemas.microsoft.com/office/drawing/2014/chart" uri="{C3380CC4-5D6E-409C-BE32-E72D297353CC}">
                <c16:uniqueId val="{00000007-79B3-4916-8167-BBEFC3619C96}"/>
              </c:ext>
            </c:extLst>
          </c:dPt>
          <c:dPt>
            <c:idx val="4"/>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8-C60B-4BE4-ADAD-32A989D553B8}"/>
              </c:ext>
            </c:extLst>
          </c:dPt>
          <c:dPt>
            <c:idx val="5"/>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9-C60B-4BE4-ADAD-32A989D553B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Always</c:v>
                </c:pt>
                <c:pt idx="1">
                  <c:v>Usually</c:v>
                </c:pt>
                <c:pt idx="2">
                  <c:v>Sometimes</c:v>
                </c:pt>
                <c:pt idx="3">
                  <c:v>Seldom/Never</c:v>
                </c:pt>
                <c:pt idx="4">
                  <c:v>Don't Know</c:v>
                </c:pt>
                <c:pt idx="5">
                  <c:v>N/A</c:v>
                </c:pt>
              </c:strCache>
            </c:strRef>
          </c:cat>
          <c:val>
            <c:numRef>
              <c:f>Sheet1!$B$2:$B$7</c:f>
              <c:numCache>
                <c:formatCode>General</c:formatCode>
                <c:ptCount val="6"/>
                <c:pt idx="0">
                  <c:v>38</c:v>
                </c:pt>
                <c:pt idx="1">
                  <c:v>22</c:v>
                </c:pt>
                <c:pt idx="2">
                  <c:v>7</c:v>
                </c:pt>
                <c:pt idx="3">
                  <c:v>6</c:v>
                </c:pt>
                <c:pt idx="4">
                  <c:v>14</c:v>
                </c:pt>
                <c:pt idx="5">
                  <c:v>13</c:v>
                </c:pt>
              </c:numCache>
            </c:numRef>
          </c:val>
          <c:extLst>
            <c:ext xmlns:c16="http://schemas.microsoft.com/office/drawing/2014/chart" uri="{C3380CC4-5D6E-409C-BE32-E72D297353CC}">
              <c16:uniqueId val="{0000000A-79B3-4916-8167-BBEFC3619C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c:v>
                </c:pt>
                <c:pt idx="1">
                  <c:v>Yes, Translator</c:v>
                </c:pt>
                <c:pt idx="2">
                  <c:v>No</c:v>
                </c:pt>
                <c:pt idx="3">
                  <c:v>Don't Know</c:v>
                </c:pt>
                <c:pt idx="4">
                  <c:v>N/A</c:v>
                </c:pt>
              </c:strCache>
            </c:strRef>
          </c:cat>
          <c:val>
            <c:numRef>
              <c:f>Sheet1!$B$2:$B$6</c:f>
              <c:numCache>
                <c:formatCode>General</c:formatCode>
                <c:ptCount val="5"/>
                <c:pt idx="0">
                  <c:v>91</c:v>
                </c:pt>
                <c:pt idx="1">
                  <c:v>1</c:v>
                </c:pt>
                <c:pt idx="2">
                  <c:v>2</c:v>
                </c:pt>
                <c:pt idx="3">
                  <c:v>3</c:v>
                </c:pt>
                <c:pt idx="4">
                  <c:v>4</c:v>
                </c:pt>
              </c:numCache>
            </c:numRef>
          </c:val>
          <c:extLst>
            <c:ext xmlns:c16="http://schemas.microsoft.com/office/drawing/2014/chart" uri="{C3380CC4-5D6E-409C-BE32-E72D297353CC}">
              <c16:uniqueId val="{00000000-E70A-4D5C-B237-C5267C1C217A}"/>
            </c:ext>
          </c:extLst>
        </c:ser>
        <c:ser>
          <c:idx val="1"/>
          <c:order val="1"/>
          <c:tx>
            <c:strRef>
              <c:f>Sheet1!$C$1</c:f>
              <c:strCache>
                <c:ptCount val="1"/>
                <c:pt idx="0">
                  <c:v>ACRC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c:v>
                </c:pt>
                <c:pt idx="1">
                  <c:v>Yes, Translator</c:v>
                </c:pt>
                <c:pt idx="2">
                  <c:v>No</c:v>
                </c:pt>
                <c:pt idx="3">
                  <c:v>Don't Know</c:v>
                </c:pt>
                <c:pt idx="4">
                  <c:v>N/A</c:v>
                </c:pt>
              </c:strCache>
            </c:strRef>
          </c:cat>
          <c:val>
            <c:numRef>
              <c:f>Sheet1!$C$2:$C$6</c:f>
              <c:numCache>
                <c:formatCode>General</c:formatCode>
                <c:ptCount val="5"/>
                <c:pt idx="0">
                  <c:v>93</c:v>
                </c:pt>
                <c:pt idx="1">
                  <c:v>1</c:v>
                </c:pt>
                <c:pt idx="2">
                  <c:v>1</c:v>
                </c:pt>
                <c:pt idx="3">
                  <c:v>3</c:v>
                </c:pt>
                <c:pt idx="4">
                  <c:v>2</c:v>
                </c:pt>
              </c:numCache>
            </c:numRef>
          </c:val>
          <c:extLst>
            <c:ext xmlns:c16="http://schemas.microsoft.com/office/drawing/2014/chart" uri="{C3380CC4-5D6E-409C-BE32-E72D297353CC}">
              <c16:uniqueId val="{00000001-E70A-4D5C-B237-C5267C1C217A}"/>
            </c:ext>
          </c:extLst>
        </c:ser>
        <c:dLbls>
          <c:showLegendKey val="0"/>
          <c:showVal val="0"/>
          <c:showCatName val="0"/>
          <c:showSerName val="0"/>
          <c:showPercent val="0"/>
          <c:showBubbleSize val="0"/>
        </c:dLbls>
        <c:gapWidth val="219"/>
        <c:overlap val="-27"/>
        <c:axId val="1082815600"/>
        <c:axId val="1082818000"/>
      </c:barChart>
      <c:catAx>
        <c:axId val="108281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818000"/>
        <c:crosses val="autoZero"/>
        <c:auto val="1"/>
        <c:lblAlgn val="ctr"/>
        <c:lblOffset val="100"/>
        <c:noMultiLvlLbl val="0"/>
      </c:catAx>
      <c:valAx>
        <c:axId val="108281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815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ACRC</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478E-4CEB-AB25-F8F1EC93B048}"/>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1D31-4592-A813-05F55C9A9DBA}"/>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1D31-4592-A813-05F55C9A9DBA}"/>
              </c:ext>
            </c:extLst>
          </c:dPt>
          <c:dPt>
            <c:idx val="3"/>
            <c:bubble3D val="0"/>
            <c:spPr>
              <a:solidFill>
                <a:srgbClr val="DB575A"/>
              </a:solidFill>
              <a:ln w="19050">
                <a:solidFill>
                  <a:schemeClr val="lt1"/>
                </a:solidFill>
              </a:ln>
              <a:effectLst/>
            </c:spPr>
            <c:extLst>
              <c:ext xmlns:c16="http://schemas.microsoft.com/office/drawing/2014/chart" uri="{C3380CC4-5D6E-409C-BE32-E72D297353CC}">
                <c16:uniqueId val="{00000007-1D31-4592-A813-05F55C9A9DB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D31-4592-A813-05F55C9A9DBA}"/>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D31-4592-A813-05F55C9A9DBA}"/>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D31-4592-A813-05F55C9A9D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E4E4E4"/>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Always</c:v>
                </c:pt>
                <c:pt idx="1">
                  <c:v>Usually</c:v>
                </c:pt>
                <c:pt idx="2">
                  <c:v>Sometimes</c:v>
                </c:pt>
                <c:pt idx="3">
                  <c:v>Seldom/Never</c:v>
                </c:pt>
                <c:pt idx="4">
                  <c:v>Don't Know</c:v>
                </c:pt>
              </c:strCache>
            </c:strRef>
          </c:cat>
          <c:val>
            <c:numRef>
              <c:f>Sheet1!$B$2:$B$6</c:f>
              <c:numCache>
                <c:formatCode>General</c:formatCode>
                <c:ptCount val="5"/>
                <c:pt idx="0">
                  <c:v>79</c:v>
                </c:pt>
                <c:pt idx="1">
                  <c:v>8</c:v>
                </c:pt>
                <c:pt idx="2">
                  <c:v>4</c:v>
                </c:pt>
                <c:pt idx="3">
                  <c:v>5</c:v>
                </c:pt>
                <c:pt idx="4">
                  <c:v>4</c:v>
                </c:pt>
              </c:numCache>
            </c:numRef>
          </c:val>
          <c:extLst>
            <c:ext xmlns:c16="http://schemas.microsoft.com/office/drawing/2014/chart" uri="{C3380CC4-5D6E-409C-BE32-E72D297353CC}">
              <c16:uniqueId val="{00000000-478E-4CEB-AB25-F8F1EC93B04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79B3-4916-8167-BBEFC3619C96}"/>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79B3-4916-8167-BBEFC3619C96}"/>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79B3-4916-8167-BBEFC3619C96}"/>
              </c:ext>
            </c:extLst>
          </c:dPt>
          <c:dPt>
            <c:idx val="3"/>
            <c:bubble3D val="0"/>
            <c:spPr>
              <a:solidFill>
                <a:srgbClr val="DB575A"/>
              </a:solidFill>
              <a:ln w="19050">
                <a:solidFill>
                  <a:schemeClr val="lt1"/>
                </a:solidFill>
              </a:ln>
              <a:effectLst/>
            </c:spPr>
            <c:extLst>
              <c:ext xmlns:c16="http://schemas.microsoft.com/office/drawing/2014/chart" uri="{C3380CC4-5D6E-409C-BE32-E72D297353CC}">
                <c16:uniqueId val="{00000007-79B3-4916-8167-BBEFC3619C9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9B3-4916-8167-BBEFC3619C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Always</c:v>
                </c:pt>
                <c:pt idx="1">
                  <c:v>Usually</c:v>
                </c:pt>
                <c:pt idx="2">
                  <c:v>Sometimes</c:v>
                </c:pt>
                <c:pt idx="3">
                  <c:v>Seldom/Never</c:v>
                </c:pt>
                <c:pt idx="4">
                  <c:v>Don't Know</c:v>
                </c:pt>
              </c:strCache>
            </c:strRef>
          </c:cat>
          <c:val>
            <c:numRef>
              <c:f>Sheet1!$B$2:$B$6</c:f>
              <c:numCache>
                <c:formatCode>General</c:formatCode>
                <c:ptCount val="5"/>
                <c:pt idx="0">
                  <c:v>73</c:v>
                </c:pt>
                <c:pt idx="1">
                  <c:v>12</c:v>
                </c:pt>
                <c:pt idx="2">
                  <c:v>6</c:v>
                </c:pt>
                <c:pt idx="3">
                  <c:v>5</c:v>
                </c:pt>
                <c:pt idx="4">
                  <c:v>4</c:v>
                </c:pt>
              </c:numCache>
            </c:numRef>
          </c:val>
          <c:extLst>
            <c:ext xmlns:c16="http://schemas.microsoft.com/office/drawing/2014/chart" uri="{C3380CC4-5D6E-409C-BE32-E72D297353CC}">
              <c16:uniqueId val="{0000000A-79B3-4916-8167-BBEFC3619C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bg1"/>
                </a:solidFill>
              </a:rPr>
              <a:t>Emergency Preparedness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Yes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c:v>
                </c:pt>
                <c:pt idx="1">
                  <c:v>ACRC</c:v>
                </c:pt>
              </c:strCache>
            </c:strRef>
          </c:cat>
          <c:val>
            <c:numRef>
              <c:f>Sheet1!$B$2:$B$3</c:f>
              <c:numCache>
                <c:formatCode>General</c:formatCode>
                <c:ptCount val="2"/>
                <c:pt idx="0">
                  <c:v>81</c:v>
                </c:pt>
                <c:pt idx="1">
                  <c:v>86</c:v>
                </c:pt>
              </c:numCache>
            </c:numRef>
          </c:val>
          <c:extLst>
            <c:ext xmlns:c16="http://schemas.microsoft.com/office/drawing/2014/chart" uri="{C3380CC4-5D6E-409C-BE32-E72D297353CC}">
              <c16:uniqueId val="{00000000-940B-4413-84E3-69B6108FA0A8}"/>
            </c:ext>
          </c:extLst>
        </c:ser>
        <c:ser>
          <c:idx val="1"/>
          <c:order val="1"/>
          <c:tx>
            <c:strRef>
              <c:f>Sheet1!$C$1</c:f>
              <c:strCache>
                <c:ptCount val="1"/>
                <c:pt idx="0">
                  <c:v>No</c:v>
                </c:pt>
              </c:strCache>
            </c:strRef>
          </c:tx>
          <c:spPr>
            <a:solidFill>
              <a:srgbClr val="DB57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c:v>
                </c:pt>
                <c:pt idx="1">
                  <c:v>ACRC</c:v>
                </c:pt>
              </c:strCache>
            </c:strRef>
          </c:cat>
          <c:val>
            <c:numRef>
              <c:f>Sheet1!$C$2:$C$3</c:f>
              <c:numCache>
                <c:formatCode>General</c:formatCode>
                <c:ptCount val="2"/>
                <c:pt idx="0">
                  <c:v>9</c:v>
                </c:pt>
                <c:pt idx="1">
                  <c:v>6</c:v>
                </c:pt>
              </c:numCache>
            </c:numRef>
          </c:val>
          <c:extLst>
            <c:ext xmlns:c16="http://schemas.microsoft.com/office/drawing/2014/chart" uri="{C3380CC4-5D6E-409C-BE32-E72D297353CC}">
              <c16:uniqueId val="{00000001-940B-4413-84E3-69B6108FA0A8}"/>
            </c:ext>
          </c:extLst>
        </c:ser>
        <c:ser>
          <c:idx val="2"/>
          <c:order val="2"/>
          <c:tx>
            <c:strRef>
              <c:f>Sheet1!$D$1</c:f>
              <c:strCache>
                <c:ptCount val="1"/>
                <c:pt idx="0">
                  <c:v>Don't Know</c:v>
                </c:pt>
              </c:strCache>
            </c:strRef>
          </c:tx>
          <c:spPr>
            <a:solidFill>
              <a:srgbClr val="FAB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c:v>
                </c:pt>
                <c:pt idx="1">
                  <c:v>ACRC</c:v>
                </c:pt>
              </c:strCache>
            </c:strRef>
          </c:cat>
          <c:val>
            <c:numRef>
              <c:f>Sheet1!$D$2:$D$3</c:f>
              <c:numCache>
                <c:formatCode>General</c:formatCode>
                <c:ptCount val="2"/>
                <c:pt idx="0">
                  <c:v>10</c:v>
                </c:pt>
                <c:pt idx="1">
                  <c:v>8</c:v>
                </c:pt>
              </c:numCache>
            </c:numRef>
          </c:val>
          <c:extLst>
            <c:ext xmlns:c16="http://schemas.microsoft.com/office/drawing/2014/chart" uri="{C3380CC4-5D6E-409C-BE32-E72D297353CC}">
              <c16:uniqueId val="{00000003-940B-4413-84E3-69B6108FA0A8}"/>
            </c:ext>
          </c:extLst>
        </c:ser>
        <c:dLbls>
          <c:showLegendKey val="0"/>
          <c:showVal val="0"/>
          <c:showCatName val="0"/>
          <c:showSerName val="0"/>
          <c:showPercent val="0"/>
          <c:showBubbleSize val="0"/>
        </c:dLbls>
        <c:gapWidth val="150"/>
        <c:overlap val="100"/>
        <c:axId val="729095360"/>
        <c:axId val="729088160"/>
      </c:barChart>
      <c:catAx>
        <c:axId val="72909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20000"/>
                    <a:lumOff val="80000"/>
                  </a:schemeClr>
                </a:solidFill>
                <a:latin typeface="+mn-lt"/>
                <a:ea typeface="+mn-ea"/>
                <a:cs typeface="+mn-cs"/>
              </a:defRPr>
            </a:pPr>
            <a:endParaRPr lang="en-US"/>
          </a:p>
        </c:txPr>
        <c:crossAx val="729088160"/>
        <c:crosses val="autoZero"/>
        <c:auto val="1"/>
        <c:lblAlgn val="ctr"/>
        <c:lblOffset val="100"/>
        <c:noMultiLvlLbl val="0"/>
      </c:catAx>
      <c:valAx>
        <c:axId val="7290881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9095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22951855369746"/>
          <c:y val="2.6075845076131834E-2"/>
          <c:w val="0.65530342504468297"/>
          <c:h val="0.94845663689535775"/>
        </c:manualLayout>
      </c:layout>
      <c:barChart>
        <c:barDir val="bar"/>
        <c:grouping val="stacked"/>
        <c:varyColors val="0"/>
        <c:ser>
          <c:idx val="0"/>
          <c:order val="0"/>
          <c:tx>
            <c:strRef>
              <c:f>Sheet1!$B$1</c:f>
              <c:strCache>
                <c:ptCount val="1"/>
                <c:pt idx="0">
                  <c:v>Above</c:v>
                </c:pt>
              </c:strCache>
            </c:strRef>
          </c:tx>
          <c:spPr>
            <a:solidFill>
              <a:schemeClr val="accent1">
                <a:lumMod val="20000"/>
                <a:lumOff val="80000"/>
              </a:schemeClr>
            </a:solidFill>
            <a:ln>
              <a:solidFill>
                <a:schemeClr val="accent1">
                  <a:lumMod val="20000"/>
                  <a:lumOff val="80000"/>
                </a:schemeClr>
              </a:solidFill>
            </a:ln>
            <a:effectLst/>
          </c:spPr>
          <c:invertIfNegative val="0"/>
          <c:dPt>
            <c:idx val="3"/>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1-CA7C-4BD4-BFC3-3C0328DF13E3}"/>
              </c:ext>
            </c:extLst>
          </c:dPt>
          <c:dPt>
            <c:idx val="5"/>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3-CA7C-4BD4-BFC3-3C0328DF13E3}"/>
              </c:ext>
            </c:extLst>
          </c:dPt>
          <c:dPt>
            <c:idx val="6"/>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5-CA7C-4BD4-BFC3-3C0328DF13E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Sheet1!$B$2:$B$8</c:f>
              <c:numCache>
                <c:formatCode>General</c:formatCode>
                <c:ptCount val="7"/>
                <c:pt idx="0">
                  <c:v>5</c:v>
                </c:pt>
                <c:pt idx="1">
                  <c:v>0</c:v>
                </c:pt>
                <c:pt idx="2">
                  <c:v>8</c:v>
                </c:pt>
                <c:pt idx="3">
                  <c:v>0</c:v>
                </c:pt>
                <c:pt idx="4">
                  <c:v>3</c:v>
                </c:pt>
                <c:pt idx="5">
                  <c:v>9</c:v>
                </c:pt>
                <c:pt idx="6">
                  <c:v>8</c:v>
                </c:pt>
              </c:numCache>
            </c:numRef>
          </c:val>
          <c:extLst>
            <c:ext xmlns:c16="http://schemas.microsoft.com/office/drawing/2014/chart" uri="{C3380CC4-5D6E-409C-BE32-E72D297353CC}">
              <c16:uniqueId val="{00000006-B11F-48AF-A9C8-B9996DA0AD33}"/>
            </c:ext>
          </c:extLst>
        </c:ser>
        <c:ser>
          <c:idx val="1"/>
          <c:order val="1"/>
          <c:tx>
            <c:strRef>
              <c:f>Sheet1!$C$1</c:f>
              <c:strCache>
                <c:ptCount val="1"/>
                <c:pt idx="0">
                  <c:v>Neutral</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Sheet1!$C$2:$C$8</c:f>
              <c:numCache>
                <c:formatCode>General</c:formatCode>
                <c:ptCount val="7"/>
                <c:pt idx="0">
                  <c:v>65</c:v>
                </c:pt>
                <c:pt idx="1">
                  <c:v>27</c:v>
                </c:pt>
                <c:pt idx="2">
                  <c:v>61</c:v>
                </c:pt>
                <c:pt idx="3">
                  <c:v>19</c:v>
                </c:pt>
                <c:pt idx="4">
                  <c:v>22</c:v>
                </c:pt>
                <c:pt idx="5">
                  <c:v>82</c:v>
                </c:pt>
                <c:pt idx="6">
                  <c:v>65</c:v>
                </c:pt>
              </c:numCache>
            </c:numRef>
          </c:val>
          <c:extLst>
            <c:ext xmlns:c16="http://schemas.microsoft.com/office/drawing/2014/chart" uri="{C3380CC4-5D6E-409C-BE32-E72D297353CC}">
              <c16:uniqueId val="{00000007-B11F-48AF-A9C8-B9996DA0AD33}"/>
            </c:ext>
          </c:extLst>
        </c:ser>
        <c:ser>
          <c:idx val="2"/>
          <c:order val="2"/>
          <c:tx>
            <c:strRef>
              <c:f>Sheet1!$D$1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 Questions</c:v>
                </c:pt>
                <c:pt idx="1">
                  <c:v>Satisfaction</c:v>
                </c:pt>
                <c:pt idx="2">
                  <c:v>Health and Safety</c:v>
                </c:pt>
                <c:pt idx="3">
                  <c:v>Community Participation</c:v>
                </c:pt>
                <c:pt idx="4">
                  <c:v>Choice/Decision Making/Control</c:v>
                </c:pt>
                <c:pt idx="5">
                  <c:v>Access/Delivery of Supports</c:v>
                </c:pt>
                <c:pt idx="6">
                  <c:v>Information/Planning</c:v>
                </c:pt>
              </c:strCache>
            </c:strRef>
          </c:cat>
          <c:val>
            <c:numRef>
              <c:f>Sheet1!$D$2:$D$8</c:f>
              <c:numCache>
                <c:formatCode>General</c:formatCode>
                <c:ptCount val="7"/>
                <c:pt idx="0">
                  <c:v>9</c:v>
                </c:pt>
                <c:pt idx="1">
                  <c:v>0</c:v>
                </c:pt>
                <c:pt idx="2">
                  <c:v>3</c:v>
                </c:pt>
                <c:pt idx="3">
                  <c:v>0</c:v>
                </c:pt>
                <c:pt idx="4">
                  <c:v>2</c:v>
                </c:pt>
                <c:pt idx="5">
                  <c:v>3</c:v>
                </c:pt>
                <c:pt idx="6">
                  <c:v>2</c:v>
                </c:pt>
              </c:numCache>
            </c:numRef>
          </c:val>
          <c:extLst>
            <c:ext xmlns:c16="http://schemas.microsoft.com/office/drawing/2014/chart" uri="{C3380CC4-5D6E-409C-BE32-E72D297353CC}">
              <c16:uniqueId val="{00000008-B11F-48AF-A9C8-B9996DA0AD33}"/>
            </c:ext>
          </c:extLst>
        </c:ser>
        <c:dLbls>
          <c:showLegendKey val="0"/>
          <c:showVal val="1"/>
          <c:showCatName val="0"/>
          <c:showSerName val="0"/>
          <c:showPercent val="0"/>
          <c:showBubbleSize val="0"/>
        </c:dLbls>
        <c:gapWidth val="6"/>
        <c:overlap val="100"/>
        <c:axId val="656985039"/>
        <c:axId val="656967279"/>
      </c:barChart>
      <c:catAx>
        <c:axId val="656985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baseline="0">
                <a:ln>
                  <a:noFill/>
                </a:ln>
                <a:solidFill>
                  <a:schemeClr val="tx1">
                    <a:lumMod val="65000"/>
                    <a:lumOff val="35000"/>
                  </a:schemeClr>
                </a:solidFill>
                <a:latin typeface="+mn-lt"/>
                <a:ea typeface="+mn-ea"/>
                <a:cs typeface="+mn-cs"/>
              </a:defRPr>
            </a:pPr>
            <a:endParaRPr lang="en-US"/>
          </a:p>
        </c:txPr>
        <c:crossAx val="656967279"/>
        <c:crosses val="autoZero"/>
        <c:auto val="1"/>
        <c:lblAlgn val="ctr"/>
        <c:lblOffset val="100"/>
        <c:noMultiLvlLbl val="0"/>
      </c:catAx>
      <c:valAx>
        <c:axId val="656967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569850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8584719528555"/>
          <c:y val="0.11965564145752637"/>
          <c:w val="0.69344754397297759"/>
          <c:h val="0.80193673015935329"/>
        </c:manualLayout>
      </c:layout>
      <c:pieChart>
        <c:varyColors val="1"/>
        <c:ser>
          <c:idx val="0"/>
          <c:order val="0"/>
          <c:tx>
            <c:strRef>
              <c:f>Sheet1!$B$1</c:f>
              <c:strCache>
                <c:ptCount val="1"/>
                <c:pt idx="0">
                  <c:v>ACRC</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478E-4CEB-AB25-F8F1EC93B048}"/>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1D31-4592-A813-05F55C9A9DBA}"/>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1D31-4592-A813-05F55C9A9DBA}"/>
              </c:ext>
            </c:extLst>
          </c:dPt>
          <c:dPt>
            <c:idx val="3"/>
            <c:bubble3D val="0"/>
            <c:spPr>
              <a:solidFill>
                <a:srgbClr val="DB575A"/>
              </a:solidFill>
              <a:ln w="19050">
                <a:solidFill>
                  <a:schemeClr val="lt1"/>
                </a:solidFill>
              </a:ln>
              <a:effectLst/>
            </c:spPr>
            <c:extLst>
              <c:ext xmlns:c16="http://schemas.microsoft.com/office/drawing/2014/chart" uri="{C3380CC4-5D6E-409C-BE32-E72D297353CC}">
                <c16:uniqueId val="{00000007-1D31-4592-A813-05F55C9A9DBA}"/>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1D31-4592-A813-05F55C9A9DBA}"/>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D31-4592-A813-05F55C9A9DBA}"/>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D31-4592-A813-05F55C9A9D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E4E4E4"/>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Always</c:v>
                </c:pt>
                <c:pt idx="1">
                  <c:v>Usually</c:v>
                </c:pt>
                <c:pt idx="2">
                  <c:v>Sometimes</c:v>
                </c:pt>
                <c:pt idx="3">
                  <c:v>Seldom/Never</c:v>
                </c:pt>
                <c:pt idx="4">
                  <c:v>Don't Know</c:v>
                </c:pt>
              </c:strCache>
            </c:strRef>
          </c:cat>
          <c:val>
            <c:numRef>
              <c:f>Sheet1!$B$2:$B$6</c:f>
              <c:numCache>
                <c:formatCode>General</c:formatCode>
                <c:ptCount val="5"/>
                <c:pt idx="0">
                  <c:v>43</c:v>
                </c:pt>
                <c:pt idx="1">
                  <c:v>32</c:v>
                </c:pt>
                <c:pt idx="2">
                  <c:v>14</c:v>
                </c:pt>
                <c:pt idx="3">
                  <c:v>5</c:v>
                </c:pt>
                <c:pt idx="4">
                  <c:v>3</c:v>
                </c:pt>
              </c:numCache>
            </c:numRef>
          </c:val>
          <c:extLst>
            <c:ext xmlns:c16="http://schemas.microsoft.com/office/drawing/2014/chart" uri="{C3380CC4-5D6E-409C-BE32-E72D297353CC}">
              <c16:uniqueId val="{00000000-478E-4CEB-AB25-F8F1EC93B04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79B3-4916-8167-BBEFC3619C96}"/>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79B3-4916-8167-BBEFC3619C96}"/>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79B3-4916-8167-BBEFC3619C96}"/>
              </c:ext>
            </c:extLst>
          </c:dPt>
          <c:dPt>
            <c:idx val="3"/>
            <c:bubble3D val="0"/>
            <c:spPr>
              <a:solidFill>
                <a:srgbClr val="DB575A"/>
              </a:solidFill>
              <a:ln w="19050">
                <a:solidFill>
                  <a:schemeClr val="lt1"/>
                </a:solidFill>
              </a:ln>
              <a:effectLst/>
            </c:spPr>
            <c:extLst>
              <c:ext xmlns:c16="http://schemas.microsoft.com/office/drawing/2014/chart" uri="{C3380CC4-5D6E-409C-BE32-E72D297353CC}">
                <c16:uniqueId val="{00000007-79B3-4916-8167-BBEFC3619C96}"/>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79B3-4916-8167-BBEFC3619C9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E9-4C70-981C-DAD0FBBAF5B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Always</c:v>
                </c:pt>
                <c:pt idx="1">
                  <c:v>Usually</c:v>
                </c:pt>
                <c:pt idx="2">
                  <c:v>Sometimes</c:v>
                </c:pt>
                <c:pt idx="3">
                  <c:v>Seldom/Never</c:v>
                </c:pt>
                <c:pt idx="4">
                  <c:v>Don't Know</c:v>
                </c:pt>
              </c:strCache>
            </c:strRef>
          </c:cat>
          <c:val>
            <c:numRef>
              <c:f>Sheet1!$B$2:$B$7</c:f>
              <c:numCache>
                <c:formatCode>General</c:formatCode>
                <c:ptCount val="6"/>
                <c:pt idx="0">
                  <c:v>41</c:v>
                </c:pt>
                <c:pt idx="1">
                  <c:v>31</c:v>
                </c:pt>
                <c:pt idx="2">
                  <c:v>17</c:v>
                </c:pt>
                <c:pt idx="3">
                  <c:v>6</c:v>
                </c:pt>
                <c:pt idx="4">
                  <c:v>2</c:v>
                </c:pt>
              </c:numCache>
            </c:numRef>
          </c:val>
          <c:extLst>
            <c:ext xmlns:c16="http://schemas.microsoft.com/office/drawing/2014/chart" uri="{C3380CC4-5D6E-409C-BE32-E72D297353CC}">
              <c16:uniqueId val="{0000000A-79B3-4916-8167-BBEFC3619C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Lack of Transporation</c:v>
                </c:pt>
                <c:pt idx="1">
                  <c:v>Cost</c:v>
                </c:pt>
                <c:pt idx="2">
                  <c:v>Lack of Staff Support</c:v>
                </c:pt>
                <c:pt idx="3">
                  <c:v>Stigma</c:v>
                </c:pt>
                <c:pt idx="4">
                  <c:v>Other</c:v>
                </c:pt>
                <c:pt idx="5">
                  <c:v>N/A</c:v>
                </c:pt>
              </c:strCache>
            </c:strRef>
          </c:cat>
          <c:val>
            <c:numRef>
              <c:f>Sheet1!$B$2:$B$7</c:f>
              <c:numCache>
                <c:formatCode>General</c:formatCode>
                <c:ptCount val="6"/>
                <c:pt idx="0">
                  <c:v>11</c:v>
                </c:pt>
                <c:pt idx="1">
                  <c:v>31</c:v>
                </c:pt>
                <c:pt idx="2">
                  <c:v>24</c:v>
                </c:pt>
                <c:pt idx="3">
                  <c:v>29</c:v>
                </c:pt>
                <c:pt idx="4">
                  <c:v>27</c:v>
                </c:pt>
                <c:pt idx="5">
                  <c:v>26</c:v>
                </c:pt>
              </c:numCache>
            </c:numRef>
          </c:val>
          <c:extLst>
            <c:ext xmlns:c16="http://schemas.microsoft.com/office/drawing/2014/chart" uri="{C3380CC4-5D6E-409C-BE32-E72D297353CC}">
              <c16:uniqueId val="{00000000-E70A-4D5C-B237-C5267C1C217A}"/>
            </c:ext>
          </c:extLst>
        </c:ser>
        <c:ser>
          <c:idx val="1"/>
          <c:order val="1"/>
          <c:tx>
            <c:strRef>
              <c:f>Sheet1!$C$1</c:f>
              <c:strCache>
                <c:ptCount val="1"/>
                <c:pt idx="0">
                  <c:v>ACRC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Lack of Transporation</c:v>
                </c:pt>
                <c:pt idx="1">
                  <c:v>Cost</c:v>
                </c:pt>
                <c:pt idx="2">
                  <c:v>Lack of Staff Support</c:v>
                </c:pt>
                <c:pt idx="3">
                  <c:v>Stigma</c:v>
                </c:pt>
                <c:pt idx="4">
                  <c:v>Other</c:v>
                </c:pt>
                <c:pt idx="5">
                  <c:v>N/A</c:v>
                </c:pt>
              </c:strCache>
            </c:strRef>
          </c:cat>
          <c:val>
            <c:numRef>
              <c:f>Sheet1!$C$2:$C$7</c:f>
              <c:numCache>
                <c:formatCode>General</c:formatCode>
                <c:ptCount val="6"/>
                <c:pt idx="0">
                  <c:v>11</c:v>
                </c:pt>
                <c:pt idx="1">
                  <c:v>33</c:v>
                </c:pt>
                <c:pt idx="2">
                  <c:v>22</c:v>
                </c:pt>
                <c:pt idx="3">
                  <c:v>30</c:v>
                </c:pt>
                <c:pt idx="4">
                  <c:v>30</c:v>
                </c:pt>
                <c:pt idx="5">
                  <c:v>24</c:v>
                </c:pt>
              </c:numCache>
            </c:numRef>
          </c:val>
          <c:extLst>
            <c:ext xmlns:c16="http://schemas.microsoft.com/office/drawing/2014/chart" uri="{C3380CC4-5D6E-409C-BE32-E72D297353CC}">
              <c16:uniqueId val="{00000001-E70A-4D5C-B237-C5267C1C217A}"/>
            </c:ext>
          </c:extLst>
        </c:ser>
        <c:dLbls>
          <c:showLegendKey val="0"/>
          <c:showVal val="0"/>
          <c:showCatName val="0"/>
          <c:showSerName val="0"/>
          <c:showPercent val="0"/>
          <c:showBubbleSize val="0"/>
        </c:dLbls>
        <c:gapWidth val="219"/>
        <c:overlap val="-27"/>
        <c:axId val="1082815600"/>
        <c:axId val="1082818000"/>
      </c:barChart>
      <c:catAx>
        <c:axId val="108281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818000"/>
        <c:crosses val="autoZero"/>
        <c:auto val="1"/>
        <c:lblAlgn val="ctr"/>
        <c:lblOffset val="100"/>
        <c:noMultiLvlLbl val="0"/>
      </c:catAx>
      <c:valAx>
        <c:axId val="108281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815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FC08ECA-B0EA-4B3A-B87A-D14F0E24E329}" type="datetimeFigureOut">
              <a:rPr lang="en-US" smtClean="0"/>
              <a:t>11/20/2025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16BE21C-8F63-4F0B-AD06-F2E7E52DF577}" type="slidenum">
              <a:rPr lang="en-US" smtClean="0"/>
              <a:t>‹#›</a:t>
            </a:fld>
            <a:endParaRPr lang="en-US"/>
          </a:p>
        </p:txBody>
      </p:sp>
    </p:spTree>
    <p:extLst>
      <p:ext uri="{BB962C8B-B14F-4D97-AF65-F5344CB8AC3E}">
        <p14:creationId xmlns:p14="http://schemas.microsoft.com/office/powerpoint/2010/main" val="26192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416BE21C-8F63-4F0B-AD06-F2E7E52DF577}" type="slidenum">
              <a:rPr lang="en-US" smtClean="0"/>
              <a:t>1</a:t>
            </a:fld>
            <a:endParaRPr lang="en-US"/>
          </a:p>
        </p:txBody>
      </p:sp>
    </p:spTree>
    <p:extLst>
      <p:ext uri="{BB962C8B-B14F-4D97-AF65-F5344CB8AC3E}">
        <p14:creationId xmlns:p14="http://schemas.microsoft.com/office/powerpoint/2010/main" val="1962144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021F5-9802-270B-0846-68346FD55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2BFE7-5AC0-D234-4FDA-9E429D201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7F9E7-1A65-2BF9-03B0-88526D0E3C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Elijah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overarching demographic statics for the state and ACRC in regards to the CFS. While not statistically significant, notable differences exist in Communication style, and preferred language. The sample size is power is 1.56% when compared against the entire client population of ACRC.</a:t>
            </a:r>
          </a:p>
        </p:txBody>
      </p:sp>
      <p:sp>
        <p:nvSpPr>
          <p:cNvPr id="4" name="Slide Number Placeholder 3">
            <a:extLst>
              <a:ext uri="{FF2B5EF4-FFF2-40B4-BE49-F238E27FC236}">
                <a16:creationId xmlns:a16="http://schemas.microsoft.com/office/drawing/2014/main" id="{A1E4E6F1-8289-9C89-7375-44C83E5358A0}"/>
              </a:ext>
            </a:extLst>
          </p:cNvPr>
          <p:cNvSpPr>
            <a:spLocks noGrp="1"/>
          </p:cNvSpPr>
          <p:nvPr>
            <p:ph type="sldNum" sz="quarter" idx="5"/>
          </p:nvPr>
        </p:nvSpPr>
        <p:spPr/>
        <p:txBody>
          <a:bodyPr/>
          <a:lstStyle/>
          <a:p>
            <a:fld id="{416BE21C-8F63-4F0B-AD06-F2E7E52DF577}" type="slidenum">
              <a:rPr lang="en-US" smtClean="0"/>
              <a:t>10</a:t>
            </a:fld>
            <a:endParaRPr lang="en-US"/>
          </a:p>
        </p:txBody>
      </p:sp>
    </p:spTree>
    <p:extLst>
      <p:ext uri="{BB962C8B-B14F-4D97-AF65-F5344CB8AC3E}">
        <p14:creationId xmlns:p14="http://schemas.microsoft.com/office/powerpoint/2010/main" val="3898211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F1ACD-E9A7-5224-1786-48A78693A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74C72-35A2-0284-9DBE-7E69090DF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B5377-2669-A440-3733-B9EFF2C83472}"/>
              </a:ext>
            </a:extLst>
          </p:cNvPr>
          <p:cNvSpPr>
            <a:spLocks noGrp="1"/>
          </p:cNvSpPr>
          <p:nvPr>
            <p:ph type="body" idx="1"/>
          </p:nvPr>
        </p:nvSpPr>
        <p:spPr/>
        <p:txBody>
          <a:bodyPr/>
          <a:lstStyle/>
          <a:p>
            <a:pPr>
              <a:defRPr/>
            </a:pPr>
            <a:r>
              <a:rPr lang="en-US" dirty="0"/>
              <a:t>Elijah</a:t>
            </a:r>
          </a:p>
          <a:p>
            <a:pPr>
              <a:defRPr/>
            </a:pPr>
            <a:r>
              <a:rPr lang="en-US" dirty="0"/>
              <a:t>Again, here’s an overview of the below, at or near, and above mean or average for each section of the survey. There was slight drift above the average in the California Questions, and slight drift below the mean in Information/Planning, Access/Delivery of Supports and Health and Safety. It should be noted, again though, above and below does not necessarily have positive or negative connotations without proper context and a higher sample size.</a:t>
            </a:r>
          </a:p>
        </p:txBody>
      </p:sp>
      <p:sp>
        <p:nvSpPr>
          <p:cNvPr id="4" name="Slide Number Placeholder 3">
            <a:extLst>
              <a:ext uri="{FF2B5EF4-FFF2-40B4-BE49-F238E27FC236}">
                <a16:creationId xmlns:a16="http://schemas.microsoft.com/office/drawing/2014/main" id="{AAF90BC4-611F-112D-A399-4D229537E7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E21C-8F63-4F0B-AD06-F2E7E52DF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400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p:txBody>
      </p:sp>
      <p:sp>
        <p:nvSpPr>
          <p:cNvPr id="4" name="Slide Number Placeholder 3"/>
          <p:cNvSpPr>
            <a:spLocks noGrp="1"/>
          </p:cNvSpPr>
          <p:nvPr>
            <p:ph type="sldNum" sz="quarter" idx="5"/>
          </p:nvPr>
        </p:nvSpPr>
        <p:spPr/>
        <p:txBody>
          <a:bodyPr/>
          <a:lstStyle/>
          <a:p>
            <a:fld id="{416BE21C-8F63-4F0B-AD06-F2E7E52DF577}" type="slidenum">
              <a:rPr lang="en-US" smtClean="0"/>
              <a:t>12</a:t>
            </a:fld>
            <a:endParaRPr lang="en-US"/>
          </a:p>
        </p:txBody>
      </p:sp>
    </p:spTree>
    <p:extLst>
      <p:ext uri="{BB962C8B-B14F-4D97-AF65-F5344CB8AC3E}">
        <p14:creationId xmlns:p14="http://schemas.microsoft.com/office/powerpoint/2010/main" val="2993120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14380-7AA6-4974-F2D6-3989EC870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D9E4B-DF0F-A1B4-0DAB-1A1B48B1C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FB5B7-5A2E-5F4A-0C1C-CD96A516F706}"/>
              </a:ext>
            </a:extLst>
          </p:cNvPr>
          <p:cNvSpPr>
            <a:spLocks noGrp="1"/>
          </p:cNvSpPr>
          <p:nvPr>
            <p:ph type="body" idx="1"/>
          </p:nvPr>
        </p:nvSpPr>
        <p:spPr/>
        <p:txBody>
          <a:bodyPr/>
          <a:lstStyle/>
          <a:p>
            <a:r>
              <a:rPr lang="en-US" dirty="0"/>
              <a:t>Ryan</a:t>
            </a:r>
          </a:p>
        </p:txBody>
      </p:sp>
      <p:sp>
        <p:nvSpPr>
          <p:cNvPr id="4" name="Slide Number Placeholder 3">
            <a:extLst>
              <a:ext uri="{FF2B5EF4-FFF2-40B4-BE49-F238E27FC236}">
                <a16:creationId xmlns:a16="http://schemas.microsoft.com/office/drawing/2014/main" id="{1E77D608-1684-767E-8CBE-32B4220BA721}"/>
              </a:ext>
            </a:extLst>
          </p:cNvPr>
          <p:cNvSpPr>
            <a:spLocks noGrp="1"/>
          </p:cNvSpPr>
          <p:nvPr>
            <p:ph type="sldNum" sz="quarter" idx="5"/>
          </p:nvPr>
        </p:nvSpPr>
        <p:spPr/>
        <p:txBody>
          <a:bodyPr/>
          <a:lstStyle/>
          <a:p>
            <a:fld id="{416BE21C-8F63-4F0B-AD06-F2E7E52DF577}" type="slidenum">
              <a:rPr lang="en-US" smtClean="0"/>
              <a:t>13</a:t>
            </a:fld>
            <a:endParaRPr lang="en-US"/>
          </a:p>
        </p:txBody>
      </p:sp>
    </p:spTree>
    <p:extLst>
      <p:ext uri="{BB962C8B-B14F-4D97-AF65-F5344CB8AC3E}">
        <p14:creationId xmlns:p14="http://schemas.microsoft.com/office/powerpoint/2010/main" val="87803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DC3BA-E886-B490-4C17-78920567B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AC671-5AA9-E1F0-5100-072F1B97E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A3394-93F2-9404-1FA2-FD4C9BC8B9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Elijah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 survey is the FGS and the demographic statistics against the state respondents and those of ACRC continue to track pretty tightly. There continues to be a higher percentage of Spanish speakers in the California respondents versus ACRC respondents but it should be noted this is perfectly in line with both County Census data as well as linguistic diffusion principles; in essence, more Spanish speakers tend to be present the closer one is demographically to the border. Since Sacramento is farther north, the principle holds we will likely have fewer Spanish speakers. The sample size power is again statistically small as in the previous surveys.</a:t>
            </a:r>
          </a:p>
        </p:txBody>
      </p:sp>
      <p:sp>
        <p:nvSpPr>
          <p:cNvPr id="4" name="Slide Number Placeholder 3">
            <a:extLst>
              <a:ext uri="{FF2B5EF4-FFF2-40B4-BE49-F238E27FC236}">
                <a16:creationId xmlns:a16="http://schemas.microsoft.com/office/drawing/2014/main" id="{9A082FDA-B17B-6A86-012B-2B426F2A4927}"/>
              </a:ext>
            </a:extLst>
          </p:cNvPr>
          <p:cNvSpPr>
            <a:spLocks noGrp="1"/>
          </p:cNvSpPr>
          <p:nvPr>
            <p:ph type="sldNum" sz="quarter" idx="5"/>
          </p:nvPr>
        </p:nvSpPr>
        <p:spPr/>
        <p:txBody>
          <a:bodyPr/>
          <a:lstStyle/>
          <a:p>
            <a:fld id="{416BE21C-8F63-4F0B-AD06-F2E7E52DF577}" type="slidenum">
              <a:rPr lang="en-US" smtClean="0"/>
              <a:t>14</a:t>
            </a:fld>
            <a:endParaRPr lang="en-US"/>
          </a:p>
        </p:txBody>
      </p:sp>
    </p:spTree>
    <p:extLst>
      <p:ext uri="{BB962C8B-B14F-4D97-AF65-F5344CB8AC3E}">
        <p14:creationId xmlns:p14="http://schemas.microsoft.com/office/powerpoint/2010/main" val="389262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E436A-9894-2DC7-4236-F246278B7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B64AF-7477-4989-EF89-1148A9C13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86343-ACCD-23F1-5E3E-EC496A2BCEC3}"/>
              </a:ext>
            </a:extLst>
          </p:cNvPr>
          <p:cNvSpPr>
            <a:spLocks noGrp="1"/>
          </p:cNvSpPr>
          <p:nvPr>
            <p:ph type="body" idx="1"/>
          </p:nvPr>
        </p:nvSpPr>
        <p:spPr/>
        <p:txBody>
          <a:bodyPr/>
          <a:lstStyle/>
          <a:p>
            <a:pPr>
              <a:defRPr/>
            </a:pPr>
            <a:r>
              <a:rPr lang="en-US" dirty="0"/>
              <a:t>Elijah</a:t>
            </a:r>
          </a:p>
          <a:p>
            <a:pPr>
              <a:defRPr/>
            </a:pPr>
            <a:r>
              <a:rPr lang="en-US" dirty="0"/>
              <a:t>Lastly, the final overview of the average response stats. Of all the surveys, the results of this appear to be the simplest, with the only notable drift above and below meaning coming in the area of Access/Delivery of Supports. </a:t>
            </a:r>
          </a:p>
        </p:txBody>
      </p:sp>
      <p:sp>
        <p:nvSpPr>
          <p:cNvPr id="4" name="Slide Number Placeholder 3">
            <a:extLst>
              <a:ext uri="{FF2B5EF4-FFF2-40B4-BE49-F238E27FC236}">
                <a16:creationId xmlns:a16="http://schemas.microsoft.com/office/drawing/2014/main" id="{D388FE8C-9044-8A5D-CCBB-BC39D319FD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E21C-8F63-4F0B-AD06-F2E7E52DF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286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B256-54D3-4091-0A2B-BF480007C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D7A93-C0DB-4380-082E-40752C64A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7669F-81C7-FB00-92F3-4AECBFE91018}"/>
              </a:ext>
            </a:extLst>
          </p:cNvPr>
          <p:cNvSpPr>
            <a:spLocks noGrp="1"/>
          </p:cNvSpPr>
          <p:nvPr>
            <p:ph type="body" idx="1"/>
          </p:nvPr>
        </p:nvSpPr>
        <p:spPr/>
        <p:txBody>
          <a:bodyPr/>
          <a:lstStyle/>
          <a:p>
            <a:r>
              <a:rPr lang="en-US" dirty="0"/>
              <a:t>Mechelle</a:t>
            </a:r>
          </a:p>
        </p:txBody>
      </p:sp>
      <p:sp>
        <p:nvSpPr>
          <p:cNvPr id="4" name="Slide Number Placeholder 3">
            <a:extLst>
              <a:ext uri="{FF2B5EF4-FFF2-40B4-BE49-F238E27FC236}">
                <a16:creationId xmlns:a16="http://schemas.microsoft.com/office/drawing/2014/main" id="{CA1718F4-3AEB-D7C7-A856-BBB2D1E038EC}"/>
              </a:ext>
            </a:extLst>
          </p:cNvPr>
          <p:cNvSpPr>
            <a:spLocks noGrp="1"/>
          </p:cNvSpPr>
          <p:nvPr>
            <p:ph type="sldNum" sz="quarter" idx="5"/>
          </p:nvPr>
        </p:nvSpPr>
        <p:spPr/>
        <p:txBody>
          <a:bodyPr/>
          <a:lstStyle/>
          <a:p>
            <a:fld id="{416BE21C-8F63-4F0B-AD06-F2E7E52DF577}" type="slidenum">
              <a:rPr lang="en-US" smtClean="0"/>
              <a:t>16</a:t>
            </a:fld>
            <a:endParaRPr lang="en-US"/>
          </a:p>
        </p:txBody>
      </p:sp>
    </p:spTree>
    <p:extLst>
      <p:ext uri="{BB962C8B-B14F-4D97-AF65-F5344CB8AC3E}">
        <p14:creationId xmlns:p14="http://schemas.microsoft.com/office/powerpoint/2010/main" val="3644621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F87A7-AE02-E384-0A2B-6A4DB211A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347C6-515F-238B-1619-B502ADDD7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EED8D-7FEF-7270-F1A4-992C0D83F2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F1ED7C-79D4-C847-E2EF-EADA2EBA68EB}"/>
              </a:ext>
            </a:extLst>
          </p:cNvPr>
          <p:cNvSpPr>
            <a:spLocks noGrp="1"/>
          </p:cNvSpPr>
          <p:nvPr>
            <p:ph type="sldNum" sz="quarter" idx="5"/>
          </p:nvPr>
        </p:nvSpPr>
        <p:spPr/>
        <p:txBody>
          <a:bodyPr/>
          <a:lstStyle/>
          <a:p>
            <a:fld id="{416BE21C-8F63-4F0B-AD06-F2E7E52DF577}" type="slidenum">
              <a:rPr lang="en-US" smtClean="0"/>
              <a:t>17</a:t>
            </a:fld>
            <a:endParaRPr lang="en-US"/>
          </a:p>
        </p:txBody>
      </p:sp>
    </p:spTree>
    <p:extLst>
      <p:ext uri="{BB962C8B-B14F-4D97-AF65-F5344CB8AC3E}">
        <p14:creationId xmlns:p14="http://schemas.microsoft.com/office/powerpoint/2010/main" val="3107142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6BE21C-8F63-4F0B-AD06-F2E7E52DF577}" type="slidenum">
              <a:rPr lang="en-US" smtClean="0"/>
              <a:t>18</a:t>
            </a:fld>
            <a:endParaRPr lang="en-US"/>
          </a:p>
        </p:txBody>
      </p:sp>
    </p:spTree>
    <p:extLst>
      <p:ext uri="{BB962C8B-B14F-4D97-AF65-F5344CB8AC3E}">
        <p14:creationId xmlns:p14="http://schemas.microsoft.com/office/powerpoint/2010/main" val="156971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Purpose of NCI</a:t>
            </a:r>
          </a:p>
          <a:p>
            <a:r>
              <a:rPr lang="en-US" dirty="0"/>
              <a:t>How well Alta is doing</a:t>
            </a:r>
          </a:p>
          <a:p>
            <a:r>
              <a:rPr lang="en-US" dirty="0"/>
              <a:t>Comments in Chat</a:t>
            </a:r>
          </a:p>
          <a:p>
            <a:r>
              <a:rPr lang="en-US" dirty="0"/>
              <a:t>Link to raw data</a:t>
            </a:r>
          </a:p>
        </p:txBody>
      </p:sp>
      <p:sp>
        <p:nvSpPr>
          <p:cNvPr id="4" name="Slide Number Placeholder 3"/>
          <p:cNvSpPr>
            <a:spLocks noGrp="1"/>
          </p:cNvSpPr>
          <p:nvPr>
            <p:ph type="sldNum" sz="quarter" idx="5"/>
          </p:nvPr>
        </p:nvSpPr>
        <p:spPr/>
        <p:txBody>
          <a:bodyPr/>
          <a:lstStyle/>
          <a:p>
            <a:fld id="{416BE21C-8F63-4F0B-AD06-F2E7E52DF577}" type="slidenum">
              <a:rPr lang="en-US" smtClean="0"/>
              <a:t>2</a:t>
            </a:fld>
            <a:endParaRPr lang="en-US"/>
          </a:p>
        </p:txBody>
      </p:sp>
    </p:spTree>
    <p:extLst>
      <p:ext uri="{BB962C8B-B14F-4D97-AF65-F5344CB8AC3E}">
        <p14:creationId xmlns:p14="http://schemas.microsoft.com/office/powerpoint/2010/main" val="244874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416BE21C-8F63-4F0B-AD06-F2E7E52DF577}" type="slidenum">
              <a:rPr lang="en-US" smtClean="0"/>
              <a:t>3</a:t>
            </a:fld>
            <a:endParaRPr lang="en-US"/>
          </a:p>
        </p:txBody>
      </p:sp>
    </p:spTree>
    <p:extLst>
      <p:ext uri="{BB962C8B-B14F-4D97-AF65-F5344CB8AC3E}">
        <p14:creationId xmlns:p14="http://schemas.microsoft.com/office/powerpoint/2010/main" val="386448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The Survey Cycle, as currently set, operates as follows.</a:t>
            </a:r>
          </a:p>
        </p:txBody>
      </p:sp>
      <p:sp>
        <p:nvSpPr>
          <p:cNvPr id="4" name="Slide Number Placeholder 3"/>
          <p:cNvSpPr>
            <a:spLocks noGrp="1"/>
          </p:cNvSpPr>
          <p:nvPr>
            <p:ph type="sldNum" sz="quarter" idx="5"/>
          </p:nvPr>
        </p:nvSpPr>
        <p:spPr/>
        <p:txBody>
          <a:bodyPr/>
          <a:lstStyle/>
          <a:p>
            <a:fld id="{416BE21C-8F63-4F0B-AD06-F2E7E52DF577}" type="slidenum">
              <a:rPr lang="en-US" smtClean="0"/>
              <a:t>4</a:t>
            </a:fld>
            <a:endParaRPr lang="en-US"/>
          </a:p>
        </p:txBody>
      </p:sp>
    </p:spTree>
    <p:extLst>
      <p:ext uri="{BB962C8B-B14F-4D97-AF65-F5344CB8AC3E}">
        <p14:creationId xmlns:p14="http://schemas.microsoft.com/office/powerpoint/2010/main" val="177915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Mechelle</a:t>
            </a:r>
          </a:p>
          <a:p>
            <a:r>
              <a:rPr lang="en-US" dirty="0"/>
              <a:t>Highlight differences year over year.</a:t>
            </a:r>
          </a:p>
        </p:txBody>
      </p:sp>
      <p:sp>
        <p:nvSpPr>
          <p:cNvPr id="4" name="Slide Number Placeholder 3"/>
          <p:cNvSpPr>
            <a:spLocks noGrp="1"/>
          </p:cNvSpPr>
          <p:nvPr>
            <p:ph type="sldNum" sz="quarter" idx="5"/>
          </p:nvPr>
        </p:nvSpPr>
        <p:spPr/>
        <p:txBody>
          <a:bodyPr/>
          <a:lstStyle/>
          <a:p>
            <a:fld id="{416BE21C-8F63-4F0B-AD06-F2E7E52DF577}" type="slidenum">
              <a:rPr lang="en-US" smtClean="0"/>
              <a:t>5</a:t>
            </a:fld>
            <a:endParaRPr lang="en-US"/>
          </a:p>
        </p:txBody>
      </p:sp>
    </p:spTree>
    <p:extLst>
      <p:ext uri="{BB962C8B-B14F-4D97-AF65-F5344CB8AC3E}">
        <p14:creationId xmlns:p14="http://schemas.microsoft.com/office/powerpoint/2010/main" val="47796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Elijah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 Survey Demographic Statistics to the ACRC Demographic Statistics, we see the two groups align closely on age, gender, communication style, and language preference, with only minor differences—such as a slightly higher use of sign language and Spanish among survey respondents statewide—that are not statistically significant at these volumes. However, the ACRC Demographic status shown here of </a:t>
            </a:r>
            <a:r>
              <a:rPr lang="en-US" b="1" dirty="0"/>
              <a:t>1,074 responses </a:t>
            </a:r>
            <a:r>
              <a:rPr lang="en-US" dirty="0"/>
              <a:t>is a small fraction of our full client population of </a:t>
            </a:r>
            <a:r>
              <a:rPr lang="en-US" b="1" dirty="0"/>
              <a:t>43,622 individuals</a:t>
            </a:r>
            <a:r>
              <a:rPr lang="en-US" dirty="0"/>
              <a:t>. This results in a relatively small power of these statics. “Power” just means how good your data is at spotting real differences, and bigger sample sizes give you more power because they make your results clearer and less noisy — kind of like turning up the resolution on a blurry picture. Because of this limited sample size, the statistics provided by the NCI study for ACRC has relatively low statistical power, meaning small shifts or subgroup differences may not reliably represent the full population. </a:t>
            </a:r>
          </a:p>
        </p:txBody>
      </p:sp>
      <p:sp>
        <p:nvSpPr>
          <p:cNvPr id="4" name="Slide Number Placeholder 3"/>
          <p:cNvSpPr>
            <a:spLocks noGrp="1"/>
          </p:cNvSpPr>
          <p:nvPr>
            <p:ph type="sldNum" sz="quarter" idx="5"/>
          </p:nvPr>
        </p:nvSpPr>
        <p:spPr/>
        <p:txBody>
          <a:bodyPr/>
          <a:lstStyle/>
          <a:p>
            <a:fld id="{416BE21C-8F63-4F0B-AD06-F2E7E52DF577}" type="slidenum">
              <a:rPr lang="en-US" smtClean="0"/>
              <a:t>6</a:t>
            </a:fld>
            <a:endParaRPr lang="en-US"/>
          </a:p>
        </p:txBody>
      </p:sp>
    </p:spTree>
    <p:extLst>
      <p:ext uri="{BB962C8B-B14F-4D97-AF65-F5344CB8AC3E}">
        <p14:creationId xmlns:p14="http://schemas.microsoft.com/office/powerpoint/2010/main" val="267829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Elijah</a:t>
            </a:r>
          </a:p>
          <a:p>
            <a:pPr>
              <a:defRPr/>
            </a:pPr>
            <a:r>
              <a:rPr lang="en-US" dirty="0"/>
              <a:t>This slide shows how ACRC’s Adult Family Survey results compare to the statewide average across several key areas of service. Each bar represents a topic—like Access to Supports, Health and Safety, or Satisfaction—and the shades of blue show whether we performed above the state average, right around it, or below it. Where you see darker blue, that means ACRC scored </a:t>
            </a:r>
            <a:r>
              <a:rPr lang="en-US" i="1" dirty="0"/>
              <a:t>above</a:t>
            </a:r>
            <a:r>
              <a:rPr lang="en-US" dirty="0"/>
              <a:t> the California mean; lighter blue shows we were </a:t>
            </a:r>
            <a:r>
              <a:rPr lang="en-US" i="1" dirty="0"/>
              <a:t>near</a:t>
            </a:r>
            <a:r>
              <a:rPr lang="en-US" dirty="0"/>
              <a:t> the state average; and the smallest darker sections on the left indicate areas where we fell slightly </a:t>
            </a:r>
            <a:r>
              <a:rPr lang="en-US" i="1" dirty="0"/>
              <a:t>below</a:t>
            </a:r>
            <a:r>
              <a:rPr lang="en-US" dirty="0"/>
              <a:t> the statewide average. It should be noted that above or below the average is not necessarily good or bad in either sense. Those judgements should be made based on the context of each question.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E21C-8F63-4F0B-AD06-F2E7E52DF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8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21BF6-ECB6-1373-515D-ABB5CCF6D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DE6B1-1274-54A4-1F3F-B5D1911EF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23156-AC0A-43CB-D048-95A5AAFFF9E3}"/>
              </a:ext>
            </a:extLst>
          </p:cNvPr>
          <p:cNvSpPr>
            <a:spLocks noGrp="1"/>
          </p:cNvSpPr>
          <p:nvPr>
            <p:ph type="body" idx="1"/>
          </p:nvPr>
        </p:nvSpPr>
        <p:spPr/>
        <p:txBody>
          <a:bodyPr/>
          <a:lstStyle/>
          <a:p>
            <a:r>
              <a:rPr lang="en-US" dirty="0"/>
              <a:t>Herman</a:t>
            </a:r>
          </a:p>
        </p:txBody>
      </p:sp>
      <p:sp>
        <p:nvSpPr>
          <p:cNvPr id="4" name="Slide Number Placeholder 3">
            <a:extLst>
              <a:ext uri="{FF2B5EF4-FFF2-40B4-BE49-F238E27FC236}">
                <a16:creationId xmlns:a16="http://schemas.microsoft.com/office/drawing/2014/main" id="{AB4E44D5-5F72-E8C3-76FD-74C9DC56C2BD}"/>
              </a:ext>
            </a:extLst>
          </p:cNvPr>
          <p:cNvSpPr>
            <a:spLocks noGrp="1"/>
          </p:cNvSpPr>
          <p:nvPr>
            <p:ph type="sldNum" sz="quarter" idx="5"/>
          </p:nvPr>
        </p:nvSpPr>
        <p:spPr/>
        <p:txBody>
          <a:bodyPr/>
          <a:lstStyle/>
          <a:p>
            <a:fld id="{416BE21C-8F63-4F0B-AD06-F2E7E52DF577}" type="slidenum">
              <a:rPr lang="en-US" smtClean="0"/>
              <a:t>8</a:t>
            </a:fld>
            <a:endParaRPr lang="en-US"/>
          </a:p>
        </p:txBody>
      </p:sp>
    </p:spTree>
    <p:extLst>
      <p:ext uri="{BB962C8B-B14F-4D97-AF65-F5344CB8AC3E}">
        <p14:creationId xmlns:p14="http://schemas.microsoft.com/office/powerpoint/2010/main" val="252676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73B1-8F3C-4F70-29CE-23C93EC0E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DAD0E-2507-D8C0-57F0-B72C426B3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3706-73F9-B14D-D5A7-A6A4A57DBBF9}"/>
              </a:ext>
            </a:extLst>
          </p:cNvPr>
          <p:cNvSpPr>
            <a:spLocks noGrp="1"/>
          </p:cNvSpPr>
          <p:nvPr>
            <p:ph type="body" idx="1"/>
          </p:nvPr>
        </p:nvSpPr>
        <p:spPr/>
        <p:txBody>
          <a:bodyPr/>
          <a:lstStyle/>
          <a:p>
            <a:r>
              <a:rPr lang="en-US" dirty="0"/>
              <a:t>Herman</a:t>
            </a:r>
          </a:p>
          <a:p>
            <a:r>
              <a:rPr lang="en-US" dirty="0"/>
              <a:t>Have comparative statistics for 382 at the ready. </a:t>
            </a:r>
          </a:p>
          <a:p>
            <a:r>
              <a:rPr lang="en-US" dirty="0"/>
              <a:t>Jenn to interject on DDS query re: elevated respite utilization.</a:t>
            </a:r>
          </a:p>
          <a:p>
            <a:r>
              <a:rPr lang="en-US" sz="1200" b="1" kern="1200" dirty="0">
                <a:solidFill>
                  <a:schemeClr val="tx1"/>
                </a:solidFill>
                <a:effectLst/>
                <a:latin typeface="+mn-lt"/>
                <a:ea typeface="+mn-ea"/>
                <a:cs typeface="+mn-cs"/>
              </a:rPr>
              <a:t>1) Increased education and outreach about regional center services resulting in increased utilization</a:t>
            </a:r>
            <a:endParaRPr lang="en-US" dirty="0"/>
          </a:p>
          <a:p>
            <a:r>
              <a:rPr lang="en-US" sz="1200" b="1" kern="1200" dirty="0">
                <a:solidFill>
                  <a:schemeClr val="tx1"/>
                </a:solidFill>
                <a:effectLst/>
                <a:latin typeface="+mn-lt"/>
                <a:ea typeface="+mn-ea"/>
                <a:cs typeface="+mn-cs"/>
              </a:rPr>
              <a:t>2) Provisionally eligible children in Early Intervention now qualify for and are accessing in-home respite</a:t>
            </a:r>
            <a:endParaRPr lang="en-US" dirty="0"/>
          </a:p>
          <a:p>
            <a:r>
              <a:rPr lang="en-US" sz="1200" b="1" kern="1200" dirty="0">
                <a:solidFill>
                  <a:schemeClr val="tx1"/>
                </a:solidFill>
                <a:effectLst/>
                <a:latin typeface="+mn-lt"/>
                <a:ea typeface="+mn-ea"/>
                <a:cs typeface="+mn-cs"/>
              </a:rPr>
              <a:t>3) Early Childhood units now exist. Increased focus on education and assessing services and supports</a:t>
            </a:r>
            <a:endParaRPr lang="en-US" dirty="0"/>
          </a:p>
          <a:p>
            <a:r>
              <a:rPr lang="en-US" sz="1200" b="1" kern="1200" dirty="0">
                <a:solidFill>
                  <a:schemeClr val="tx1"/>
                </a:solidFill>
                <a:effectLst/>
                <a:latin typeface="+mn-lt"/>
                <a:ea typeface="+mn-ea"/>
                <a:cs typeface="+mn-cs"/>
              </a:rPr>
              <a:t>4) AB2083 Outreach</a:t>
            </a:r>
            <a:endParaRPr lang="en-US" dirty="0"/>
          </a:p>
          <a:p>
            <a:r>
              <a:rPr lang="en-US" sz="1200" b="1" kern="1200" dirty="0">
                <a:solidFill>
                  <a:schemeClr val="tx1"/>
                </a:solidFill>
                <a:effectLst/>
                <a:latin typeface="+mn-lt"/>
                <a:ea typeface="+mn-ea"/>
                <a:cs typeface="+mn-cs"/>
              </a:rPr>
              <a:t>5) Six new 862 vendors providing more availability and flexibility to individuals served</a:t>
            </a:r>
            <a:endParaRPr lang="en-US" dirty="0"/>
          </a:p>
          <a:p>
            <a:r>
              <a:rPr lang="en-US" sz="1200" b="1" kern="1200" dirty="0">
                <a:solidFill>
                  <a:schemeClr val="tx1"/>
                </a:solidFill>
                <a:effectLst/>
                <a:latin typeface="+mn-lt"/>
                <a:ea typeface="+mn-ea"/>
                <a:cs typeface="+mn-cs"/>
              </a:rPr>
              <a:t>6) Informed families</a:t>
            </a:r>
            <a:endParaRPr lang="en-US" dirty="0"/>
          </a:p>
          <a:p>
            <a:r>
              <a:rPr lang="en-US" sz="1200" b="1" kern="1200" dirty="0">
                <a:solidFill>
                  <a:schemeClr val="tx1"/>
                </a:solidFill>
                <a:effectLst/>
                <a:latin typeface="+mn-lt"/>
                <a:ea typeface="+mn-ea"/>
                <a:cs typeface="+mn-cs"/>
              </a:rPr>
              <a:t>7) Service standard guidelines do not support caps</a:t>
            </a:r>
            <a:endParaRPr lang="en-US" dirty="0"/>
          </a:p>
          <a:p>
            <a:endParaRPr lang="en-US" dirty="0"/>
          </a:p>
        </p:txBody>
      </p:sp>
      <p:sp>
        <p:nvSpPr>
          <p:cNvPr id="4" name="Slide Number Placeholder 3">
            <a:extLst>
              <a:ext uri="{FF2B5EF4-FFF2-40B4-BE49-F238E27FC236}">
                <a16:creationId xmlns:a16="http://schemas.microsoft.com/office/drawing/2014/main" id="{5BFCAC2A-14FA-688D-B0F7-78A4C92D9E74}"/>
              </a:ext>
            </a:extLst>
          </p:cNvPr>
          <p:cNvSpPr>
            <a:spLocks noGrp="1"/>
          </p:cNvSpPr>
          <p:nvPr>
            <p:ph type="sldNum" sz="quarter" idx="5"/>
          </p:nvPr>
        </p:nvSpPr>
        <p:spPr/>
        <p:txBody>
          <a:bodyPr/>
          <a:lstStyle/>
          <a:p>
            <a:fld id="{416BE21C-8F63-4F0B-AD06-F2E7E52DF577}" type="slidenum">
              <a:rPr lang="en-US" smtClean="0"/>
              <a:t>9</a:t>
            </a:fld>
            <a:endParaRPr lang="en-US"/>
          </a:p>
        </p:txBody>
      </p:sp>
    </p:spTree>
    <p:extLst>
      <p:ext uri="{BB962C8B-B14F-4D97-AF65-F5344CB8AC3E}">
        <p14:creationId xmlns:p14="http://schemas.microsoft.com/office/powerpoint/2010/main" val="275811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11/20/2025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11/20/2025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jbloom@altaregional.org" TargetMode="External"/><Relationship Id="rId7" Type="http://schemas.openxmlformats.org/officeDocument/2006/relationships/hyperlink" Target="mailto:ncifeedback@altaregional.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mjohnson@altaregional.org" TargetMode="External"/><Relationship Id="rId4" Type="http://schemas.openxmlformats.org/officeDocument/2006/relationships/hyperlink" Target="mailto:hkothe@altaregional.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dds.ca.gov/rc/nci/" TargetMode="External"/><Relationship Id="rId5" Type="http://schemas.openxmlformats.org/officeDocument/2006/relationships/hyperlink" Target="mailto:ncifeedback@altaregional.org"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F0695C-6D69-8BAA-E05D-5D0F4891A665}"/>
              </a:ext>
            </a:extLst>
          </p:cNvPr>
          <p:cNvPicPr>
            <a:picLocks noChangeAspect="1"/>
          </p:cNvPicPr>
          <p:nvPr/>
        </p:nvPicPr>
        <p:blipFill>
          <a:blip r:embed="rId3"/>
          <a:stretch>
            <a:fillRect/>
          </a:stretch>
        </p:blipFill>
        <p:spPr>
          <a:xfrm>
            <a:off x="204180" y="970384"/>
            <a:ext cx="2406085" cy="1605580"/>
          </a:xfrm>
          <a:prstGeom prst="rect">
            <a:avLst/>
          </a:prstGeom>
        </p:spPr>
      </p:pic>
      <p:sp>
        <p:nvSpPr>
          <p:cNvPr id="2" name="Title 1">
            <a:extLst>
              <a:ext uri="{FF2B5EF4-FFF2-40B4-BE49-F238E27FC236}">
                <a16:creationId xmlns:a16="http://schemas.microsoft.com/office/drawing/2014/main" id="{C7AC5F48-C525-39E1-D58E-03C2DBCDE4D7}"/>
              </a:ext>
            </a:extLst>
          </p:cNvPr>
          <p:cNvSpPr>
            <a:spLocks noGrp="1"/>
          </p:cNvSpPr>
          <p:nvPr>
            <p:ph type="ctrTitle"/>
          </p:nvPr>
        </p:nvSpPr>
        <p:spPr>
          <a:xfrm>
            <a:off x="1100015" y="3526999"/>
            <a:ext cx="7315200" cy="1600447"/>
          </a:xfrm>
        </p:spPr>
        <p:txBody>
          <a:bodyPr>
            <a:normAutofit fontScale="90000"/>
          </a:bodyPr>
          <a:lstStyle/>
          <a:p>
            <a:r>
              <a:rPr lang="en-US" altLang="en-US" sz="6000" b="1" i="1" dirty="0">
                <a:solidFill>
                  <a:schemeClr val="bg1"/>
                </a:solidFill>
              </a:rPr>
              <a:t>National Core Indicator (NCI)</a:t>
            </a:r>
            <a:br>
              <a:rPr lang="en-US" altLang="en-US" sz="6000" b="1" i="1" dirty="0">
                <a:solidFill>
                  <a:schemeClr val="bg1"/>
                </a:solidFill>
              </a:rPr>
            </a:br>
            <a:endParaRPr lang="en-US" dirty="0"/>
          </a:p>
        </p:txBody>
      </p:sp>
      <p:sp>
        <p:nvSpPr>
          <p:cNvPr id="3" name="Subtitle 2">
            <a:extLst>
              <a:ext uri="{FF2B5EF4-FFF2-40B4-BE49-F238E27FC236}">
                <a16:creationId xmlns:a16="http://schemas.microsoft.com/office/drawing/2014/main" id="{B28BB0EE-4860-6A30-DEE7-E8AF74FDAAC6}"/>
              </a:ext>
            </a:extLst>
          </p:cNvPr>
          <p:cNvSpPr>
            <a:spLocks noGrp="1"/>
          </p:cNvSpPr>
          <p:nvPr>
            <p:ph type="subTitle" idx="1"/>
          </p:nvPr>
        </p:nvSpPr>
        <p:spPr>
          <a:xfrm>
            <a:off x="1100015" y="4457700"/>
            <a:ext cx="7315200" cy="914400"/>
          </a:xfrm>
        </p:spPr>
        <p:txBody>
          <a:bodyPr/>
          <a:lstStyle/>
          <a:p>
            <a:r>
              <a:rPr lang="en-US" dirty="0"/>
              <a:t>Public Meeting 2025</a:t>
            </a:r>
          </a:p>
        </p:txBody>
      </p:sp>
      <p:pic>
        <p:nvPicPr>
          <p:cNvPr id="5" name="Picture 2" descr="An old person smiling at camera&#10;&#10;Description automatically generated">
            <a:extLst>
              <a:ext uri="{FF2B5EF4-FFF2-40B4-BE49-F238E27FC236}">
                <a16:creationId xmlns:a16="http://schemas.microsoft.com/office/drawing/2014/main" id="{440D6A4D-3084-BB87-663B-1A5A46573B1C}"/>
              </a:ext>
            </a:extLst>
          </p:cNvPr>
          <p:cNvPicPr>
            <a:picLocks noChangeAspect="1" noChangeArrowheads="1"/>
          </p:cNvPicPr>
          <p:nvPr/>
        </p:nvPicPr>
        <p:blipFill>
          <a:blip r:embed="rId4"/>
          <a:srcRect/>
          <a:stretch>
            <a:fillRect/>
          </a:stretch>
        </p:blipFill>
        <p:spPr bwMode="auto">
          <a:xfrm>
            <a:off x="2868871" y="979832"/>
            <a:ext cx="2400301" cy="1600200"/>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3" name="Picture 12" descr="A logo with a city and mountains in the background&#10;&#10;Description automatically generated">
            <a:extLst>
              <a:ext uri="{FF2B5EF4-FFF2-40B4-BE49-F238E27FC236}">
                <a16:creationId xmlns:a16="http://schemas.microsoft.com/office/drawing/2014/main" id="{6CCE7FA5-17E3-1BAC-E250-06215FCB8901}"/>
              </a:ext>
            </a:extLst>
          </p:cNvPr>
          <p:cNvPicPr>
            <a:picLocks noChangeAspect="1"/>
          </p:cNvPicPr>
          <p:nvPr/>
        </p:nvPicPr>
        <p:blipFill>
          <a:blip r:embed="rId5"/>
          <a:stretch>
            <a:fillRect/>
          </a:stretch>
        </p:blipFill>
        <p:spPr>
          <a:xfrm>
            <a:off x="9334023" y="800100"/>
            <a:ext cx="2819877" cy="2326849"/>
          </a:xfrm>
          <a:prstGeom prst="rect">
            <a:avLst/>
          </a:prstGeom>
        </p:spPr>
      </p:pic>
      <p:pic>
        <p:nvPicPr>
          <p:cNvPr id="14" name="Picture 13">
            <a:extLst>
              <a:ext uri="{FF2B5EF4-FFF2-40B4-BE49-F238E27FC236}">
                <a16:creationId xmlns:a16="http://schemas.microsoft.com/office/drawing/2014/main" id="{D8AB1346-A687-D30E-E54F-3C584C9B02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brightnessContrast bright="100000" contrast="100000"/>
                    </a14:imgEffect>
                  </a14:imgLayer>
                </a14:imgProps>
              </a:ext>
            </a:extLst>
          </a:blip>
          <a:srcRect b="15714"/>
          <a:stretch/>
        </p:blipFill>
        <p:spPr>
          <a:xfrm>
            <a:off x="2845029" y="3598537"/>
            <a:ext cx="904257" cy="762159"/>
          </a:xfrm>
          <a:prstGeom prst="rect">
            <a:avLst/>
          </a:prstGeom>
          <a:noFill/>
        </p:spPr>
      </p:pic>
      <p:pic>
        <p:nvPicPr>
          <p:cNvPr id="15" name="Picture 2" descr="Family Guardian Survey (FGS)">
            <a:extLst>
              <a:ext uri="{FF2B5EF4-FFF2-40B4-BE49-F238E27FC236}">
                <a16:creationId xmlns:a16="http://schemas.microsoft.com/office/drawing/2014/main" id="{7515C2CA-FE0E-CF93-ECC8-6198D3A85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5814" y="966281"/>
            <a:ext cx="2406085" cy="1604304"/>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91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5C5C-1D3A-B6DF-2A4D-A666D57FA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A7604-28F8-388D-75A2-BAD769FEF279}"/>
              </a:ext>
            </a:extLst>
          </p:cNvPr>
          <p:cNvSpPr>
            <a:spLocks noGrp="1"/>
          </p:cNvSpPr>
          <p:nvPr>
            <p:ph type="title"/>
          </p:nvPr>
        </p:nvSpPr>
        <p:spPr>
          <a:xfrm>
            <a:off x="252919" y="1123837"/>
            <a:ext cx="2947482" cy="2477779"/>
          </a:xfrm>
        </p:spPr>
        <p:txBody>
          <a:bodyPr/>
          <a:lstStyle/>
          <a:p>
            <a:r>
              <a:rPr lang="en-US" dirty="0"/>
              <a:t>Child Family Survey (CFS)</a:t>
            </a:r>
          </a:p>
        </p:txBody>
      </p:sp>
      <p:sp>
        <p:nvSpPr>
          <p:cNvPr id="10" name="TextBox 9">
            <a:extLst>
              <a:ext uri="{FF2B5EF4-FFF2-40B4-BE49-F238E27FC236}">
                <a16:creationId xmlns:a16="http://schemas.microsoft.com/office/drawing/2014/main" id="{8FD83FDA-8CBE-F38C-8B4A-D409F51D57D0}"/>
              </a:ext>
            </a:extLst>
          </p:cNvPr>
          <p:cNvSpPr txBox="1"/>
          <p:nvPr/>
        </p:nvSpPr>
        <p:spPr>
          <a:xfrm>
            <a:off x="252919" y="2911151"/>
            <a:ext cx="1205138" cy="369332"/>
          </a:xfrm>
          <a:prstGeom prst="rect">
            <a:avLst/>
          </a:prstGeom>
          <a:noFill/>
        </p:spPr>
        <p:txBody>
          <a:bodyPr wrap="none" lIns="91440" tIns="45720" rIns="91440" bIns="45720" rtlCol="0" anchor="t">
            <a:spAutoFit/>
          </a:bodyPr>
          <a:lstStyle/>
          <a:p>
            <a:r>
              <a:rPr lang="en-US" dirty="0">
                <a:solidFill>
                  <a:schemeClr val="bg1">
                    <a:lumMod val="85000"/>
                  </a:schemeClr>
                </a:solidFill>
              </a:rPr>
              <a:t>2023/ 2024</a:t>
            </a:r>
          </a:p>
        </p:txBody>
      </p:sp>
      <p:graphicFrame>
        <p:nvGraphicFramePr>
          <p:cNvPr id="3" name="Table 2">
            <a:extLst>
              <a:ext uri="{FF2B5EF4-FFF2-40B4-BE49-F238E27FC236}">
                <a16:creationId xmlns:a16="http://schemas.microsoft.com/office/drawing/2014/main" id="{2F10C4E2-B6CF-527E-9F56-C532DD067678}"/>
              </a:ext>
            </a:extLst>
          </p:cNvPr>
          <p:cNvGraphicFramePr>
            <a:graphicFrameLocks noGrp="1"/>
          </p:cNvGraphicFramePr>
          <p:nvPr>
            <p:extLst>
              <p:ext uri="{D42A27DB-BD31-4B8C-83A1-F6EECF244321}">
                <p14:modId xmlns:p14="http://schemas.microsoft.com/office/powerpoint/2010/main" val="3823647698"/>
              </p:ext>
            </p:extLst>
          </p:nvPr>
        </p:nvGraphicFramePr>
        <p:xfrm>
          <a:off x="4038600" y="765714"/>
          <a:ext cx="2947482" cy="5759216"/>
        </p:xfrm>
        <a:graphic>
          <a:graphicData uri="http://schemas.openxmlformats.org/drawingml/2006/table">
            <a:tbl>
              <a:tblPr firstRow="1" bandRow="1">
                <a:tableStyleId>{5C22544A-7EE6-4342-B048-85BDC9FD1C3A}</a:tableStyleId>
              </a:tblPr>
              <a:tblGrid>
                <a:gridCol w="2947482">
                  <a:extLst>
                    <a:ext uri="{9D8B030D-6E8A-4147-A177-3AD203B41FA5}">
                      <a16:colId xmlns:a16="http://schemas.microsoft.com/office/drawing/2014/main" val="3756243690"/>
                    </a:ext>
                  </a:extLst>
                </a:gridCol>
              </a:tblGrid>
              <a:tr h="952629">
                <a:tc>
                  <a:txBody>
                    <a:bodyPr/>
                    <a:lstStyle/>
                    <a:p>
                      <a:pPr algn="ctr"/>
                      <a:r>
                        <a:rPr lang="en-US" sz="2400" dirty="0">
                          <a:solidFill>
                            <a:schemeClr val="accent1">
                              <a:lumMod val="50000"/>
                            </a:schemeClr>
                          </a:solidFill>
                          <a:latin typeface="Latha" panose="020B0502040204020203" pitchFamily="34" charset="0"/>
                          <a:cs typeface="Latha" panose="020B0502040204020203" pitchFamily="34" charset="0"/>
                        </a:rPr>
                        <a:t>Survey Demographic Statistics</a:t>
                      </a:r>
                    </a:p>
                  </a:txBody>
                  <a:tcPr/>
                </a:tc>
                <a:extLst>
                  <a:ext uri="{0D108BD9-81ED-4DB2-BD59-A6C34878D82A}">
                    <a16:rowId xmlns:a16="http://schemas.microsoft.com/office/drawing/2014/main" val="4009350481"/>
                  </a:ext>
                </a:extLst>
              </a:tr>
              <a:tr h="340658">
                <a:tc>
                  <a:txBody>
                    <a:bodyPr/>
                    <a:lstStyle/>
                    <a:p>
                      <a:pPr algn="ctr"/>
                      <a:r>
                        <a:rPr lang="en-US" sz="1600" b="0" i="0" kern="1200" dirty="0">
                          <a:solidFill>
                            <a:schemeClr val="tx2"/>
                          </a:solidFill>
                          <a:effectLst/>
                          <a:latin typeface="Aptos Mono"/>
                          <a:ea typeface="+mn-ea"/>
                          <a:cs typeface="+mn-cs"/>
                        </a:rPr>
                        <a:t>x̄ </a:t>
                      </a:r>
                      <a:r>
                        <a:rPr lang="en-US" sz="1600" b="0" i="0" kern="1200" dirty="0">
                          <a:solidFill>
                            <a:schemeClr val="tx2"/>
                          </a:solidFill>
                          <a:effectLst/>
                          <a:latin typeface="Abadi"/>
                          <a:ea typeface="+mn-ea"/>
                          <a:cs typeface="+mn-cs"/>
                        </a:rPr>
                        <a:t>Child’s A</a:t>
                      </a:r>
                      <a:r>
                        <a:rPr lang="en-US" sz="1600" dirty="0">
                          <a:solidFill>
                            <a:schemeClr val="tx2"/>
                          </a:solidFill>
                          <a:latin typeface="Abadi"/>
                        </a:rPr>
                        <a:t>ge = 10.9</a:t>
                      </a:r>
                      <a:endParaRPr lang="en-US" dirty="0"/>
                    </a:p>
                  </a:txBody>
                  <a:tcPr/>
                </a:tc>
                <a:extLst>
                  <a:ext uri="{0D108BD9-81ED-4DB2-BD59-A6C34878D82A}">
                    <a16:rowId xmlns:a16="http://schemas.microsoft.com/office/drawing/2014/main" val="3125612147"/>
                  </a:ext>
                </a:extLst>
              </a:tr>
              <a:tr h="673986">
                <a:tc>
                  <a:txBody>
                    <a:bodyPr/>
                    <a:lstStyle/>
                    <a:p>
                      <a:pPr algn="ctr"/>
                      <a:r>
                        <a:rPr lang="en-US" sz="1600" dirty="0">
                          <a:solidFill>
                            <a:schemeClr val="tx2"/>
                          </a:solidFill>
                          <a:latin typeface="Abadi" panose="020B0604020104020204" pitchFamily="34" charset="0"/>
                        </a:rPr>
                        <a:t>Gender</a:t>
                      </a:r>
                    </a:p>
                    <a:p>
                      <a:pPr algn="ctr"/>
                      <a:r>
                        <a:rPr lang="en-US" sz="1200" dirty="0">
                          <a:solidFill>
                            <a:schemeClr val="tx2"/>
                          </a:solidFill>
                          <a:latin typeface="Abadi"/>
                        </a:rPr>
                        <a:t>Male = 71%</a:t>
                      </a:r>
                    </a:p>
                    <a:p>
                      <a:pPr algn="ctr"/>
                      <a:r>
                        <a:rPr lang="en-US" sz="1200" dirty="0">
                          <a:solidFill>
                            <a:schemeClr val="tx2"/>
                          </a:solidFill>
                          <a:latin typeface="Abadi"/>
                        </a:rPr>
                        <a:t>Female = 28%</a:t>
                      </a:r>
                    </a:p>
                  </a:txBody>
                  <a:tcPr/>
                </a:tc>
                <a:extLst>
                  <a:ext uri="{0D108BD9-81ED-4DB2-BD59-A6C34878D82A}">
                    <a16:rowId xmlns:a16="http://schemas.microsoft.com/office/drawing/2014/main" val="3013903667"/>
                  </a:ext>
                </a:extLst>
              </a:tr>
              <a:tr h="689761">
                <a:tc>
                  <a:txBody>
                    <a:bodyPr/>
                    <a:lstStyle/>
                    <a:p>
                      <a:pPr algn="ctr"/>
                      <a:r>
                        <a:rPr lang="en-US" sz="1600" dirty="0">
                          <a:solidFill>
                            <a:schemeClr val="tx2"/>
                          </a:solidFill>
                          <a:latin typeface="Abadi"/>
                        </a:rPr>
                        <a:t>Child’s Communication</a:t>
                      </a:r>
                    </a:p>
                    <a:p>
                      <a:pPr lvl="0" algn="ctr">
                        <a:buNone/>
                      </a:pPr>
                      <a:r>
                        <a:rPr lang="en-US" sz="1200" dirty="0">
                          <a:solidFill>
                            <a:schemeClr val="tx2"/>
                          </a:solidFill>
                          <a:latin typeface="Abadi"/>
                        </a:rPr>
                        <a:t>Spoken = 71%</a:t>
                      </a:r>
                    </a:p>
                    <a:p>
                      <a:pPr lvl="0" algn="ctr">
                        <a:buNone/>
                      </a:pPr>
                      <a:r>
                        <a:rPr lang="en-US" sz="1200" dirty="0">
                          <a:solidFill>
                            <a:schemeClr val="tx2"/>
                          </a:solidFill>
                          <a:latin typeface="Abadi"/>
                        </a:rPr>
                        <a:t>Gestures/Body Lang. = 17%</a:t>
                      </a:r>
                    </a:p>
                    <a:p>
                      <a:pPr lvl="0" algn="ctr">
                        <a:buNone/>
                      </a:pPr>
                      <a:r>
                        <a:rPr lang="en-US" sz="1200" dirty="0">
                          <a:solidFill>
                            <a:schemeClr val="tx2"/>
                          </a:solidFill>
                          <a:latin typeface="Abadi"/>
                        </a:rPr>
                        <a:t>Sign Language = 2%</a:t>
                      </a:r>
                    </a:p>
                    <a:p>
                      <a:pPr lvl="0" algn="ctr">
                        <a:buNone/>
                      </a:pPr>
                      <a:r>
                        <a:rPr lang="en-US" sz="1200" dirty="0">
                          <a:solidFill>
                            <a:schemeClr val="tx2"/>
                          </a:solidFill>
                          <a:latin typeface="Abadi"/>
                        </a:rPr>
                        <a:t>Comm Aide/Device = 5%</a:t>
                      </a:r>
                    </a:p>
                    <a:p>
                      <a:pPr lvl="0" algn="ctr">
                        <a:buNone/>
                      </a:pPr>
                      <a:r>
                        <a:rPr lang="en-US" sz="1200" dirty="0">
                          <a:solidFill>
                            <a:schemeClr val="tx2"/>
                          </a:solidFill>
                          <a:latin typeface="Abadi"/>
                        </a:rPr>
                        <a:t>Other = 5%</a:t>
                      </a:r>
                    </a:p>
                  </a:txBody>
                  <a:tcPr/>
                </a:tc>
                <a:extLst>
                  <a:ext uri="{0D108BD9-81ED-4DB2-BD59-A6C34878D82A}">
                    <a16:rowId xmlns:a16="http://schemas.microsoft.com/office/drawing/2014/main" val="4114448789"/>
                  </a:ext>
                </a:extLst>
              </a:tr>
              <a:tr h="816547">
                <a:tc>
                  <a:txBody>
                    <a:bodyPr/>
                    <a:lstStyle/>
                    <a:p>
                      <a:pPr algn="ctr"/>
                      <a:r>
                        <a:rPr lang="en-US" sz="1600" dirty="0">
                          <a:solidFill>
                            <a:schemeClr val="tx2"/>
                          </a:solidFill>
                          <a:latin typeface="Abadi" panose="020B0604020104020204" pitchFamily="34" charset="0"/>
                        </a:rPr>
                        <a:t>Preferred Lang.</a:t>
                      </a:r>
                    </a:p>
                    <a:p>
                      <a:pPr algn="ctr"/>
                      <a:r>
                        <a:rPr lang="en-US" sz="1200" dirty="0">
                          <a:solidFill>
                            <a:schemeClr val="tx2"/>
                          </a:solidFill>
                          <a:latin typeface="Abadi"/>
                        </a:rPr>
                        <a:t>English = 79%</a:t>
                      </a:r>
                    </a:p>
                    <a:p>
                      <a:pPr algn="ctr"/>
                      <a:r>
                        <a:rPr lang="en-US" sz="1200" dirty="0">
                          <a:solidFill>
                            <a:schemeClr val="tx2"/>
                          </a:solidFill>
                          <a:latin typeface="Abadi"/>
                        </a:rPr>
                        <a:t>Spanish = 13%</a:t>
                      </a:r>
                    </a:p>
                  </a:txBody>
                  <a:tcPr/>
                </a:tc>
                <a:extLst>
                  <a:ext uri="{0D108BD9-81ED-4DB2-BD59-A6C34878D82A}">
                    <a16:rowId xmlns:a16="http://schemas.microsoft.com/office/drawing/2014/main" val="3436521598"/>
                  </a:ext>
                </a:extLst>
              </a:tr>
              <a:tr h="926731">
                <a:tc>
                  <a:txBody>
                    <a:bodyPr/>
                    <a:lstStyle/>
                    <a:p>
                      <a:pPr algn="ctr"/>
                      <a:r>
                        <a:rPr lang="en-US" sz="1600" dirty="0">
                          <a:solidFill>
                            <a:schemeClr val="tx2"/>
                          </a:solidFill>
                          <a:latin typeface="Abadi"/>
                        </a:rPr>
                        <a:t>Respondent Relationship</a:t>
                      </a:r>
                    </a:p>
                    <a:p>
                      <a:pPr algn="ctr"/>
                      <a:r>
                        <a:rPr lang="en-US" sz="1200" dirty="0">
                          <a:solidFill>
                            <a:schemeClr val="tx2"/>
                          </a:solidFill>
                          <a:latin typeface="Abadi"/>
                        </a:rPr>
                        <a:t>Parent = 96%</a:t>
                      </a:r>
                    </a:p>
                    <a:p>
                      <a:pPr algn="ctr"/>
                      <a:r>
                        <a:rPr lang="en-US" sz="1200" dirty="0">
                          <a:solidFill>
                            <a:schemeClr val="tx2"/>
                          </a:solidFill>
                          <a:latin typeface="Abadi"/>
                        </a:rPr>
                        <a:t>Sibling = 0%</a:t>
                      </a:r>
                    </a:p>
                    <a:p>
                      <a:pPr lvl="0" algn="ctr">
                        <a:buNone/>
                      </a:pPr>
                      <a:r>
                        <a:rPr lang="en-US" sz="1200" dirty="0">
                          <a:solidFill>
                            <a:schemeClr val="tx2"/>
                          </a:solidFill>
                          <a:latin typeface="Abadi"/>
                        </a:rPr>
                        <a:t>Grandparent = 3%</a:t>
                      </a:r>
                    </a:p>
                    <a:p>
                      <a:pPr lvl="0" algn="ctr">
                        <a:buNone/>
                      </a:pPr>
                      <a:r>
                        <a:rPr lang="en-US" sz="1200" dirty="0">
                          <a:solidFill>
                            <a:schemeClr val="tx2"/>
                          </a:solidFill>
                          <a:latin typeface="Abadi"/>
                        </a:rPr>
                        <a:t>Other = 1%</a:t>
                      </a:r>
                    </a:p>
                  </a:txBody>
                  <a:tcPr/>
                </a:tc>
                <a:extLst>
                  <a:ext uri="{0D108BD9-81ED-4DB2-BD59-A6C34878D82A}">
                    <a16:rowId xmlns:a16="http://schemas.microsoft.com/office/drawing/2014/main" val="3452786543"/>
                  </a:ext>
                </a:extLst>
              </a:tr>
              <a:tr h="631862">
                <a:tc>
                  <a:txBody>
                    <a:bodyPr/>
                    <a:lstStyle/>
                    <a:p>
                      <a:pPr algn="ctr"/>
                      <a:r>
                        <a:rPr lang="en-US" sz="1600" dirty="0">
                          <a:solidFill>
                            <a:schemeClr val="tx2"/>
                          </a:solidFill>
                          <a:latin typeface="Abadi" panose="020B0604020104020204" pitchFamily="34" charset="0"/>
                        </a:rPr>
                        <a:t>Sample Size: </a:t>
                      </a:r>
                    </a:p>
                    <a:p>
                      <a:pPr algn="ctr"/>
                      <a:r>
                        <a:rPr lang="en-US" sz="1200" dirty="0">
                          <a:solidFill>
                            <a:schemeClr val="tx2"/>
                          </a:solidFill>
                          <a:latin typeface="Abadi"/>
                        </a:rPr>
                        <a:t>8277 Responses</a:t>
                      </a:r>
                    </a:p>
                  </a:txBody>
                  <a:tcPr/>
                </a:tc>
                <a:extLst>
                  <a:ext uri="{0D108BD9-81ED-4DB2-BD59-A6C34878D82A}">
                    <a16:rowId xmlns:a16="http://schemas.microsoft.com/office/drawing/2014/main" val="4193607939"/>
                  </a:ext>
                </a:extLst>
              </a:tr>
            </a:tbl>
          </a:graphicData>
        </a:graphic>
      </p:graphicFrame>
      <p:graphicFrame>
        <p:nvGraphicFramePr>
          <p:cNvPr id="4" name="Table 3">
            <a:extLst>
              <a:ext uri="{FF2B5EF4-FFF2-40B4-BE49-F238E27FC236}">
                <a16:creationId xmlns:a16="http://schemas.microsoft.com/office/drawing/2014/main" id="{643D9A3D-C3F5-49D3-0338-1B51DED60F2B}"/>
              </a:ext>
            </a:extLst>
          </p:cNvPr>
          <p:cNvGraphicFramePr>
            <a:graphicFrameLocks noGrp="1"/>
          </p:cNvGraphicFramePr>
          <p:nvPr>
            <p:extLst>
              <p:ext uri="{D42A27DB-BD31-4B8C-83A1-F6EECF244321}">
                <p14:modId xmlns:p14="http://schemas.microsoft.com/office/powerpoint/2010/main" val="160032160"/>
              </p:ext>
            </p:extLst>
          </p:nvPr>
        </p:nvGraphicFramePr>
        <p:xfrm>
          <a:off x="7524750" y="765714"/>
          <a:ext cx="2947482" cy="5786110"/>
        </p:xfrm>
        <a:graphic>
          <a:graphicData uri="http://schemas.openxmlformats.org/drawingml/2006/table">
            <a:tbl>
              <a:tblPr firstRow="1" bandRow="1">
                <a:tableStyleId>{5C22544A-7EE6-4342-B048-85BDC9FD1C3A}</a:tableStyleId>
              </a:tblPr>
              <a:tblGrid>
                <a:gridCol w="2947482">
                  <a:extLst>
                    <a:ext uri="{9D8B030D-6E8A-4147-A177-3AD203B41FA5}">
                      <a16:colId xmlns:a16="http://schemas.microsoft.com/office/drawing/2014/main" val="3756243690"/>
                    </a:ext>
                  </a:extLst>
                </a:gridCol>
              </a:tblGrid>
              <a:tr h="952629">
                <a:tc>
                  <a:txBody>
                    <a:bodyPr/>
                    <a:lstStyle/>
                    <a:p>
                      <a:pPr algn="ctr"/>
                      <a:r>
                        <a:rPr lang="en-US" sz="2400" dirty="0">
                          <a:solidFill>
                            <a:schemeClr val="tx2"/>
                          </a:solidFill>
                          <a:latin typeface="Latha" panose="020B0502040204020203" pitchFamily="34" charset="0"/>
                          <a:cs typeface="Latha" panose="020B0502040204020203" pitchFamily="34" charset="0"/>
                        </a:rPr>
                        <a:t>ACRC Demographic Statistics</a:t>
                      </a:r>
                    </a:p>
                  </a:txBody>
                  <a:tcPr>
                    <a:solidFill>
                      <a:schemeClr val="accent2"/>
                    </a:solidFill>
                  </a:tcPr>
                </a:tc>
                <a:extLst>
                  <a:ext uri="{0D108BD9-81ED-4DB2-BD59-A6C34878D82A}">
                    <a16:rowId xmlns:a16="http://schemas.microsoft.com/office/drawing/2014/main" val="4009350481"/>
                  </a:ext>
                </a:extLst>
              </a:tr>
              <a:tr h="367552">
                <a:tc>
                  <a:txBody>
                    <a:bodyPr/>
                    <a:lstStyle/>
                    <a:p>
                      <a:pPr algn="ctr"/>
                      <a:r>
                        <a:rPr lang="en-US" sz="1600" b="0" i="0" kern="1200" dirty="0">
                          <a:solidFill>
                            <a:schemeClr val="tx2"/>
                          </a:solidFill>
                          <a:effectLst/>
                          <a:latin typeface="Aptos Mono"/>
                          <a:ea typeface="+mn-ea"/>
                          <a:cs typeface="+mn-cs"/>
                        </a:rPr>
                        <a:t>x̄ </a:t>
                      </a:r>
                      <a:r>
                        <a:rPr lang="en-US" sz="1600" dirty="0">
                          <a:solidFill>
                            <a:schemeClr val="tx2"/>
                          </a:solidFill>
                          <a:latin typeface="Abadi"/>
                        </a:rPr>
                        <a:t>Age = 10.8</a:t>
                      </a:r>
                      <a:endParaRPr lang="en-US" sz="1600" dirty="0">
                        <a:solidFill>
                          <a:schemeClr val="tx2"/>
                        </a:solidFill>
                        <a:latin typeface="Abadi" panose="020B0604020104020204" pitchFamily="34" charset="0"/>
                      </a:endParaRPr>
                    </a:p>
                  </a:txBody>
                  <a:tcPr/>
                </a:tc>
                <a:extLst>
                  <a:ext uri="{0D108BD9-81ED-4DB2-BD59-A6C34878D82A}">
                    <a16:rowId xmlns:a16="http://schemas.microsoft.com/office/drawing/2014/main" val="3125612147"/>
                  </a:ext>
                </a:extLst>
              </a:tr>
              <a:tr h="673986">
                <a:tc>
                  <a:txBody>
                    <a:bodyPr/>
                    <a:lstStyle/>
                    <a:p>
                      <a:pPr algn="ctr"/>
                      <a:r>
                        <a:rPr lang="en-US" sz="1600" dirty="0">
                          <a:solidFill>
                            <a:schemeClr val="tx2"/>
                          </a:solidFill>
                          <a:latin typeface="Abadi" panose="020B0604020104020204" pitchFamily="34" charset="0"/>
                        </a:rPr>
                        <a:t>Gender</a:t>
                      </a:r>
                    </a:p>
                    <a:p>
                      <a:pPr algn="ctr"/>
                      <a:r>
                        <a:rPr lang="en-US" sz="1200" dirty="0">
                          <a:solidFill>
                            <a:schemeClr val="tx2"/>
                          </a:solidFill>
                          <a:latin typeface="Abadi"/>
                        </a:rPr>
                        <a:t>Male = 71%</a:t>
                      </a:r>
                    </a:p>
                    <a:p>
                      <a:pPr algn="ctr"/>
                      <a:r>
                        <a:rPr lang="en-US" sz="1200" dirty="0">
                          <a:solidFill>
                            <a:schemeClr val="tx2"/>
                          </a:solidFill>
                          <a:latin typeface="Abadi"/>
                        </a:rPr>
                        <a:t>Female = 29%</a:t>
                      </a:r>
                    </a:p>
                  </a:txBody>
                  <a:tcPr/>
                </a:tc>
                <a:extLst>
                  <a:ext uri="{0D108BD9-81ED-4DB2-BD59-A6C34878D82A}">
                    <a16:rowId xmlns:a16="http://schemas.microsoft.com/office/drawing/2014/main" val="3013903667"/>
                  </a:ext>
                </a:extLst>
              </a:tr>
              <a:tr h="689761">
                <a:tc>
                  <a:txBody>
                    <a:bodyPr/>
                    <a:lstStyle/>
                    <a:p>
                      <a:pPr lvl="0" algn="ctr">
                        <a:buNone/>
                      </a:pPr>
                      <a:r>
                        <a:rPr lang="en-US" sz="1600" b="0" i="0" u="none" strike="noStrike" noProof="0" dirty="0">
                          <a:solidFill>
                            <a:schemeClr val="tx2"/>
                          </a:solidFill>
                          <a:latin typeface="Abadi"/>
                        </a:rPr>
                        <a:t>Child’s Communication</a:t>
                      </a:r>
                      <a:endParaRPr lang="en-US" sz="16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Spoken = 74%</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Gestures/Body Lang. = 15%</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Sign Language = 1%</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Comm Aide/Device = 5%</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Other = 5%</a:t>
                      </a:r>
                      <a:endParaRPr lang="en-US" sz="1200" b="0" i="0" u="none" strike="noStrike" noProof="0" dirty="0"/>
                    </a:p>
                  </a:txBody>
                  <a:tcPr/>
                </a:tc>
                <a:extLst>
                  <a:ext uri="{0D108BD9-81ED-4DB2-BD59-A6C34878D82A}">
                    <a16:rowId xmlns:a16="http://schemas.microsoft.com/office/drawing/2014/main" val="4114448789"/>
                  </a:ext>
                </a:extLst>
              </a:tr>
              <a:tr h="816547">
                <a:tc>
                  <a:txBody>
                    <a:bodyPr/>
                    <a:lstStyle/>
                    <a:p>
                      <a:pPr algn="ctr"/>
                      <a:r>
                        <a:rPr lang="en-US" sz="1600" dirty="0">
                          <a:solidFill>
                            <a:schemeClr val="tx2"/>
                          </a:solidFill>
                          <a:latin typeface="Abadi" panose="020B0604020104020204" pitchFamily="34" charset="0"/>
                        </a:rPr>
                        <a:t>Preferred Lang.</a:t>
                      </a:r>
                    </a:p>
                    <a:p>
                      <a:pPr algn="ctr"/>
                      <a:r>
                        <a:rPr lang="en-US" sz="1200" dirty="0">
                          <a:solidFill>
                            <a:schemeClr val="tx2"/>
                          </a:solidFill>
                          <a:latin typeface="Abadi"/>
                        </a:rPr>
                        <a:t>English = 87%</a:t>
                      </a:r>
                    </a:p>
                    <a:p>
                      <a:pPr algn="ctr"/>
                      <a:r>
                        <a:rPr lang="en-US" sz="1200" dirty="0">
                          <a:solidFill>
                            <a:schemeClr val="tx2"/>
                          </a:solidFill>
                          <a:latin typeface="Abadi"/>
                        </a:rPr>
                        <a:t>Spanish = 9%</a:t>
                      </a:r>
                    </a:p>
                  </a:txBody>
                  <a:tcPr/>
                </a:tc>
                <a:extLst>
                  <a:ext uri="{0D108BD9-81ED-4DB2-BD59-A6C34878D82A}">
                    <a16:rowId xmlns:a16="http://schemas.microsoft.com/office/drawing/2014/main" val="3436521598"/>
                  </a:ext>
                </a:extLst>
              </a:tr>
              <a:tr h="926731">
                <a:tc>
                  <a:txBody>
                    <a:bodyPr/>
                    <a:lstStyle/>
                    <a:p>
                      <a:pPr lvl="0" algn="ctr">
                        <a:buNone/>
                      </a:pPr>
                      <a:r>
                        <a:rPr lang="en-US" sz="1600" b="0" i="0" u="none" strike="noStrike" noProof="0" dirty="0">
                          <a:solidFill>
                            <a:schemeClr val="tx2"/>
                          </a:solidFill>
                          <a:latin typeface="Abadi"/>
                        </a:rPr>
                        <a:t>Respondent Relationship</a:t>
                      </a:r>
                      <a:endParaRPr lang="en-US" sz="16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Parent = 96%</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Sibling = 0%</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Grandparent = 3%</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Other = 1%</a:t>
                      </a:r>
                      <a:endParaRPr lang="en-US" dirty="0"/>
                    </a:p>
                  </a:txBody>
                  <a:tcPr/>
                </a:tc>
                <a:extLst>
                  <a:ext uri="{0D108BD9-81ED-4DB2-BD59-A6C34878D82A}">
                    <a16:rowId xmlns:a16="http://schemas.microsoft.com/office/drawing/2014/main" val="3452786543"/>
                  </a:ext>
                </a:extLst>
              </a:tr>
              <a:tr h="631862">
                <a:tc>
                  <a:txBody>
                    <a:bodyPr/>
                    <a:lstStyle/>
                    <a:p>
                      <a:pPr algn="ctr"/>
                      <a:r>
                        <a:rPr lang="en-US" sz="1600" dirty="0">
                          <a:solidFill>
                            <a:schemeClr val="tx2"/>
                          </a:solidFill>
                          <a:latin typeface="Abadi" panose="020B0604020104020204" pitchFamily="34" charset="0"/>
                        </a:rPr>
                        <a:t>Sample Size: </a:t>
                      </a:r>
                    </a:p>
                    <a:p>
                      <a:pPr lvl="0" algn="ctr">
                        <a:buNone/>
                      </a:pPr>
                      <a:r>
                        <a:rPr lang="en-US" sz="1200" b="0" i="0" u="none" strike="noStrike" noProof="0" dirty="0">
                          <a:solidFill>
                            <a:schemeClr val="tx2"/>
                          </a:solidFill>
                          <a:latin typeface="Abadi"/>
                        </a:rPr>
                        <a:t>680 Responses</a:t>
                      </a:r>
                      <a:endParaRPr lang="en-US" dirty="0"/>
                    </a:p>
                  </a:txBody>
                  <a:tcPr/>
                </a:tc>
                <a:extLst>
                  <a:ext uri="{0D108BD9-81ED-4DB2-BD59-A6C34878D82A}">
                    <a16:rowId xmlns:a16="http://schemas.microsoft.com/office/drawing/2014/main" val="4193607939"/>
                  </a:ext>
                </a:extLst>
              </a:tr>
            </a:tbl>
          </a:graphicData>
        </a:graphic>
      </p:graphicFrame>
      <p:pic>
        <p:nvPicPr>
          <p:cNvPr id="5" name="Picture 4">
            <a:extLst>
              <a:ext uri="{FF2B5EF4-FFF2-40B4-BE49-F238E27FC236}">
                <a16:creationId xmlns:a16="http://schemas.microsoft.com/office/drawing/2014/main" id="{35633854-9C11-EA2A-8DD0-E809F5A984D5}"/>
              </a:ext>
            </a:extLst>
          </p:cNvPr>
          <p:cNvPicPr>
            <a:picLocks noChangeAspect="1"/>
          </p:cNvPicPr>
          <p:nvPr/>
        </p:nvPicPr>
        <p:blipFill>
          <a:blip r:embed="rId3"/>
          <a:stretch>
            <a:fillRect/>
          </a:stretch>
        </p:blipFill>
        <p:spPr>
          <a:xfrm>
            <a:off x="116381" y="3829050"/>
            <a:ext cx="3206774" cy="2139881"/>
          </a:xfrm>
          <a:prstGeom prst="rect">
            <a:avLst/>
          </a:prstGeom>
        </p:spPr>
      </p:pic>
    </p:spTree>
    <p:extLst>
      <p:ext uri="{BB962C8B-B14F-4D97-AF65-F5344CB8AC3E}">
        <p14:creationId xmlns:p14="http://schemas.microsoft.com/office/powerpoint/2010/main" val="3625935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8274-45DA-4E3A-FC4B-7EF1577A467E}"/>
            </a:ext>
          </a:extLst>
        </p:cNvPr>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CAF62F73-9CF9-FEC9-4B72-2A044305837C}"/>
              </a:ext>
            </a:extLst>
          </p:cNvPr>
          <p:cNvGraphicFramePr/>
          <p:nvPr>
            <p:extLst>
              <p:ext uri="{D42A27DB-BD31-4B8C-83A1-F6EECF244321}">
                <p14:modId xmlns:p14="http://schemas.microsoft.com/office/powerpoint/2010/main" val="1049151748"/>
              </p:ext>
            </p:extLst>
          </p:nvPr>
        </p:nvGraphicFramePr>
        <p:xfrm>
          <a:off x="3345442" y="0"/>
          <a:ext cx="8351258"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D5FD0FB2-307B-56BD-103D-EFFB097412D5}"/>
              </a:ext>
            </a:extLst>
          </p:cNvPr>
          <p:cNvSpPr txBox="1"/>
          <p:nvPr/>
        </p:nvSpPr>
        <p:spPr>
          <a:xfrm>
            <a:off x="495300" y="64579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4" name="Group 23">
            <a:extLst>
              <a:ext uri="{FF2B5EF4-FFF2-40B4-BE49-F238E27FC236}">
                <a16:creationId xmlns:a16="http://schemas.microsoft.com/office/drawing/2014/main" id="{AEE0F703-EEB5-D35E-CF64-53F8E461D13E}"/>
              </a:ext>
            </a:extLst>
          </p:cNvPr>
          <p:cNvGrpSpPr/>
          <p:nvPr/>
        </p:nvGrpSpPr>
        <p:grpSpPr>
          <a:xfrm>
            <a:off x="2095500" y="234344"/>
            <a:ext cx="1714500" cy="1371600"/>
            <a:chOff x="1009650" y="203843"/>
            <a:chExt cx="1714500" cy="1371600"/>
          </a:xfrm>
        </p:grpSpPr>
        <p:grpSp>
          <p:nvGrpSpPr>
            <p:cNvPr id="17" name="Group 16">
              <a:extLst>
                <a:ext uri="{FF2B5EF4-FFF2-40B4-BE49-F238E27FC236}">
                  <a16:creationId xmlns:a16="http://schemas.microsoft.com/office/drawing/2014/main" id="{A73EC8B9-F063-510A-5953-886E0BEE20FC}"/>
                </a:ext>
              </a:extLst>
            </p:cNvPr>
            <p:cNvGrpSpPr/>
            <p:nvPr/>
          </p:nvGrpSpPr>
          <p:grpSpPr>
            <a:xfrm>
              <a:off x="1009650" y="203843"/>
              <a:ext cx="1714500" cy="1371600"/>
              <a:chOff x="952500" y="342900"/>
              <a:chExt cx="1714500" cy="1371600"/>
            </a:xfrm>
          </p:grpSpPr>
          <p:sp>
            <p:nvSpPr>
              <p:cNvPr id="13" name="Rectangle 12">
                <a:extLst>
                  <a:ext uri="{FF2B5EF4-FFF2-40B4-BE49-F238E27FC236}">
                    <a16:creationId xmlns:a16="http://schemas.microsoft.com/office/drawing/2014/main" id="{9C0F4FF0-F302-F8C6-1DBD-AFF2B1036D1F}"/>
                  </a:ext>
                </a:extLst>
              </p:cNvPr>
              <p:cNvSpPr/>
              <p:nvPr/>
            </p:nvSpPr>
            <p:spPr>
              <a:xfrm>
                <a:off x="952500" y="342900"/>
                <a:ext cx="1714500" cy="1371600"/>
              </a:xfrm>
              <a:prstGeom prst="rect">
                <a:avLst/>
              </a:prstGeom>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DD4E7436-22CE-C5E8-9EA6-B008D27C40D1}"/>
                  </a:ext>
                </a:extLst>
              </p:cNvPr>
              <p:cNvSpPr/>
              <p:nvPr/>
            </p:nvSpPr>
            <p:spPr>
              <a:xfrm>
                <a:off x="1124694" y="456261"/>
                <a:ext cx="288354" cy="288354"/>
              </a:xfrm>
              <a:prstGeom prst="rect">
                <a:avLst/>
              </a:prstGeom>
              <a:solidFill>
                <a:srgbClr val="D9F1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E28445FF-F8C3-1CB9-CF56-EF49D4223257}"/>
                  </a:ext>
                </a:extLst>
              </p:cNvPr>
              <p:cNvSpPr/>
              <p:nvPr/>
            </p:nvSpPr>
            <p:spPr>
              <a:xfrm>
                <a:off x="1123950" y="884969"/>
                <a:ext cx="288354" cy="288354"/>
              </a:xfrm>
              <a:prstGeom prst="rect">
                <a:avLst/>
              </a:prstGeom>
              <a:solidFill>
                <a:srgbClr val="8CD6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D619DECF-A866-F8AE-17A1-E1C23F45EDB2}"/>
                  </a:ext>
                </a:extLst>
              </p:cNvPr>
              <p:cNvSpPr/>
              <p:nvPr/>
            </p:nvSpPr>
            <p:spPr>
              <a:xfrm>
                <a:off x="1123950" y="1311846"/>
                <a:ext cx="288354" cy="288354"/>
              </a:xfrm>
              <a:prstGeom prst="rect">
                <a:avLst/>
              </a:prstGeom>
              <a:solidFill>
                <a:srgbClr val="2791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sp>
          <p:nvSpPr>
            <p:cNvPr id="19" name="Rectangle 1">
              <a:extLst>
                <a:ext uri="{FF2B5EF4-FFF2-40B4-BE49-F238E27FC236}">
                  <a16:creationId xmlns:a16="http://schemas.microsoft.com/office/drawing/2014/main" id="{23F5A903-54D7-6C4B-1888-126C5B1A2855}"/>
                </a:ext>
              </a:extLst>
            </p:cNvPr>
            <p:cNvSpPr>
              <a:spLocks noChangeArrowheads="1"/>
            </p:cNvSpPr>
            <p:nvPr/>
          </p:nvSpPr>
          <p:spPr bwMode="auto">
            <a:xfrm>
              <a:off x="1498734" y="332094"/>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mean</a:t>
              </a:r>
            </a:p>
          </p:txBody>
        </p:sp>
        <p:sp>
          <p:nvSpPr>
            <p:cNvPr id="21" name="Rectangle 2">
              <a:extLst>
                <a:ext uri="{FF2B5EF4-FFF2-40B4-BE49-F238E27FC236}">
                  <a16:creationId xmlns:a16="http://schemas.microsoft.com/office/drawing/2014/main" id="{3AA25F2F-5E3D-6461-4E77-C0AD22589D3C}"/>
                </a:ext>
              </a:extLst>
            </p:cNvPr>
            <p:cNvSpPr>
              <a:spLocks noChangeArrowheads="1"/>
            </p:cNvSpPr>
            <p:nvPr/>
          </p:nvSpPr>
          <p:spPr bwMode="auto">
            <a:xfrm>
              <a:off x="1498733" y="1159975"/>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mean</a:t>
              </a:r>
            </a:p>
          </p:txBody>
        </p:sp>
        <p:sp>
          <p:nvSpPr>
            <p:cNvPr id="23" name="Rectangle 1">
              <a:extLst>
                <a:ext uri="{FF2B5EF4-FFF2-40B4-BE49-F238E27FC236}">
                  <a16:creationId xmlns:a16="http://schemas.microsoft.com/office/drawing/2014/main" id="{A4B3FDD6-60CB-A6AD-CBE4-9FCB5446C907}"/>
                </a:ext>
              </a:extLst>
            </p:cNvPr>
            <p:cNvSpPr>
              <a:spLocks noChangeArrowheads="1"/>
            </p:cNvSpPr>
            <p:nvPr/>
          </p:nvSpPr>
          <p:spPr bwMode="auto">
            <a:xfrm>
              <a:off x="1494413" y="751048"/>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near mean</a:t>
              </a:r>
            </a:p>
          </p:txBody>
        </p:sp>
      </p:grpSp>
      <p:sp>
        <p:nvSpPr>
          <p:cNvPr id="2" name="Title 1">
            <a:extLst>
              <a:ext uri="{FF2B5EF4-FFF2-40B4-BE49-F238E27FC236}">
                <a16:creationId xmlns:a16="http://schemas.microsoft.com/office/drawing/2014/main" id="{0FC1A2C8-25E0-7952-A6C7-CE6ED05B8485}"/>
              </a:ext>
            </a:extLst>
          </p:cNvPr>
          <p:cNvSpPr>
            <a:spLocks noGrp="1"/>
          </p:cNvSpPr>
          <p:nvPr>
            <p:ph type="title"/>
          </p:nvPr>
        </p:nvSpPr>
        <p:spPr>
          <a:xfrm>
            <a:off x="252919" y="1123837"/>
            <a:ext cx="2947482" cy="2477779"/>
          </a:xfrm>
        </p:spPr>
        <p:txBody>
          <a:bodyPr/>
          <a:lstStyle/>
          <a:p>
            <a:r>
              <a:rPr lang="en-US" dirty="0"/>
              <a:t>Child Family Survey (CFS)</a:t>
            </a:r>
          </a:p>
        </p:txBody>
      </p:sp>
      <p:sp>
        <p:nvSpPr>
          <p:cNvPr id="3" name="TextBox 2">
            <a:extLst>
              <a:ext uri="{FF2B5EF4-FFF2-40B4-BE49-F238E27FC236}">
                <a16:creationId xmlns:a16="http://schemas.microsoft.com/office/drawing/2014/main" id="{E4E3FF6E-55BD-0885-A845-D4337BD674EA}"/>
              </a:ext>
            </a:extLst>
          </p:cNvPr>
          <p:cNvSpPr txBox="1"/>
          <p:nvPr/>
        </p:nvSpPr>
        <p:spPr>
          <a:xfrm>
            <a:off x="252919" y="2911151"/>
            <a:ext cx="1205138" cy="369332"/>
          </a:xfrm>
          <a:prstGeom prst="rect">
            <a:avLst/>
          </a:prstGeom>
          <a:noFill/>
        </p:spPr>
        <p:txBody>
          <a:bodyPr wrap="none" lIns="91440" tIns="45720" rIns="91440" bIns="45720" rtlCol="0" anchor="t">
            <a:spAutoFit/>
          </a:bodyPr>
          <a:lstStyle/>
          <a:p>
            <a:r>
              <a:rPr lang="en-US" dirty="0">
                <a:solidFill>
                  <a:schemeClr val="bg1">
                    <a:lumMod val="85000"/>
                  </a:schemeClr>
                </a:solidFill>
              </a:rPr>
              <a:t>2023/ 2024</a:t>
            </a:r>
          </a:p>
        </p:txBody>
      </p:sp>
      <p:pic>
        <p:nvPicPr>
          <p:cNvPr id="4" name="Picture 3">
            <a:extLst>
              <a:ext uri="{FF2B5EF4-FFF2-40B4-BE49-F238E27FC236}">
                <a16:creationId xmlns:a16="http://schemas.microsoft.com/office/drawing/2014/main" id="{EDAE3C16-4B24-4628-8950-3A4B50130FF4}"/>
              </a:ext>
            </a:extLst>
          </p:cNvPr>
          <p:cNvPicPr>
            <a:picLocks noChangeAspect="1"/>
          </p:cNvPicPr>
          <p:nvPr/>
        </p:nvPicPr>
        <p:blipFill>
          <a:blip r:embed="rId4"/>
          <a:stretch>
            <a:fillRect/>
          </a:stretch>
        </p:blipFill>
        <p:spPr>
          <a:xfrm>
            <a:off x="116381" y="3829050"/>
            <a:ext cx="3206774" cy="2139881"/>
          </a:xfrm>
          <a:prstGeom prst="rect">
            <a:avLst/>
          </a:prstGeom>
        </p:spPr>
      </p:pic>
    </p:spTree>
    <p:extLst>
      <p:ext uri="{BB962C8B-B14F-4D97-AF65-F5344CB8AC3E}">
        <p14:creationId xmlns:p14="http://schemas.microsoft.com/office/powerpoint/2010/main" val="35553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568372-41D7-E058-8C54-D7369A98724D}"/>
              </a:ext>
            </a:extLst>
          </p:cNvPr>
          <p:cNvGrpSpPr/>
          <p:nvPr/>
        </p:nvGrpSpPr>
        <p:grpSpPr>
          <a:xfrm>
            <a:off x="9321511" y="859334"/>
            <a:ext cx="3478356" cy="5141416"/>
            <a:chOff x="9321511" y="859334"/>
            <a:chExt cx="3478356" cy="5141416"/>
          </a:xfrm>
        </p:grpSpPr>
        <p:grpSp>
          <p:nvGrpSpPr>
            <p:cNvPr id="21" name="Group 20">
              <a:extLst>
                <a:ext uri="{FF2B5EF4-FFF2-40B4-BE49-F238E27FC236}">
                  <a16:creationId xmlns:a16="http://schemas.microsoft.com/office/drawing/2014/main" id="{3835FEC2-AEFD-084B-0DE2-28C97105C08B}"/>
                </a:ext>
              </a:extLst>
            </p:cNvPr>
            <p:cNvGrpSpPr/>
            <p:nvPr/>
          </p:nvGrpSpPr>
          <p:grpSpPr>
            <a:xfrm>
              <a:off x="9372600" y="1713131"/>
              <a:ext cx="3427267" cy="1257747"/>
              <a:chOff x="9372600" y="4466689"/>
              <a:chExt cx="3427267" cy="1257747"/>
            </a:xfrm>
          </p:grpSpPr>
          <p:grpSp>
            <p:nvGrpSpPr>
              <p:cNvPr id="22" name="Group 21">
                <a:extLst>
                  <a:ext uri="{FF2B5EF4-FFF2-40B4-BE49-F238E27FC236}">
                    <a16:creationId xmlns:a16="http://schemas.microsoft.com/office/drawing/2014/main" id="{630E05E0-199F-5E5B-C5FC-473BFDB31130}"/>
                  </a:ext>
                </a:extLst>
              </p:cNvPr>
              <p:cNvGrpSpPr/>
              <p:nvPr/>
            </p:nvGrpSpPr>
            <p:grpSpPr>
              <a:xfrm>
                <a:off x="9372600" y="4466689"/>
                <a:ext cx="2609850" cy="1191161"/>
                <a:chOff x="9372600" y="4466689"/>
                <a:chExt cx="2609850" cy="1191161"/>
              </a:xfrm>
            </p:grpSpPr>
            <p:sp>
              <p:nvSpPr>
                <p:cNvPr id="25" name="Rectangle 24">
                  <a:extLst>
                    <a:ext uri="{FF2B5EF4-FFF2-40B4-BE49-F238E27FC236}">
                      <a16:creationId xmlns:a16="http://schemas.microsoft.com/office/drawing/2014/main" id="{BB67DDC5-C571-DB72-16C0-FC81671B0DCF}"/>
                    </a:ext>
                  </a:extLst>
                </p:cNvPr>
                <p:cNvSpPr/>
                <p:nvPr/>
              </p:nvSpPr>
              <p:spPr>
                <a:xfrm>
                  <a:off x="9372600" y="52100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07E13376-7CC1-C8C4-35A3-9461C1EAC92B}"/>
                    </a:ext>
                  </a:extLst>
                </p:cNvPr>
                <p:cNvSpPr/>
                <p:nvPr/>
              </p:nvSpPr>
              <p:spPr>
                <a:xfrm>
                  <a:off x="9372600" y="44666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3" name="TextBox 22">
                <a:extLst>
                  <a:ext uri="{FF2B5EF4-FFF2-40B4-BE49-F238E27FC236}">
                    <a16:creationId xmlns:a16="http://schemas.microsoft.com/office/drawing/2014/main" id="{D464C8E3-1B4C-B42B-82ED-28AA631E2363}"/>
                  </a:ext>
                </a:extLst>
              </p:cNvPr>
              <p:cNvSpPr txBox="1"/>
              <p:nvPr/>
            </p:nvSpPr>
            <p:spPr>
              <a:xfrm>
                <a:off x="11125200" y="4797832"/>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ACRC</a:t>
                </a:r>
              </a:p>
            </p:txBody>
          </p:sp>
          <p:sp>
            <p:nvSpPr>
              <p:cNvPr id="24" name="TextBox 23">
                <a:extLst>
                  <a:ext uri="{FF2B5EF4-FFF2-40B4-BE49-F238E27FC236}">
                    <a16:creationId xmlns:a16="http://schemas.microsoft.com/office/drawing/2014/main" id="{A04452FB-61F4-D994-1D40-EFCFABADE143}"/>
                  </a:ext>
                </a:extLst>
              </p:cNvPr>
              <p:cNvSpPr txBox="1"/>
              <p:nvPr/>
            </p:nvSpPr>
            <p:spPr>
              <a:xfrm>
                <a:off x="11580667" y="5385882"/>
                <a:ext cx="12192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grpSp>
          <p:nvGrpSpPr>
            <p:cNvPr id="20" name="Group 19">
              <a:extLst>
                <a:ext uri="{FF2B5EF4-FFF2-40B4-BE49-F238E27FC236}">
                  <a16:creationId xmlns:a16="http://schemas.microsoft.com/office/drawing/2014/main" id="{AAA9DBBB-8EFA-82C8-C062-D1ADCF3E1D82}"/>
                </a:ext>
              </a:extLst>
            </p:cNvPr>
            <p:cNvGrpSpPr/>
            <p:nvPr/>
          </p:nvGrpSpPr>
          <p:grpSpPr>
            <a:xfrm>
              <a:off x="9372600" y="4695289"/>
              <a:ext cx="2895600" cy="1248311"/>
              <a:chOff x="9372600" y="4695289"/>
              <a:chExt cx="2895600" cy="1248311"/>
            </a:xfrm>
          </p:grpSpPr>
          <p:grpSp>
            <p:nvGrpSpPr>
              <p:cNvPr id="8" name="Group 7">
                <a:extLst>
                  <a:ext uri="{FF2B5EF4-FFF2-40B4-BE49-F238E27FC236}">
                    <a16:creationId xmlns:a16="http://schemas.microsoft.com/office/drawing/2014/main" id="{CC7C7B11-4041-DCFC-47B3-2285650FAEE6}"/>
                  </a:ext>
                </a:extLst>
              </p:cNvPr>
              <p:cNvGrpSpPr/>
              <p:nvPr/>
            </p:nvGrpSpPr>
            <p:grpSpPr>
              <a:xfrm>
                <a:off x="9372600" y="4695289"/>
                <a:ext cx="2609850" cy="1191161"/>
                <a:chOff x="9372600" y="4695289"/>
                <a:chExt cx="2609850" cy="1191161"/>
              </a:xfrm>
            </p:grpSpPr>
            <p:sp>
              <p:nvSpPr>
                <p:cNvPr id="6" name="Rectangle 5">
                  <a:extLst>
                    <a:ext uri="{FF2B5EF4-FFF2-40B4-BE49-F238E27FC236}">
                      <a16:creationId xmlns:a16="http://schemas.microsoft.com/office/drawing/2014/main" id="{F529558B-B230-EE30-D44B-0F60EB30CDAC}"/>
                    </a:ext>
                  </a:extLst>
                </p:cNvPr>
                <p:cNvSpPr/>
                <p:nvPr/>
              </p:nvSpPr>
              <p:spPr>
                <a:xfrm>
                  <a:off x="9372600" y="54386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62CEC1A1-311A-C007-3B21-C84D61FA2B02}"/>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CF9A1857-8BB0-4725-62EA-0841B32E3814}"/>
                  </a:ext>
                </a:extLst>
              </p:cNvPr>
              <p:cNvSpPr txBox="1"/>
              <p:nvPr/>
            </p:nvSpPr>
            <p:spPr>
              <a:xfrm>
                <a:off x="11334750" y="5092869"/>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ACRC</a:t>
                </a:r>
              </a:p>
            </p:txBody>
          </p:sp>
          <p:sp>
            <p:nvSpPr>
              <p:cNvPr id="7" name="TextBox 6">
                <a:extLst>
                  <a:ext uri="{FF2B5EF4-FFF2-40B4-BE49-F238E27FC236}">
                    <a16:creationId xmlns:a16="http://schemas.microsoft.com/office/drawing/2014/main" id="{772A395B-2842-2140-0790-D71899038700}"/>
                  </a:ext>
                </a:extLst>
              </p:cNvPr>
              <p:cNvSpPr txBox="1"/>
              <p:nvPr/>
            </p:nvSpPr>
            <p:spPr>
              <a:xfrm>
                <a:off x="11582400" y="5605046"/>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sp>
          <p:nvSpPr>
            <p:cNvPr id="11" name="TextBox 10">
              <a:extLst>
                <a:ext uri="{FF2B5EF4-FFF2-40B4-BE49-F238E27FC236}">
                  <a16:creationId xmlns:a16="http://schemas.microsoft.com/office/drawing/2014/main" id="{EB044929-CB9F-0739-EEE1-BEB6BCF847B2}"/>
                </a:ext>
              </a:extLst>
            </p:cNvPr>
            <p:cNvSpPr txBox="1"/>
            <p:nvPr/>
          </p:nvSpPr>
          <p:spPr>
            <a:xfrm>
              <a:off x="9321511" y="859334"/>
              <a:ext cx="2838450" cy="830997"/>
            </a:xfrm>
            <a:prstGeom prst="rect">
              <a:avLst/>
            </a:prstGeom>
            <a:noFill/>
          </p:spPr>
          <p:txBody>
            <a:bodyPr wrap="square" lIns="91440" tIns="45720" rIns="91440" bIns="45720" rtlCol="0" anchor="t">
              <a:spAutoFit/>
            </a:bodyPr>
            <a:lstStyle/>
            <a:p>
              <a:r>
                <a:rPr lang="en-US" sz="1600" dirty="0">
                  <a:solidFill>
                    <a:schemeClr val="bg1">
                      <a:lumMod val="50000"/>
                    </a:schemeClr>
                  </a:solidFill>
                </a:rPr>
                <a:t>Are you able to contact the SC or Manager when you want, and answered ‘Always’? (273)</a:t>
              </a:r>
            </a:p>
          </p:txBody>
        </p:sp>
        <p:sp>
          <p:nvSpPr>
            <p:cNvPr id="12" name="TextBox 11">
              <a:extLst>
                <a:ext uri="{FF2B5EF4-FFF2-40B4-BE49-F238E27FC236}">
                  <a16:creationId xmlns:a16="http://schemas.microsoft.com/office/drawing/2014/main" id="{5AC730EC-8278-C9FC-7624-2736382ECCE9}"/>
                </a:ext>
              </a:extLst>
            </p:cNvPr>
            <p:cNvSpPr txBox="1"/>
            <p:nvPr/>
          </p:nvSpPr>
          <p:spPr>
            <a:xfrm>
              <a:off x="9353550" y="1600200"/>
              <a:ext cx="1657350" cy="923330"/>
            </a:xfrm>
            <a:prstGeom prst="rect">
              <a:avLst/>
            </a:prstGeom>
            <a:noFill/>
          </p:spPr>
          <p:txBody>
            <a:bodyPr wrap="square" lIns="91440" tIns="45720" rIns="91440" bIns="45720" rtlCol="0" anchor="t">
              <a:spAutoFit/>
            </a:bodyPr>
            <a:lstStyle/>
            <a:p>
              <a:r>
                <a:rPr lang="en-US" sz="5400" dirty="0">
                  <a:solidFill>
                    <a:schemeClr val="tx2"/>
                  </a:solidFill>
                  <a:latin typeface="Abadi"/>
                </a:rPr>
                <a:t>43%</a:t>
              </a:r>
            </a:p>
          </p:txBody>
        </p:sp>
        <p:sp>
          <p:nvSpPr>
            <p:cNvPr id="13" name="TextBox 12">
              <a:extLst>
                <a:ext uri="{FF2B5EF4-FFF2-40B4-BE49-F238E27FC236}">
                  <a16:creationId xmlns:a16="http://schemas.microsoft.com/office/drawing/2014/main" id="{74224BAA-DE85-9415-34D3-D69590528605}"/>
                </a:ext>
              </a:extLst>
            </p:cNvPr>
            <p:cNvSpPr txBox="1"/>
            <p:nvPr/>
          </p:nvSpPr>
          <p:spPr>
            <a:xfrm>
              <a:off x="9372600" y="2400300"/>
              <a:ext cx="1657350" cy="584775"/>
            </a:xfrm>
            <a:prstGeom prst="rect">
              <a:avLst/>
            </a:prstGeom>
            <a:noFill/>
          </p:spPr>
          <p:txBody>
            <a:bodyPr wrap="square" lIns="91440" tIns="45720" rIns="91440" bIns="45720" rtlCol="0" anchor="t">
              <a:spAutoFit/>
            </a:bodyPr>
            <a:lstStyle/>
            <a:p>
              <a:r>
                <a:rPr lang="en-US" sz="3200" dirty="0">
                  <a:solidFill>
                    <a:schemeClr val="bg1">
                      <a:lumMod val="75000"/>
                    </a:schemeClr>
                  </a:solidFill>
                  <a:latin typeface="Abadi"/>
                </a:rPr>
                <a:t>41%</a:t>
              </a:r>
            </a:p>
          </p:txBody>
        </p:sp>
        <p:sp>
          <p:nvSpPr>
            <p:cNvPr id="16" name="TextBox 15">
              <a:extLst>
                <a:ext uri="{FF2B5EF4-FFF2-40B4-BE49-F238E27FC236}">
                  <a16:creationId xmlns:a16="http://schemas.microsoft.com/office/drawing/2014/main" id="{77C724C7-A95A-C207-E47F-9588FB5C21A5}"/>
                </a:ext>
              </a:extLst>
            </p:cNvPr>
            <p:cNvSpPr txBox="1"/>
            <p:nvPr/>
          </p:nvSpPr>
          <p:spPr>
            <a:xfrm>
              <a:off x="9353550" y="3621761"/>
              <a:ext cx="2838450" cy="1077218"/>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 services and supports change when your family’s needs change, and answered ‘Always’? </a:t>
              </a:r>
              <a:r>
                <a:rPr lang="en-US" sz="1600" i="1" dirty="0">
                  <a:solidFill>
                    <a:schemeClr val="bg1">
                      <a:lumMod val="50000"/>
                    </a:schemeClr>
                  </a:solidFill>
                </a:rPr>
                <a:t>(287)</a:t>
              </a:r>
              <a:endParaRPr lang="en-US" sz="1600" dirty="0">
                <a:solidFill>
                  <a:schemeClr val="bg1">
                    <a:lumMod val="50000"/>
                  </a:schemeClr>
                </a:solidFill>
              </a:endParaRPr>
            </a:p>
          </p:txBody>
        </p:sp>
        <p:sp>
          <p:nvSpPr>
            <p:cNvPr id="17" name="TextBox 16">
              <a:extLst>
                <a:ext uri="{FF2B5EF4-FFF2-40B4-BE49-F238E27FC236}">
                  <a16:creationId xmlns:a16="http://schemas.microsoft.com/office/drawing/2014/main" id="{5D982517-CA3C-2357-DB6C-A80E22D5B983}"/>
                </a:ext>
              </a:extLst>
            </p:cNvPr>
            <p:cNvSpPr txBox="1"/>
            <p:nvPr/>
          </p:nvSpPr>
          <p:spPr>
            <a:xfrm>
              <a:off x="9353550" y="4572000"/>
              <a:ext cx="1657350" cy="923330"/>
            </a:xfrm>
            <a:prstGeom prst="rect">
              <a:avLst/>
            </a:prstGeom>
            <a:noFill/>
          </p:spPr>
          <p:txBody>
            <a:bodyPr wrap="square" lIns="91440" tIns="45720" rIns="91440" bIns="45720" rtlCol="0" anchor="t">
              <a:spAutoFit/>
            </a:bodyPr>
            <a:lstStyle/>
            <a:p>
              <a:r>
                <a:rPr lang="en-US" sz="5400" dirty="0">
                  <a:solidFill>
                    <a:schemeClr val="tx2"/>
                  </a:solidFill>
                  <a:latin typeface="Abadi"/>
                </a:rPr>
                <a:t>22%</a:t>
              </a:r>
            </a:p>
          </p:txBody>
        </p:sp>
        <p:sp>
          <p:nvSpPr>
            <p:cNvPr id="18" name="TextBox 17">
              <a:extLst>
                <a:ext uri="{FF2B5EF4-FFF2-40B4-BE49-F238E27FC236}">
                  <a16:creationId xmlns:a16="http://schemas.microsoft.com/office/drawing/2014/main" id="{4A1EC977-4ACE-62A1-E36C-7875FB386D97}"/>
                </a:ext>
              </a:extLst>
            </p:cNvPr>
            <p:cNvSpPr txBox="1"/>
            <p:nvPr/>
          </p:nvSpPr>
          <p:spPr>
            <a:xfrm>
              <a:off x="9372600" y="5415975"/>
              <a:ext cx="1657350" cy="584775"/>
            </a:xfrm>
            <a:prstGeom prst="rect">
              <a:avLst/>
            </a:prstGeom>
            <a:noFill/>
            <a:ln>
              <a:noFill/>
            </a:ln>
          </p:spPr>
          <p:txBody>
            <a:bodyPr wrap="square" lIns="91440" tIns="45720" rIns="91440" bIns="45720" rtlCol="0" anchor="t">
              <a:spAutoFit/>
            </a:bodyPr>
            <a:lstStyle/>
            <a:p>
              <a:r>
                <a:rPr lang="en-US" sz="3200" dirty="0">
                  <a:solidFill>
                    <a:schemeClr val="bg1">
                      <a:lumMod val="75000"/>
                    </a:schemeClr>
                  </a:solidFill>
                  <a:latin typeface="Abadi"/>
                </a:rPr>
                <a:t>23%</a:t>
              </a:r>
            </a:p>
          </p:txBody>
        </p:sp>
      </p:grpSp>
      <p:sp>
        <p:nvSpPr>
          <p:cNvPr id="4" name="TextBox 3">
            <a:extLst>
              <a:ext uri="{FF2B5EF4-FFF2-40B4-BE49-F238E27FC236}">
                <a16:creationId xmlns:a16="http://schemas.microsoft.com/office/drawing/2014/main" id="{F06AB249-BAD6-9554-5F16-A52D4C2069ED}"/>
              </a:ext>
            </a:extLst>
          </p:cNvPr>
          <p:cNvSpPr txBox="1"/>
          <p:nvPr/>
        </p:nvSpPr>
        <p:spPr>
          <a:xfrm>
            <a:off x="552450" y="0"/>
            <a:ext cx="10046277" cy="923330"/>
          </a:xfrm>
          <a:prstGeom prst="rect">
            <a:avLst/>
          </a:prstGeom>
          <a:noFill/>
        </p:spPr>
        <p:txBody>
          <a:bodyPr wrap="square" lIns="91440" tIns="45720" rIns="91440" bIns="45720" rtlCol="0" anchor="t">
            <a:spAutoFit/>
          </a:bodyPr>
          <a:lstStyle/>
          <a:p>
            <a:r>
              <a:rPr lang="en-US" sz="5400" dirty="0">
                <a:solidFill>
                  <a:schemeClr val="bg1">
                    <a:lumMod val="50000"/>
                  </a:schemeClr>
                </a:solidFill>
                <a:latin typeface="Abadi"/>
              </a:rPr>
              <a:t>ACCESS/DELIVERY OF SUPPORT</a:t>
            </a:r>
            <a:endParaRPr lang="en-US" dirty="0"/>
          </a:p>
        </p:txBody>
      </p:sp>
      <p:graphicFrame>
        <p:nvGraphicFramePr>
          <p:cNvPr id="15" name="Chart 14">
            <a:extLst>
              <a:ext uri="{FF2B5EF4-FFF2-40B4-BE49-F238E27FC236}">
                <a16:creationId xmlns:a16="http://schemas.microsoft.com/office/drawing/2014/main" id="{5D71BC2B-ACC7-1FF1-0194-9F4CA688834C}"/>
              </a:ext>
            </a:extLst>
          </p:cNvPr>
          <p:cNvGraphicFramePr/>
          <p:nvPr>
            <p:extLst>
              <p:ext uri="{D42A27DB-BD31-4B8C-83A1-F6EECF244321}">
                <p14:modId xmlns:p14="http://schemas.microsoft.com/office/powerpoint/2010/main" val="4230265715"/>
              </p:ext>
            </p:extLst>
          </p:nvPr>
        </p:nvGraphicFramePr>
        <p:xfrm>
          <a:off x="3467100" y="1167936"/>
          <a:ext cx="5530562" cy="47185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4421E85C-091C-BD59-2A23-BAD2CC24D188}"/>
              </a:ext>
            </a:extLst>
          </p:cNvPr>
          <p:cNvGraphicFramePr/>
          <p:nvPr>
            <p:extLst>
              <p:ext uri="{D42A27DB-BD31-4B8C-83A1-F6EECF244321}">
                <p14:modId xmlns:p14="http://schemas.microsoft.com/office/powerpoint/2010/main" val="3914230764"/>
              </p:ext>
            </p:extLst>
          </p:nvPr>
        </p:nvGraphicFramePr>
        <p:xfrm>
          <a:off x="0" y="1154791"/>
          <a:ext cx="3638550" cy="2674259"/>
        </p:xfrm>
        <a:graphic>
          <a:graphicData uri="http://schemas.openxmlformats.org/drawingml/2006/chart">
            <c:chart xmlns:c="http://schemas.openxmlformats.org/drawingml/2006/chart" xmlns:r="http://schemas.openxmlformats.org/officeDocument/2006/relationships" r:id="rId4"/>
          </a:graphicData>
        </a:graphic>
      </p:graphicFrame>
      <p:sp>
        <p:nvSpPr>
          <p:cNvPr id="2" name="Arrow: Right 1">
            <a:extLst>
              <a:ext uri="{FF2B5EF4-FFF2-40B4-BE49-F238E27FC236}">
                <a16:creationId xmlns:a16="http://schemas.microsoft.com/office/drawing/2014/main" id="{FE99205C-1C13-0994-C2B2-9CFF5348DDE5}"/>
              </a:ext>
            </a:extLst>
          </p:cNvPr>
          <p:cNvSpPr/>
          <p:nvPr/>
        </p:nvSpPr>
        <p:spPr>
          <a:xfrm rot="10800000">
            <a:off x="8477250" y="808642"/>
            <a:ext cx="895350" cy="554028"/>
          </a:xfrm>
          <a:prstGeom prst="rightArrow">
            <a:avLst/>
          </a:prstGeom>
          <a:solidFill>
            <a:srgbClr val="E4E4E4"/>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F843724A-77C6-55D3-3DF2-8F2FE8539D44}"/>
              </a:ext>
            </a:extLst>
          </p:cNvPr>
          <p:cNvSpPr txBox="1"/>
          <p:nvPr/>
        </p:nvSpPr>
        <p:spPr>
          <a:xfrm>
            <a:off x="66828" y="6295286"/>
            <a:ext cx="12123439" cy="373885"/>
          </a:xfrm>
          <a:prstGeom prst="rect">
            <a:avLst/>
          </a:prstGeom>
          <a:noFill/>
        </p:spPr>
        <p:txBody>
          <a:bodyPr wrap="square" lIns="91440" tIns="45720" rIns="91440" bIns="45720" rtlCol="0" anchor="t">
            <a:spAutoFit/>
          </a:bodyPr>
          <a:lstStyle/>
          <a:p>
            <a:pPr>
              <a:lnSpc>
                <a:spcPct val="107000"/>
              </a:lnSpc>
              <a:spcAft>
                <a:spcPts val="800"/>
              </a:spcAft>
            </a:pPr>
            <a:r>
              <a:rPr lang="en-US" dirty="0">
                <a:latin typeface="Abadi"/>
              </a:rPr>
              <a:t>ACRC Initiatives: Public facing contact information &amp; social media reminders/presence.</a:t>
            </a:r>
            <a:endParaRPr lang="en-US" sz="1800" kern="100" dirty="0">
              <a:effectLst/>
              <a:latin typeface="Abadi" panose="020B0604020104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15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A1CF7-9755-0048-22F9-FD6FB8CF99D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9ECF938-517D-E2CA-9542-FEEF5F042A4B}"/>
              </a:ext>
            </a:extLst>
          </p:cNvPr>
          <p:cNvGrpSpPr/>
          <p:nvPr/>
        </p:nvGrpSpPr>
        <p:grpSpPr>
          <a:xfrm>
            <a:off x="9321511" y="859334"/>
            <a:ext cx="2838450" cy="1892796"/>
            <a:chOff x="9321511" y="859334"/>
            <a:chExt cx="2838450" cy="1892796"/>
          </a:xfrm>
        </p:grpSpPr>
        <p:grpSp>
          <p:nvGrpSpPr>
            <p:cNvPr id="21" name="Group 20">
              <a:extLst>
                <a:ext uri="{FF2B5EF4-FFF2-40B4-BE49-F238E27FC236}">
                  <a16:creationId xmlns:a16="http://schemas.microsoft.com/office/drawing/2014/main" id="{89F80E98-AC1C-9BF4-6439-4CC62069FAAC}"/>
                </a:ext>
              </a:extLst>
            </p:cNvPr>
            <p:cNvGrpSpPr/>
            <p:nvPr/>
          </p:nvGrpSpPr>
          <p:grpSpPr>
            <a:xfrm>
              <a:off x="9372600" y="1941731"/>
              <a:ext cx="2609850" cy="676811"/>
              <a:chOff x="9372600" y="4695289"/>
              <a:chExt cx="2609850" cy="676811"/>
            </a:xfrm>
          </p:grpSpPr>
          <p:sp>
            <p:nvSpPr>
              <p:cNvPr id="26" name="Rectangle 25">
                <a:extLst>
                  <a:ext uri="{FF2B5EF4-FFF2-40B4-BE49-F238E27FC236}">
                    <a16:creationId xmlns:a16="http://schemas.microsoft.com/office/drawing/2014/main" id="{438A188C-A27A-8B6F-081E-DD06BF9F3472}"/>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648A7A8F-504B-6C13-68B9-5B6F457D4B04}"/>
                  </a:ext>
                </a:extLst>
              </p:cNvPr>
              <p:cNvSpPr txBox="1"/>
              <p:nvPr/>
            </p:nvSpPr>
            <p:spPr>
              <a:xfrm>
                <a:off x="11125200" y="5026432"/>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Transp.</a:t>
                </a:r>
              </a:p>
            </p:txBody>
          </p:sp>
        </p:grpSp>
        <p:sp>
          <p:nvSpPr>
            <p:cNvPr id="11" name="TextBox 10">
              <a:extLst>
                <a:ext uri="{FF2B5EF4-FFF2-40B4-BE49-F238E27FC236}">
                  <a16:creationId xmlns:a16="http://schemas.microsoft.com/office/drawing/2014/main" id="{CC9C54F0-E2D3-11DD-951C-363731E3FBD5}"/>
                </a:ext>
              </a:extLst>
            </p:cNvPr>
            <p:cNvSpPr txBox="1"/>
            <p:nvPr/>
          </p:nvSpPr>
          <p:spPr>
            <a:xfrm>
              <a:off x="9321511" y="859334"/>
              <a:ext cx="2838450" cy="830997"/>
            </a:xfrm>
            <a:prstGeom prst="rect">
              <a:avLst/>
            </a:prstGeom>
            <a:noFill/>
          </p:spPr>
          <p:txBody>
            <a:bodyPr wrap="square" lIns="91440" tIns="45720" rIns="91440" bIns="45720" rtlCol="0" anchor="t">
              <a:spAutoFit/>
            </a:bodyPr>
            <a:lstStyle/>
            <a:p>
              <a:r>
                <a:rPr lang="en-US" sz="1600" dirty="0">
                  <a:solidFill>
                    <a:schemeClr val="bg1">
                      <a:lumMod val="50000"/>
                    </a:schemeClr>
                  </a:solidFill>
                </a:rPr>
                <a:t>For your child, what makes it hard to do things in the community? (422)</a:t>
              </a:r>
            </a:p>
          </p:txBody>
        </p:sp>
        <p:sp>
          <p:nvSpPr>
            <p:cNvPr id="12" name="TextBox 11">
              <a:extLst>
                <a:ext uri="{FF2B5EF4-FFF2-40B4-BE49-F238E27FC236}">
                  <a16:creationId xmlns:a16="http://schemas.microsoft.com/office/drawing/2014/main" id="{65F82787-200C-40CB-B8F9-FE7DC4CF8039}"/>
                </a:ext>
              </a:extLst>
            </p:cNvPr>
            <p:cNvSpPr txBox="1"/>
            <p:nvPr/>
          </p:nvSpPr>
          <p:spPr>
            <a:xfrm>
              <a:off x="9353550" y="1828800"/>
              <a:ext cx="1657350" cy="923330"/>
            </a:xfrm>
            <a:prstGeom prst="rect">
              <a:avLst/>
            </a:prstGeom>
            <a:noFill/>
          </p:spPr>
          <p:txBody>
            <a:bodyPr wrap="square" lIns="91440" tIns="45720" rIns="91440" bIns="45720" rtlCol="0" anchor="t">
              <a:spAutoFit/>
            </a:bodyPr>
            <a:lstStyle/>
            <a:p>
              <a:r>
                <a:rPr lang="en-US" sz="5400" dirty="0">
                  <a:solidFill>
                    <a:schemeClr val="tx2">
                      <a:lumMod val="60000"/>
                      <a:lumOff val="40000"/>
                    </a:schemeClr>
                  </a:solidFill>
                  <a:latin typeface="Abadi"/>
                </a:rPr>
                <a:t>11%</a:t>
              </a:r>
            </a:p>
          </p:txBody>
        </p:sp>
      </p:grpSp>
      <p:sp>
        <p:nvSpPr>
          <p:cNvPr id="4" name="TextBox 3">
            <a:extLst>
              <a:ext uri="{FF2B5EF4-FFF2-40B4-BE49-F238E27FC236}">
                <a16:creationId xmlns:a16="http://schemas.microsoft.com/office/drawing/2014/main" id="{85C0D637-09F5-D121-9B71-4626091F8992}"/>
              </a:ext>
            </a:extLst>
          </p:cNvPr>
          <p:cNvSpPr txBox="1"/>
          <p:nvPr/>
        </p:nvSpPr>
        <p:spPr>
          <a:xfrm>
            <a:off x="552450" y="0"/>
            <a:ext cx="10046277" cy="923330"/>
          </a:xfrm>
          <a:prstGeom prst="rect">
            <a:avLst/>
          </a:prstGeom>
          <a:noFill/>
        </p:spPr>
        <p:txBody>
          <a:bodyPr wrap="square" lIns="91440" tIns="45720" rIns="91440" bIns="45720" rtlCol="0" anchor="t">
            <a:spAutoFit/>
          </a:bodyPr>
          <a:lstStyle/>
          <a:p>
            <a:r>
              <a:rPr lang="en-US" sz="5400" dirty="0">
                <a:solidFill>
                  <a:schemeClr val="bg1">
                    <a:lumMod val="50000"/>
                  </a:schemeClr>
                </a:solidFill>
                <a:latin typeface="Abadi"/>
              </a:rPr>
              <a:t>COMMUNITY PARTICIPATION</a:t>
            </a:r>
            <a:endParaRPr lang="en-US" dirty="0"/>
          </a:p>
        </p:txBody>
      </p:sp>
      <p:sp>
        <p:nvSpPr>
          <p:cNvPr id="2" name="Rectangle 1">
            <a:extLst>
              <a:ext uri="{FF2B5EF4-FFF2-40B4-BE49-F238E27FC236}">
                <a16:creationId xmlns:a16="http://schemas.microsoft.com/office/drawing/2014/main" id="{DAA8A715-5668-69BF-BA9A-D0C216F79138}"/>
              </a:ext>
            </a:extLst>
          </p:cNvPr>
          <p:cNvSpPr/>
          <p:nvPr/>
        </p:nvSpPr>
        <p:spPr>
          <a:xfrm>
            <a:off x="9372600" y="2744867"/>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BBA4A1CD-9822-CD0E-4715-EF4747F9BA22}"/>
              </a:ext>
            </a:extLst>
          </p:cNvPr>
          <p:cNvSpPr txBox="1"/>
          <p:nvPr/>
        </p:nvSpPr>
        <p:spPr>
          <a:xfrm>
            <a:off x="11125200" y="3076010"/>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Cost</a:t>
            </a:r>
          </a:p>
        </p:txBody>
      </p:sp>
      <p:sp>
        <p:nvSpPr>
          <p:cNvPr id="14" name="TextBox 13">
            <a:extLst>
              <a:ext uri="{FF2B5EF4-FFF2-40B4-BE49-F238E27FC236}">
                <a16:creationId xmlns:a16="http://schemas.microsoft.com/office/drawing/2014/main" id="{4AD73C8A-9079-D789-F23D-C2260E34B1BD}"/>
              </a:ext>
            </a:extLst>
          </p:cNvPr>
          <p:cNvSpPr txBox="1"/>
          <p:nvPr/>
        </p:nvSpPr>
        <p:spPr>
          <a:xfrm>
            <a:off x="9353550" y="2631936"/>
            <a:ext cx="1657350" cy="923330"/>
          </a:xfrm>
          <a:prstGeom prst="rect">
            <a:avLst/>
          </a:prstGeom>
          <a:noFill/>
        </p:spPr>
        <p:txBody>
          <a:bodyPr wrap="square" lIns="91440" tIns="45720" rIns="91440" bIns="45720" rtlCol="0" anchor="t">
            <a:spAutoFit/>
          </a:bodyPr>
          <a:lstStyle/>
          <a:p>
            <a:r>
              <a:rPr lang="en-US" sz="5400" dirty="0">
                <a:solidFill>
                  <a:schemeClr val="tx2">
                    <a:lumMod val="60000"/>
                    <a:lumOff val="40000"/>
                  </a:schemeClr>
                </a:solidFill>
                <a:latin typeface="Abadi"/>
              </a:rPr>
              <a:t>33%</a:t>
            </a:r>
          </a:p>
        </p:txBody>
      </p:sp>
      <p:sp>
        <p:nvSpPr>
          <p:cNvPr id="28" name="Rectangle 27">
            <a:extLst>
              <a:ext uri="{FF2B5EF4-FFF2-40B4-BE49-F238E27FC236}">
                <a16:creationId xmlns:a16="http://schemas.microsoft.com/office/drawing/2014/main" id="{F01BF1BD-C744-104E-B550-271E23FBD039}"/>
              </a:ext>
            </a:extLst>
          </p:cNvPr>
          <p:cNvSpPr/>
          <p:nvPr/>
        </p:nvSpPr>
        <p:spPr>
          <a:xfrm>
            <a:off x="9372600" y="3555266"/>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D9257224-3801-F22D-1356-2533E20B9B1B}"/>
              </a:ext>
            </a:extLst>
          </p:cNvPr>
          <p:cNvSpPr txBox="1"/>
          <p:nvPr/>
        </p:nvSpPr>
        <p:spPr>
          <a:xfrm>
            <a:off x="11125200" y="3886409"/>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Staff</a:t>
            </a:r>
          </a:p>
        </p:txBody>
      </p:sp>
      <p:sp>
        <p:nvSpPr>
          <p:cNvPr id="30" name="TextBox 29">
            <a:extLst>
              <a:ext uri="{FF2B5EF4-FFF2-40B4-BE49-F238E27FC236}">
                <a16:creationId xmlns:a16="http://schemas.microsoft.com/office/drawing/2014/main" id="{12F71368-65E0-16B6-2E3E-8CB83F440977}"/>
              </a:ext>
            </a:extLst>
          </p:cNvPr>
          <p:cNvSpPr txBox="1"/>
          <p:nvPr/>
        </p:nvSpPr>
        <p:spPr>
          <a:xfrm>
            <a:off x="9353550" y="3442335"/>
            <a:ext cx="1657350" cy="923330"/>
          </a:xfrm>
          <a:prstGeom prst="rect">
            <a:avLst/>
          </a:prstGeom>
          <a:noFill/>
        </p:spPr>
        <p:txBody>
          <a:bodyPr wrap="square" lIns="91440" tIns="45720" rIns="91440" bIns="45720" rtlCol="0" anchor="t">
            <a:spAutoFit/>
          </a:bodyPr>
          <a:lstStyle/>
          <a:p>
            <a:r>
              <a:rPr lang="en-US" sz="5400" dirty="0">
                <a:solidFill>
                  <a:schemeClr val="tx2">
                    <a:lumMod val="60000"/>
                    <a:lumOff val="40000"/>
                  </a:schemeClr>
                </a:solidFill>
                <a:latin typeface="Abadi"/>
              </a:rPr>
              <a:t>22%</a:t>
            </a:r>
          </a:p>
        </p:txBody>
      </p:sp>
      <p:sp>
        <p:nvSpPr>
          <p:cNvPr id="31" name="Rectangle 30">
            <a:extLst>
              <a:ext uri="{FF2B5EF4-FFF2-40B4-BE49-F238E27FC236}">
                <a16:creationId xmlns:a16="http://schemas.microsoft.com/office/drawing/2014/main" id="{FE0ADF8D-D143-4816-337C-2E3098C3CD1B}"/>
              </a:ext>
            </a:extLst>
          </p:cNvPr>
          <p:cNvSpPr/>
          <p:nvPr/>
        </p:nvSpPr>
        <p:spPr>
          <a:xfrm>
            <a:off x="9372600" y="4358402"/>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FA0E3DF5-F5E4-2271-1B5A-0C6613C0EA53}"/>
              </a:ext>
            </a:extLst>
          </p:cNvPr>
          <p:cNvSpPr txBox="1"/>
          <p:nvPr/>
        </p:nvSpPr>
        <p:spPr>
          <a:xfrm>
            <a:off x="11125200" y="4689545"/>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Stigma</a:t>
            </a:r>
          </a:p>
        </p:txBody>
      </p:sp>
      <p:sp>
        <p:nvSpPr>
          <p:cNvPr id="33" name="TextBox 32">
            <a:extLst>
              <a:ext uri="{FF2B5EF4-FFF2-40B4-BE49-F238E27FC236}">
                <a16:creationId xmlns:a16="http://schemas.microsoft.com/office/drawing/2014/main" id="{49355745-64D5-7C7F-A255-E6B7D274C1FF}"/>
              </a:ext>
            </a:extLst>
          </p:cNvPr>
          <p:cNvSpPr txBox="1"/>
          <p:nvPr/>
        </p:nvSpPr>
        <p:spPr>
          <a:xfrm>
            <a:off x="9353550" y="4245471"/>
            <a:ext cx="1657350" cy="923330"/>
          </a:xfrm>
          <a:prstGeom prst="rect">
            <a:avLst/>
          </a:prstGeom>
          <a:noFill/>
        </p:spPr>
        <p:txBody>
          <a:bodyPr wrap="square" lIns="91440" tIns="45720" rIns="91440" bIns="45720" rtlCol="0" anchor="t">
            <a:spAutoFit/>
          </a:bodyPr>
          <a:lstStyle/>
          <a:p>
            <a:r>
              <a:rPr lang="en-US" sz="5400" dirty="0">
                <a:solidFill>
                  <a:schemeClr val="tx2">
                    <a:lumMod val="60000"/>
                    <a:lumOff val="40000"/>
                  </a:schemeClr>
                </a:solidFill>
                <a:latin typeface="Abadi"/>
              </a:rPr>
              <a:t>30%</a:t>
            </a:r>
          </a:p>
        </p:txBody>
      </p:sp>
      <p:sp>
        <p:nvSpPr>
          <p:cNvPr id="34" name="Rectangle 33">
            <a:extLst>
              <a:ext uri="{FF2B5EF4-FFF2-40B4-BE49-F238E27FC236}">
                <a16:creationId xmlns:a16="http://schemas.microsoft.com/office/drawing/2014/main" id="{ABD0AE42-8A15-21EB-3100-9A3FC371877E}"/>
              </a:ext>
            </a:extLst>
          </p:cNvPr>
          <p:cNvSpPr/>
          <p:nvPr/>
        </p:nvSpPr>
        <p:spPr>
          <a:xfrm>
            <a:off x="9374444" y="5142874"/>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08527880-1EBA-BCF3-413F-E2FE85104CF0}"/>
              </a:ext>
            </a:extLst>
          </p:cNvPr>
          <p:cNvSpPr txBox="1"/>
          <p:nvPr/>
        </p:nvSpPr>
        <p:spPr>
          <a:xfrm>
            <a:off x="11127044" y="5474017"/>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Other</a:t>
            </a:r>
          </a:p>
        </p:txBody>
      </p:sp>
      <p:sp>
        <p:nvSpPr>
          <p:cNvPr id="36" name="TextBox 35">
            <a:extLst>
              <a:ext uri="{FF2B5EF4-FFF2-40B4-BE49-F238E27FC236}">
                <a16:creationId xmlns:a16="http://schemas.microsoft.com/office/drawing/2014/main" id="{70BD3B95-DEAB-A9FD-722B-5148383EDD2C}"/>
              </a:ext>
            </a:extLst>
          </p:cNvPr>
          <p:cNvSpPr txBox="1"/>
          <p:nvPr/>
        </p:nvSpPr>
        <p:spPr>
          <a:xfrm>
            <a:off x="9355394" y="5029943"/>
            <a:ext cx="1657350" cy="923330"/>
          </a:xfrm>
          <a:prstGeom prst="rect">
            <a:avLst/>
          </a:prstGeom>
          <a:noFill/>
        </p:spPr>
        <p:txBody>
          <a:bodyPr wrap="square" lIns="91440" tIns="45720" rIns="91440" bIns="45720" rtlCol="0" anchor="t">
            <a:spAutoFit/>
          </a:bodyPr>
          <a:lstStyle/>
          <a:p>
            <a:r>
              <a:rPr lang="en-US" sz="5400" dirty="0">
                <a:solidFill>
                  <a:schemeClr val="tx2">
                    <a:lumMod val="60000"/>
                    <a:lumOff val="40000"/>
                  </a:schemeClr>
                </a:solidFill>
                <a:latin typeface="Abadi"/>
              </a:rPr>
              <a:t>30%</a:t>
            </a:r>
          </a:p>
        </p:txBody>
      </p:sp>
      <p:sp>
        <p:nvSpPr>
          <p:cNvPr id="40" name="Arrow: Right 39">
            <a:extLst>
              <a:ext uri="{FF2B5EF4-FFF2-40B4-BE49-F238E27FC236}">
                <a16:creationId xmlns:a16="http://schemas.microsoft.com/office/drawing/2014/main" id="{46262263-DDC0-74A2-54D2-718B576C492D}"/>
              </a:ext>
            </a:extLst>
          </p:cNvPr>
          <p:cNvSpPr/>
          <p:nvPr/>
        </p:nvSpPr>
        <p:spPr>
          <a:xfrm rot="10800000">
            <a:off x="8477250" y="808642"/>
            <a:ext cx="895350" cy="554028"/>
          </a:xfrm>
          <a:prstGeom prst="rightArrow">
            <a:avLst/>
          </a:prstGeom>
          <a:solidFill>
            <a:srgbClr val="E4E4E4"/>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43" name="Chart 42">
            <a:extLst>
              <a:ext uri="{FF2B5EF4-FFF2-40B4-BE49-F238E27FC236}">
                <a16:creationId xmlns:a16="http://schemas.microsoft.com/office/drawing/2014/main" id="{8EB072CB-0124-9064-7B31-1EBE121F0531}"/>
              </a:ext>
            </a:extLst>
          </p:cNvPr>
          <p:cNvGraphicFramePr/>
          <p:nvPr>
            <p:extLst>
              <p:ext uri="{D42A27DB-BD31-4B8C-83A1-F6EECF244321}">
                <p14:modId xmlns:p14="http://schemas.microsoft.com/office/powerpoint/2010/main" val="1117757867"/>
              </p:ext>
            </p:extLst>
          </p:nvPr>
        </p:nvGraphicFramePr>
        <p:xfrm>
          <a:off x="207706" y="1085850"/>
          <a:ext cx="8371144" cy="46994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7B3B216-F5E9-E7B3-C699-911696454468}"/>
              </a:ext>
            </a:extLst>
          </p:cNvPr>
          <p:cNvSpPr txBox="1"/>
          <p:nvPr/>
        </p:nvSpPr>
        <p:spPr>
          <a:xfrm>
            <a:off x="66828" y="6295286"/>
            <a:ext cx="12123439" cy="373885"/>
          </a:xfrm>
          <a:prstGeom prst="rect">
            <a:avLst/>
          </a:prstGeom>
          <a:noFill/>
        </p:spPr>
        <p:txBody>
          <a:bodyPr wrap="square" lIns="91440" tIns="45720" rIns="91440" bIns="45720" rtlCol="0" anchor="t">
            <a:spAutoFit/>
          </a:bodyPr>
          <a:lstStyle/>
          <a:p>
            <a:pPr>
              <a:lnSpc>
                <a:spcPct val="107000"/>
              </a:lnSpc>
              <a:spcAft>
                <a:spcPts val="800"/>
              </a:spcAft>
            </a:pPr>
            <a:r>
              <a:rPr lang="en-US" dirty="0">
                <a:latin typeface="Abadi"/>
              </a:rPr>
              <a:t>ACRC Initiatives: Community outreach &amp; ACRC listening sessions.</a:t>
            </a:r>
            <a:endParaRPr lang="en-US" sz="1800" kern="100" dirty="0">
              <a:effectLst/>
              <a:latin typeface="Abadi" panose="020B0604020104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504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74A6E-6F63-8DA3-067D-7895D9D05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F27E7-DFAD-3D20-E484-B6DBD5AE9452}"/>
              </a:ext>
            </a:extLst>
          </p:cNvPr>
          <p:cNvSpPr>
            <a:spLocks noGrp="1"/>
          </p:cNvSpPr>
          <p:nvPr>
            <p:ph type="title"/>
          </p:nvPr>
        </p:nvSpPr>
        <p:spPr>
          <a:xfrm>
            <a:off x="252919" y="971550"/>
            <a:ext cx="2947482" cy="2477779"/>
          </a:xfrm>
        </p:spPr>
        <p:txBody>
          <a:bodyPr/>
          <a:lstStyle/>
          <a:p>
            <a:r>
              <a:rPr lang="en-US" dirty="0"/>
              <a:t>Family Guardian Survey (FGS)</a:t>
            </a:r>
          </a:p>
        </p:txBody>
      </p:sp>
      <p:sp>
        <p:nvSpPr>
          <p:cNvPr id="10" name="TextBox 9">
            <a:extLst>
              <a:ext uri="{FF2B5EF4-FFF2-40B4-BE49-F238E27FC236}">
                <a16:creationId xmlns:a16="http://schemas.microsoft.com/office/drawing/2014/main" id="{E8081D8C-21EE-B378-CD5E-97068E1DFDFC}"/>
              </a:ext>
            </a:extLst>
          </p:cNvPr>
          <p:cNvSpPr txBox="1"/>
          <p:nvPr/>
        </p:nvSpPr>
        <p:spPr>
          <a:xfrm>
            <a:off x="252919" y="2911151"/>
            <a:ext cx="1205138" cy="369332"/>
          </a:xfrm>
          <a:prstGeom prst="rect">
            <a:avLst/>
          </a:prstGeom>
          <a:noFill/>
        </p:spPr>
        <p:txBody>
          <a:bodyPr wrap="none" lIns="91440" tIns="45720" rIns="91440" bIns="45720" rtlCol="0" anchor="t">
            <a:spAutoFit/>
          </a:bodyPr>
          <a:lstStyle/>
          <a:p>
            <a:r>
              <a:rPr lang="en-US" dirty="0">
                <a:solidFill>
                  <a:schemeClr val="bg1">
                    <a:lumMod val="85000"/>
                  </a:schemeClr>
                </a:solidFill>
              </a:rPr>
              <a:t>2023/ 2024</a:t>
            </a:r>
          </a:p>
        </p:txBody>
      </p:sp>
      <p:graphicFrame>
        <p:nvGraphicFramePr>
          <p:cNvPr id="3" name="Table 2">
            <a:extLst>
              <a:ext uri="{FF2B5EF4-FFF2-40B4-BE49-F238E27FC236}">
                <a16:creationId xmlns:a16="http://schemas.microsoft.com/office/drawing/2014/main" id="{B711CBD3-104A-DE54-6342-F9BDFB4BE6F3}"/>
              </a:ext>
            </a:extLst>
          </p:cNvPr>
          <p:cNvGraphicFramePr>
            <a:graphicFrameLocks noGrp="1"/>
          </p:cNvGraphicFramePr>
          <p:nvPr>
            <p:extLst>
              <p:ext uri="{D42A27DB-BD31-4B8C-83A1-F6EECF244321}">
                <p14:modId xmlns:p14="http://schemas.microsoft.com/office/powerpoint/2010/main" val="1840224894"/>
              </p:ext>
            </p:extLst>
          </p:nvPr>
        </p:nvGraphicFramePr>
        <p:xfrm>
          <a:off x="4038600" y="765714"/>
          <a:ext cx="2947482" cy="6003872"/>
        </p:xfrm>
        <a:graphic>
          <a:graphicData uri="http://schemas.openxmlformats.org/drawingml/2006/table">
            <a:tbl>
              <a:tblPr firstRow="1" bandRow="1">
                <a:tableStyleId>{5C22544A-7EE6-4342-B048-85BDC9FD1C3A}</a:tableStyleId>
              </a:tblPr>
              <a:tblGrid>
                <a:gridCol w="2947482">
                  <a:extLst>
                    <a:ext uri="{9D8B030D-6E8A-4147-A177-3AD203B41FA5}">
                      <a16:colId xmlns:a16="http://schemas.microsoft.com/office/drawing/2014/main" val="3756243690"/>
                    </a:ext>
                  </a:extLst>
                </a:gridCol>
              </a:tblGrid>
              <a:tr h="915847">
                <a:tc>
                  <a:txBody>
                    <a:bodyPr/>
                    <a:lstStyle/>
                    <a:p>
                      <a:pPr algn="ctr"/>
                      <a:r>
                        <a:rPr lang="en-US" sz="2400" dirty="0">
                          <a:solidFill>
                            <a:schemeClr val="accent1">
                              <a:lumMod val="50000"/>
                            </a:schemeClr>
                          </a:solidFill>
                          <a:latin typeface="Latha" panose="020B0502040204020203" pitchFamily="34" charset="0"/>
                          <a:cs typeface="Latha" panose="020B0502040204020203" pitchFamily="34" charset="0"/>
                        </a:rPr>
                        <a:t>Survey Demographic Statistics</a:t>
                      </a:r>
                    </a:p>
                  </a:txBody>
                  <a:tcPr/>
                </a:tc>
                <a:extLst>
                  <a:ext uri="{0D108BD9-81ED-4DB2-BD59-A6C34878D82A}">
                    <a16:rowId xmlns:a16="http://schemas.microsoft.com/office/drawing/2014/main" val="4009350481"/>
                  </a:ext>
                </a:extLst>
              </a:tr>
              <a:tr h="328260">
                <a:tc>
                  <a:txBody>
                    <a:bodyPr/>
                    <a:lstStyle/>
                    <a:p>
                      <a:pPr algn="ctr"/>
                      <a:r>
                        <a:rPr lang="en-US" sz="1600" b="0" i="0" kern="1200" dirty="0">
                          <a:solidFill>
                            <a:schemeClr val="tx2"/>
                          </a:solidFill>
                          <a:effectLst/>
                          <a:latin typeface="Aptos Mono"/>
                          <a:ea typeface="+mn-ea"/>
                          <a:cs typeface="+mn-cs"/>
                        </a:rPr>
                        <a:t>x̄ </a:t>
                      </a:r>
                      <a:r>
                        <a:rPr lang="en-US" sz="1600" b="0" i="0" kern="1200" dirty="0">
                          <a:solidFill>
                            <a:schemeClr val="tx2"/>
                          </a:solidFill>
                          <a:effectLst/>
                          <a:latin typeface="Abadi"/>
                          <a:ea typeface="+mn-ea"/>
                          <a:cs typeface="+mn-cs"/>
                        </a:rPr>
                        <a:t>Family Member A</a:t>
                      </a:r>
                      <a:r>
                        <a:rPr lang="en-US" sz="1600" dirty="0">
                          <a:solidFill>
                            <a:schemeClr val="tx2"/>
                          </a:solidFill>
                          <a:latin typeface="Abadi"/>
                        </a:rPr>
                        <a:t>ge = 47.8</a:t>
                      </a:r>
                      <a:endParaRPr lang="en-US" dirty="0"/>
                    </a:p>
                  </a:txBody>
                  <a:tcPr/>
                </a:tc>
                <a:extLst>
                  <a:ext uri="{0D108BD9-81ED-4DB2-BD59-A6C34878D82A}">
                    <a16:rowId xmlns:a16="http://schemas.microsoft.com/office/drawing/2014/main" val="3125612147"/>
                  </a:ext>
                </a:extLst>
              </a:tr>
              <a:tr h="686362">
                <a:tc>
                  <a:txBody>
                    <a:bodyPr/>
                    <a:lstStyle/>
                    <a:p>
                      <a:pPr algn="ctr"/>
                      <a:r>
                        <a:rPr lang="en-US" sz="1600" dirty="0">
                          <a:solidFill>
                            <a:schemeClr val="tx2"/>
                          </a:solidFill>
                          <a:latin typeface="Abadi" panose="020B0604020104020204" pitchFamily="34" charset="0"/>
                        </a:rPr>
                        <a:t>Gender</a:t>
                      </a:r>
                    </a:p>
                    <a:p>
                      <a:pPr algn="ctr"/>
                      <a:r>
                        <a:rPr lang="en-US" sz="1200" dirty="0">
                          <a:solidFill>
                            <a:schemeClr val="tx2"/>
                          </a:solidFill>
                          <a:latin typeface="Abadi"/>
                        </a:rPr>
                        <a:t>Male = 60%</a:t>
                      </a:r>
                    </a:p>
                    <a:p>
                      <a:pPr algn="ctr"/>
                      <a:r>
                        <a:rPr lang="en-US" sz="1200" dirty="0">
                          <a:solidFill>
                            <a:schemeClr val="tx2"/>
                          </a:solidFill>
                          <a:latin typeface="Abadi"/>
                        </a:rPr>
                        <a:t>Female = 40%</a:t>
                      </a:r>
                    </a:p>
                  </a:txBody>
                  <a:tcPr/>
                </a:tc>
                <a:extLst>
                  <a:ext uri="{0D108BD9-81ED-4DB2-BD59-A6C34878D82A}">
                    <a16:rowId xmlns:a16="http://schemas.microsoft.com/office/drawing/2014/main" val="3013903667"/>
                  </a:ext>
                </a:extLst>
              </a:tr>
              <a:tr h="1462248">
                <a:tc>
                  <a:txBody>
                    <a:bodyPr/>
                    <a:lstStyle/>
                    <a:p>
                      <a:pPr algn="ctr"/>
                      <a:r>
                        <a:rPr lang="en-US" sz="1600" b="0" i="0" kern="1200" dirty="0">
                          <a:solidFill>
                            <a:schemeClr val="tx2"/>
                          </a:solidFill>
                          <a:effectLst/>
                          <a:latin typeface="Abadi"/>
                          <a:ea typeface="+mn-ea"/>
                          <a:cs typeface="+mn-cs"/>
                        </a:rPr>
                        <a:t>Family Member </a:t>
                      </a:r>
                      <a:r>
                        <a:rPr lang="en-US" sz="1600" dirty="0">
                          <a:solidFill>
                            <a:schemeClr val="tx2"/>
                          </a:solidFill>
                          <a:latin typeface="Abadi"/>
                        </a:rPr>
                        <a:t> Communication</a:t>
                      </a:r>
                    </a:p>
                    <a:p>
                      <a:pPr lvl="0" algn="ctr">
                        <a:buNone/>
                      </a:pPr>
                      <a:r>
                        <a:rPr lang="en-US" sz="1200" dirty="0">
                          <a:solidFill>
                            <a:schemeClr val="tx2"/>
                          </a:solidFill>
                          <a:latin typeface="Abadi"/>
                        </a:rPr>
                        <a:t>Spoken = 82%</a:t>
                      </a:r>
                    </a:p>
                    <a:p>
                      <a:pPr lvl="0" algn="ctr">
                        <a:buNone/>
                      </a:pPr>
                      <a:r>
                        <a:rPr lang="en-US" sz="1200" dirty="0">
                          <a:solidFill>
                            <a:schemeClr val="tx2"/>
                          </a:solidFill>
                          <a:latin typeface="Abadi"/>
                        </a:rPr>
                        <a:t>Gestures/Body Lang. = 12%</a:t>
                      </a:r>
                    </a:p>
                    <a:p>
                      <a:pPr lvl="0" algn="ctr">
                        <a:buNone/>
                      </a:pPr>
                      <a:r>
                        <a:rPr lang="en-US" sz="1200" dirty="0">
                          <a:solidFill>
                            <a:schemeClr val="tx2"/>
                          </a:solidFill>
                          <a:latin typeface="Abadi"/>
                        </a:rPr>
                        <a:t>Sign Language = 2%</a:t>
                      </a:r>
                    </a:p>
                    <a:p>
                      <a:pPr lvl="0" algn="ctr">
                        <a:buNone/>
                      </a:pPr>
                      <a:r>
                        <a:rPr lang="en-US" sz="1200" dirty="0">
                          <a:solidFill>
                            <a:schemeClr val="tx2"/>
                          </a:solidFill>
                          <a:latin typeface="Abadi"/>
                        </a:rPr>
                        <a:t>Comm Aide/Device = 1%</a:t>
                      </a:r>
                    </a:p>
                    <a:p>
                      <a:pPr lvl="0" algn="ctr">
                        <a:buNone/>
                      </a:pPr>
                      <a:r>
                        <a:rPr lang="en-US" sz="1200" dirty="0">
                          <a:solidFill>
                            <a:schemeClr val="tx2"/>
                          </a:solidFill>
                          <a:latin typeface="Abadi"/>
                        </a:rPr>
                        <a:t>Other = 4%</a:t>
                      </a:r>
                    </a:p>
                  </a:txBody>
                  <a:tcPr/>
                </a:tc>
                <a:extLst>
                  <a:ext uri="{0D108BD9-81ED-4DB2-BD59-A6C34878D82A}">
                    <a16:rowId xmlns:a16="http://schemas.microsoft.com/office/drawing/2014/main" val="4114448789"/>
                  </a:ext>
                </a:extLst>
              </a:tr>
              <a:tr h="690748">
                <a:tc>
                  <a:txBody>
                    <a:bodyPr/>
                    <a:lstStyle/>
                    <a:p>
                      <a:pPr algn="ctr"/>
                      <a:r>
                        <a:rPr lang="en-US" sz="1600" dirty="0">
                          <a:solidFill>
                            <a:schemeClr val="tx2"/>
                          </a:solidFill>
                          <a:latin typeface="Abadi" panose="020B0604020104020204" pitchFamily="34" charset="0"/>
                        </a:rPr>
                        <a:t>Preferred Lang.</a:t>
                      </a:r>
                    </a:p>
                    <a:p>
                      <a:pPr algn="ctr"/>
                      <a:r>
                        <a:rPr lang="en-US" sz="1200" dirty="0">
                          <a:solidFill>
                            <a:schemeClr val="tx2"/>
                          </a:solidFill>
                          <a:latin typeface="Abadi"/>
                        </a:rPr>
                        <a:t>English = 92%</a:t>
                      </a:r>
                    </a:p>
                    <a:p>
                      <a:pPr algn="ctr"/>
                      <a:r>
                        <a:rPr lang="en-US" sz="1200" dirty="0">
                          <a:solidFill>
                            <a:schemeClr val="tx2"/>
                          </a:solidFill>
                          <a:latin typeface="Abadi"/>
                        </a:rPr>
                        <a:t>Spanish = 2%</a:t>
                      </a:r>
                    </a:p>
                  </a:txBody>
                  <a:tcPr/>
                </a:tc>
                <a:extLst>
                  <a:ext uri="{0D108BD9-81ED-4DB2-BD59-A6C34878D82A}">
                    <a16:rowId xmlns:a16="http://schemas.microsoft.com/office/drawing/2014/main" val="3436521598"/>
                  </a:ext>
                </a:extLst>
              </a:tr>
              <a:tr h="1223514">
                <a:tc>
                  <a:txBody>
                    <a:bodyPr/>
                    <a:lstStyle/>
                    <a:p>
                      <a:pPr algn="ctr"/>
                      <a:r>
                        <a:rPr lang="en-US" sz="1600" dirty="0">
                          <a:solidFill>
                            <a:schemeClr val="tx2"/>
                          </a:solidFill>
                          <a:latin typeface="Abadi"/>
                        </a:rPr>
                        <a:t>Respondent Relationship</a:t>
                      </a:r>
                    </a:p>
                    <a:p>
                      <a:pPr algn="ctr"/>
                      <a:r>
                        <a:rPr lang="en-US" sz="1200" dirty="0">
                          <a:solidFill>
                            <a:schemeClr val="tx2"/>
                          </a:solidFill>
                          <a:latin typeface="Abadi"/>
                        </a:rPr>
                        <a:t>Family = 52%</a:t>
                      </a:r>
                    </a:p>
                    <a:p>
                      <a:pPr algn="ctr"/>
                      <a:r>
                        <a:rPr lang="en-US" sz="1200" dirty="0">
                          <a:solidFill>
                            <a:schemeClr val="tx2"/>
                          </a:solidFill>
                          <a:latin typeface="Abadi"/>
                        </a:rPr>
                        <a:t>Friend = 1%</a:t>
                      </a:r>
                    </a:p>
                    <a:p>
                      <a:pPr lvl="0" algn="ctr">
                        <a:buNone/>
                      </a:pPr>
                      <a:r>
                        <a:rPr lang="en-US" sz="1200" dirty="0">
                          <a:solidFill>
                            <a:schemeClr val="tx2"/>
                          </a:solidFill>
                          <a:latin typeface="Abadi"/>
                        </a:rPr>
                        <a:t>Employee = 3%</a:t>
                      </a:r>
                    </a:p>
                    <a:p>
                      <a:pPr lvl="0" algn="ctr">
                        <a:buNone/>
                      </a:pPr>
                      <a:r>
                        <a:rPr lang="en-US" sz="1200" dirty="0">
                          <a:solidFill>
                            <a:schemeClr val="tx2"/>
                          </a:solidFill>
                          <a:latin typeface="Abadi"/>
                        </a:rPr>
                        <a:t>Other = 2%</a:t>
                      </a:r>
                    </a:p>
                    <a:p>
                      <a:pPr lvl="0" algn="ctr">
                        <a:buNone/>
                      </a:pPr>
                      <a:r>
                        <a:rPr lang="en-US" sz="1200" dirty="0">
                          <a:solidFill>
                            <a:schemeClr val="tx2"/>
                          </a:solidFill>
                          <a:latin typeface="Abadi"/>
                        </a:rPr>
                        <a:t>N/A = 42%</a:t>
                      </a:r>
                    </a:p>
                  </a:txBody>
                  <a:tcPr/>
                </a:tc>
                <a:extLst>
                  <a:ext uri="{0D108BD9-81ED-4DB2-BD59-A6C34878D82A}">
                    <a16:rowId xmlns:a16="http://schemas.microsoft.com/office/drawing/2014/main" val="3452786543"/>
                  </a:ext>
                </a:extLst>
              </a:tr>
              <a:tr h="607465">
                <a:tc>
                  <a:txBody>
                    <a:bodyPr/>
                    <a:lstStyle/>
                    <a:p>
                      <a:pPr algn="ctr"/>
                      <a:r>
                        <a:rPr lang="en-US" sz="1600" dirty="0">
                          <a:solidFill>
                            <a:schemeClr val="tx2"/>
                          </a:solidFill>
                          <a:latin typeface="Abadi" panose="020B0604020104020204" pitchFamily="34" charset="0"/>
                        </a:rPr>
                        <a:t>Sample Size: </a:t>
                      </a:r>
                    </a:p>
                    <a:p>
                      <a:pPr algn="ctr"/>
                      <a:r>
                        <a:rPr lang="en-US" sz="1200" dirty="0">
                          <a:solidFill>
                            <a:schemeClr val="tx2"/>
                          </a:solidFill>
                          <a:latin typeface="Abadi"/>
                        </a:rPr>
                        <a:t>5274 Responses</a:t>
                      </a:r>
                    </a:p>
                  </a:txBody>
                  <a:tcPr/>
                </a:tc>
                <a:extLst>
                  <a:ext uri="{0D108BD9-81ED-4DB2-BD59-A6C34878D82A}">
                    <a16:rowId xmlns:a16="http://schemas.microsoft.com/office/drawing/2014/main" val="4193607939"/>
                  </a:ext>
                </a:extLst>
              </a:tr>
            </a:tbl>
          </a:graphicData>
        </a:graphic>
      </p:graphicFrame>
      <p:graphicFrame>
        <p:nvGraphicFramePr>
          <p:cNvPr id="4" name="Table 3">
            <a:extLst>
              <a:ext uri="{FF2B5EF4-FFF2-40B4-BE49-F238E27FC236}">
                <a16:creationId xmlns:a16="http://schemas.microsoft.com/office/drawing/2014/main" id="{DBC23F38-9524-337A-5439-8586BE2D5176}"/>
              </a:ext>
            </a:extLst>
          </p:cNvPr>
          <p:cNvGraphicFramePr>
            <a:graphicFrameLocks noGrp="1"/>
          </p:cNvGraphicFramePr>
          <p:nvPr>
            <p:extLst>
              <p:ext uri="{D42A27DB-BD31-4B8C-83A1-F6EECF244321}">
                <p14:modId xmlns:p14="http://schemas.microsoft.com/office/powerpoint/2010/main" val="3363091974"/>
              </p:ext>
            </p:extLst>
          </p:nvPr>
        </p:nvGraphicFramePr>
        <p:xfrm>
          <a:off x="7524750" y="765715"/>
          <a:ext cx="2947482" cy="6007509"/>
        </p:xfrm>
        <a:graphic>
          <a:graphicData uri="http://schemas.openxmlformats.org/drawingml/2006/table">
            <a:tbl>
              <a:tblPr firstRow="1" bandRow="1">
                <a:tableStyleId>{5C22544A-7EE6-4342-B048-85BDC9FD1C3A}</a:tableStyleId>
              </a:tblPr>
              <a:tblGrid>
                <a:gridCol w="2947482">
                  <a:extLst>
                    <a:ext uri="{9D8B030D-6E8A-4147-A177-3AD203B41FA5}">
                      <a16:colId xmlns:a16="http://schemas.microsoft.com/office/drawing/2014/main" val="3756243690"/>
                    </a:ext>
                  </a:extLst>
                </a:gridCol>
              </a:tblGrid>
              <a:tr h="908798">
                <a:tc>
                  <a:txBody>
                    <a:bodyPr/>
                    <a:lstStyle/>
                    <a:p>
                      <a:pPr algn="ctr"/>
                      <a:r>
                        <a:rPr lang="en-US" sz="2400" dirty="0">
                          <a:solidFill>
                            <a:schemeClr val="tx2"/>
                          </a:solidFill>
                          <a:latin typeface="Latha" panose="020B0502040204020203" pitchFamily="34" charset="0"/>
                          <a:cs typeface="Latha" panose="020B0502040204020203" pitchFamily="34" charset="0"/>
                        </a:rPr>
                        <a:t>ACRC Demographic Statistics</a:t>
                      </a:r>
                    </a:p>
                  </a:txBody>
                  <a:tcPr>
                    <a:solidFill>
                      <a:schemeClr val="accent2"/>
                    </a:solidFill>
                  </a:tcPr>
                </a:tc>
                <a:extLst>
                  <a:ext uri="{0D108BD9-81ED-4DB2-BD59-A6C34878D82A}">
                    <a16:rowId xmlns:a16="http://schemas.microsoft.com/office/drawing/2014/main" val="4009350481"/>
                  </a:ext>
                </a:extLst>
              </a:tr>
              <a:tr h="350641">
                <a:tc>
                  <a:txBody>
                    <a:bodyPr/>
                    <a:lstStyle/>
                    <a:p>
                      <a:pPr algn="ctr"/>
                      <a:r>
                        <a:rPr lang="en-US" sz="1600" b="0" i="0" kern="1200" dirty="0">
                          <a:solidFill>
                            <a:schemeClr val="tx2"/>
                          </a:solidFill>
                          <a:effectLst/>
                          <a:latin typeface="Aptos Mono"/>
                          <a:ea typeface="+mn-ea"/>
                          <a:cs typeface="+mn-cs"/>
                        </a:rPr>
                        <a:t>x̄ </a:t>
                      </a:r>
                      <a:r>
                        <a:rPr lang="en-US" sz="1600" b="0" i="0" kern="1200" dirty="0">
                          <a:solidFill>
                            <a:schemeClr val="tx2"/>
                          </a:solidFill>
                          <a:effectLst/>
                          <a:latin typeface="Abadi"/>
                          <a:ea typeface="+mn-ea"/>
                          <a:cs typeface="+mn-cs"/>
                        </a:rPr>
                        <a:t>F</a:t>
                      </a:r>
                      <a:r>
                        <a:rPr lang="en-US" sz="1600" dirty="0">
                          <a:solidFill>
                            <a:schemeClr val="tx2"/>
                          </a:solidFill>
                          <a:latin typeface="Abadi"/>
                        </a:rPr>
                        <a:t>amily Member Age = 46.8</a:t>
                      </a:r>
                      <a:endParaRPr lang="en-US" sz="1600" dirty="0">
                        <a:solidFill>
                          <a:schemeClr val="tx2"/>
                        </a:solidFill>
                        <a:latin typeface="Abadi" panose="020B0604020104020204" pitchFamily="34" charset="0"/>
                      </a:endParaRPr>
                    </a:p>
                  </a:txBody>
                  <a:tcPr/>
                </a:tc>
                <a:extLst>
                  <a:ext uri="{0D108BD9-81ED-4DB2-BD59-A6C34878D82A}">
                    <a16:rowId xmlns:a16="http://schemas.microsoft.com/office/drawing/2014/main" val="3125612147"/>
                  </a:ext>
                </a:extLst>
              </a:tr>
              <a:tr h="686382">
                <a:tc>
                  <a:txBody>
                    <a:bodyPr/>
                    <a:lstStyle/>
                    <a:p>
                      <a:pPr algn="ctr"/>
                      <a:r>
                        <a:rPr lang="en-US" sz="1600" dirty="0">
                          <a:solidFill>
                            <a:schemeClr val="tx2"/>
                          </a:solidFill>
                          <a:latin typeface="Abadi" panose="020B0604020104020204" pitchFamily="34" charset="0"/>
                        </a:rPr>
                        <a:t>Gender</a:t>
                      </a:r>
                    </a:p>
                    <a:p>
                      <a:pPr algn="ctr"/>
                      <a:r>
                        <a:rPr lang="en-US" sz="1200" dirty="0">
                          <a:solidFill>
                            <a:schemeClr val="tx2"/>
                          </a:solidFill>
                          <a:latin typeface="Abadi"/>
                        </a:rPr>
                        <a:t>Male = 58%</a:t>
                      </a:r>
                    </a:p>
                    <a:p>
                      <a:pPr algn="ctr"/>
                      <a:r>
                        <a:rPr lang="en-US" sz="1200" dirty="0">
                          <a:solidFill>
                            <a:schemeClr val="tx2"/>
                          </a:solidFill>
                          <a:latin typeface="Abadi"/>
                        </a:rPr>
                        <a:t>Female = 42%</a:t>
                      </a:r>
                    </a:p>
                  </a:txBody>
                  <a:tcPr/>
                </a:tc>
                <a:extLst>
                  <a:ext uri="{0D108BD9-81ED-4DB2-BD59-A6C34878D82A}">
                    <a16:rowId xmlns:a16="http://schemas.microsoft.com/office/drawing/2014/main" val="3013903667"/>
                  </a:ext>
                </a:extLst>
              </a:tr>
              <a:tr h="1462292">
                <a:tc>
                  <a:txBody>
                    <a:bodyPr/>
                    <a:lstStyle/>
                    <a:p>
                      <a:pPr lvl="0" algn="ctr">
                        <a:buNone/>
                      </a:pPr>
                      <a:r>
                        <a:rPr lang="en-US" sz="1600" b="0" i="0" kern="1200" dirty="0">
                          <a:solidFill>
                            <a:schemeClr val="tx2"/>
                          </a:solidFill>
                          <a:effectLst/>
                          <a:latin typeface="Abadi"/>
                          <a:ea typeface="+mn-ea"/>
                          <a:cs typeface="+mn-cs"/>
                        </a:rPr>
                        <a:t>Family Member </a:t>
                      </a:r>
                      <a:r>
                        <a:rPr lang="en-US" sz="1600" b="0" i="0" u="none" strike="noStrike" noProof="0" dirty="0">
                          <a:solidFill>
                            <a:schemeClr val="tx2"/>
                          </a:solidFill>
                          <a:latin typeface="Abadi"/>
                        </a:rPr>
                        <a:t> Communication</a:t>
                      </a:r>
                      <a:endParaRPr lang="en-US" sz="16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Spoken = 82%</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Gestures/Body Lang. = 10%</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Sign Language = 4%</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Comm Aide/Device = 1%</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Other = 4%</a:t>
                      </a:r>
                      <a:endParaRPr lang="en-US" sz="1200" b="0" i="0" u="none" strike="noStrike" noProof="0" dirty="0"/>
                    </a:p>
                  </a:txBody>
                  <a:tcPr/>
                </a:tc>
                <a:extLst>
                  <a:ext uri="{0D108BD9-81ED-4DB2-BD59-A6C34878D82A}">
                    <a16:rowId xmlns:a16="http://schemas.microsoft.com/office/drawing/2014/main" val="4114448789"/>
                  </a:ext>
                </a:extLst>
              </a:tr>
              <a:tr h="686382">
                <a:tc>
                  <a:txBody>
                    <a:bodyPr/>
                    <a:lstStyle/>
                    <a:p>
                      <a:pPr algn="ctr"/>
                      <a:r>
                        <a:rPr lang="en-US" sz="1600" dirty="0">
                          <a:solidFill>
                            <a:schemeClr val="tx2"/>
                          </a:solidFill>
                          <a:latin typeface="Abadi" panose="020B0604020104020204" pitchFamily="34" charset="0"/>
                        </a:rPr>
                        <a:t>Preferred Lang.</a:t>
                      </a:r>
                    </a:p>
                    <a:p>
                      <a:pPr algn="ctr"/>
                      <a:r>
                        <a:rPr lang="en-US" sz="1200" dirty="0">
                          <a:solidFill>
                            <a:schemeClr val="tx2"/>
                          </a:solidFill>
                          <a:latin typeface="Abadi"/>
                        </a:rPr>
                        <a:t>English = 96%</a:t>
                      </a:r>
                    </a:p>
                    <a:p>
                      <a:pPr algn="ctr"/>
                      <a:r>
                        <a:rPr lang="en-US" sz="1200" dirty="0">
                          <a:solidFill>
                            <a:schemeClr val="tx2"/>
                          </a:solidFill>
                          <a:latin typeface="Abadi"/>
                        </a:rPr>
                        <a:t>Spanish = 1%</a:t>
                      </a:r>
                    </a:p>
                  </a:txBody>
                  <a:tcPr/>
                </a:tc>
                <a:extLst>
                  <a:ext uri="{0D108BD9-81ED-4DB2-BD59-A6C34878D82A}">
                    <a16:rowId xmlns:a16="http://schemas.microsoft.com/office/drawing/2014/main" val="3436521598"/>
                  </a:ext>
                </a:extLst>
              </a:tr>
              <a:tr h="12235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454"/>
                          </a:solidFill>
                          <a:effectLst/>
                          <a:uLnTx/>
                          <a:uFillTx/>
                          <a:latin typeface="Abadi"/>
                          <a:ea typeface="+mn-ea"/>
                          <a:cs typeface="+mn-cs"/>
                        </a:rPr>
                        <a:t>Respondent Relationship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badi"/>
                          <a:ea typeface="+mn-ea"/>
                          <a:cs typeface="+mn-cs"/>
                        </a:rPr>
                        <a:t>Family =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badi"/>
                          <a:ea typeface="+mn-ea"/>
                          <a:cs typeface="+mn-cs"/>
                        </a:rPr>
                        <a:t>Friend =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badi"/>
                          <a:ea typeface="+mn-ea"/>
                          <a:cs typeface="+mn-cs"/>
                        </a:rPr>
                        <a:t>Employee =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badi"/>
                          <a:ea typeface="+mn-ea"/>
                          <a:cs typeface="+mn-cs"/>
                        </a:rPr>
                        <a:t>Other =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badi"/>
                          <a:ea typeface="+mn-ea"/>
                          <a:cs typeface="+mn-cs"/>
                        </a:rPr>
                        <a:t>N/A = 44</a:t>
                      </a:r>
                    </a:p>
                  </a:txBody>
                  <a:tcPr/>
                </a:tc>
                <a:extLst>
                  <a:ext uri="{0D108BD9-81ED-4DB2-BD59-A6C34878D82A}">
                    <a16:rowId xmlns:a16="http://schemas.microsoft.com/office/drawing/2014/main" val="3452786543"/>
                  </a:ext>
                </a:extLst>
              </a:tr>
              <a:tr h="602790">
                <a:tc>
                  <a:txBody>
                    <a:bodyPr/>
                    <a:lstStyle/>
                    <a:p>
                      <a:pPr algn="ctr"/>
                      <a:r>
                        <a:rPr lang="en-US" sz="1600" dirty="0">
                          <a:solidFill>
                            <a:schemeClr val="tx2"/>
                          </a:solidFill>
                          <a:latin typeface="Abadi" panose="020B0604020104020204" pitchFamily="34" charset="0"/>
                        </a:rPr>
                        <a:t>Sample Size: </a:t>
                      </a:r>
                    </a:p>
                    <a:p>
                      <a:pPr lvl="0" algn="ctr">
                        <a:buNone/>
                      </a:pPr>
                      <a:r>
                        <a:rPr lang="en-US" sz="1200" b="0" i="0" u="none" strike="noStrike" noProof="0" dirty="0">
                          <a:solidFill>
                            <a:schemeClr val="tx2"/>
                          </a:solidFill>
                          <a:latin typeface="Abadi"/>
                        </a:rPr>
                        <a:t>406 Responses</a:t>
                      </a:r>
                      <a:endParaRPr lang="en-US" dirty="0"/>
                    </a:p>
                  </a:txBody>
                  <a:tcPr/>
                </a:tc>
                <a:extLst>
                  <a:ext uri="{0D108BD9-81ED-4DB2-BD59-A6C34878D82A}">
                    <a16:rowId xmlns:a16="http://schemas.microsoft.com/office/drawing/2014/main" val="4193607939"/>
                  </a:ext>
                </a:extLst>
              </a:tr>
            </a:tbl>
          </a:graphicData>
        </a:graphic>
      </p:graphicFrame>
      <p:pic>
        <p:nvPicPr>
          <p:cNvPr id="6" name="Picture 2" descr="Family Guardian Survey (FGS)">
            <a:extLst>
              <a:ext uri="{FF2B5EF4-FFF2-40B4-BE49-F238E27FC236}">
                <a16:creationId xmlns:a16="http://schemas.microsoft.com/office/drawing/2014/main" id="{4C32D54C-55D9-5C26-2E61-688D1D60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04" y="3771900"/>
            <a:ext cx="3209327" cy="2139881"/>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9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16548-A9A4-F397-F5D0-4BB2227C01FB}"/>
            </a:ext>
          </a:extLst>
        </p:cNvPr>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BFCA0446-C9E3-0487-C571-014A155CEA57}"/>
              </a:ext>
            </a:extLst>
          </p:cNvPr>
          <p:cNvGraphicFramePr/>
          <p:nvPr>
            <p:extLst>
              <p:ext uri="{D42A27DB-BD31-4B8C-83A1-F6EECF244321}">
                <p14:modId xmlns:p14="http://schemas.microsoft.com/office/powerpoint/2010/main" val="3178812893"/>
              </p:ext>
            </p:extLst>
          </p:nvPr>
        </p:nvGraphicFramePr>
        <p:xfrm>
          <a:off x="3345442" y="0"/>
          <a:ext cx="8351258"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54E16B20-FEE3-385E-156A-59616166C19B}"/>
              </a:ext>
            </a:extLst>
          </p:cNvPr>
          <p:cNvSpPr txBox="1"/>
          <p:nvPr/>
        </p:nvSpPr>
        <p:spPr>
          <a:xfrm>
            <a:off x="495300" y="64579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4" name="Group 23">
            <a:extLst>
              <a:ext uri="{FF2B5EF4-FFF2-40B4-BE49-F238E27FC236}">
                <a16:creationId xmlns:a16="http://schemas.microsoft.com/office/drawing/2014/main" id="{53749FD6-C689-8496-CFC7-F3EDBD1555B4}"/>
              </a:ext>
            </a:extLst>
          </p:cNvPr>
          <p:cNvGrpSpPr/>
          <p:nvPr/>
        </p:nvGrpSpPr>
        <p:grpSpPr>
          <a:xfrm>
            <a:off x="2095500" y="234344"/>
            <a:ext cx="1714500" cy="1371600"/>
            <a:chOff x="1009650" y="203843"/>
            <a:chExt cx="1714500" cy="1371600"/>
          </a:xfrm>
        </p:grpSpPr>
        <p:grpSp>
          <p:nvGrpSpPr>
            <p:cNvPr id="17" name="Group 16">
              <a:extLst>
                <a:ext uri="{FF2B5EF4-FFF2-40B4-BE49-F238E27FC236}">
                  <a16:creationId xmlns:a16="http://schemas.microsoft.com/office/drawing/2014/main" id="{FA841D73-F0CD-F1A9-1E3B-47351771F4EB}"/>
                </a:ext>
              </a:extLst>
            </p:cNvPr>
            <p:cNvGrpSpPr/>
            <p:nvPr/>
          </p:nvGrpSpPr>
          <p:grpSpPr>
            <a:xfrm>
              <a:off x="1009650" y="203843"/>
              <a:ext cx="1714500" cy="1371600"/>
              <a:chOff x="952500" y="342900"/>
              <a:chExt cx="1714500" cy="1371600"/>
            </a:xfrm>
          </p:grpSpPr>
          <p:sp>
            <p:nvSpPr>
              <p:cNvPr id="13" name="Rectangle 12">
                <a:extLst>
                  <a:ext uri="{FF2B5EF4-FFF2-40B4-BE49-F238E27FC236}">
                    <a16:creationId xmlns:a16="http://schemas.microsoft.com/office/drawing/2014/main" id="{36D26F67-93E2-D75A-3197-8E576DAC8EEB}"/>
                  </a:ext>
                </a:extLst>
              </p:cNvPr>
              <p:cNvSpPr/>
              <p:nvPr/>
            </p:nvSpPr>
            <p:spPr>
              <a:xfrm>
                <a:off x="952500" y="342900"/>
                <a:ext cx="1714500" cy="1371600"/>
              </a:xfrm>
              <a:prstGeom prst="rect">
                <a:avLst/>
              </a:prstGeom>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BD930C99-62D3-41C0-2597-F263B432CFC6}"/>
                  </a:ext>
                </a:extLst>
              </p:cNvPr>
              <p:cNvSpPr/>
              <p:nvPr/>
            </p:nvSpPr>
            <p:spPr>
              <a:xfrm>
                <a:off x="1124694" y="456261"/>
                <a:ext cx="288354" cy="288354"/>
              </a:xfrm>
              <a:prstGeom prst="rect">
                <a:avLst/>
              </a:prstGeom>
              <a:solidFill>
                <a:srgbClr val="D9F1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C64B90A8-F7A8-C820-F804-7877BF7A4DE0}"/>
                  </a:ext>
                </a:extLst>
              </p:cNvPr>
              <p:cNvSpPr/>
              <p:nvPr/>
            </p:nvSpPr>
            <p:spPr>
              <a:xfrm>
                <a:off x="1123950" y="884969"/>
                <a:ext cx="288354" cy="288354"/>
              </a:xfrm>
              <a:prstGeom prst="rect">
                <a:avLst/>
              </a:prstGeom>
              <a:solidFill>
                <a:srgbClr val="8CD6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161DEC18-0D5E-9858-58E3-81187670E2C3}"/>
                  </a:ext>
                </a:extLst>
              </p:cNvPr>
              <p:cNvSpPr/>
              <p:nvPr/>
            </p:nvSpPr>
            <p:spPr>
              <a:xfrm>
                <a:off x="1123950" y="1311846"/>
                <a:ext cx="288354" cy="288354"/>
              </a:xfrm>
              <a:prstGeom prst="rect">
                <a:avLst/>
              </a:prstGeom>
              <a:solidFill>
                <a:srgbClr val="2791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sp>
          <p:nvSpPr>
            <p:cNvPr id="19" name="Rectangle 1">
              <a:extLst>
                <a:ext uri="{FF2B5EF4-FFF2-40B4-BE49-F238E27FC236}">
                  <a16:creationId xmlns:a16="http://schemas.microsoft.com/office/drawing/2014/main" id="{756C6C54-C4D1-E2B3-2501-B402ADD1042A}"/>
                </a:ext>
              </a:extLst>
            </p:cNvPr>
            <p:cNvSpPr>
              <a:spLocks noChangeArrowheads="1"/>
            </p:cNvSpPr>
            <p:nvPr/>
          </p:nvSpPr>
          <p:spPr bwMode="auto">
            <a:xfrm>
              <a:off x="1498734" y="332094"/>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mean</a:t>
              </a:r>
            </a:p>
          </p:txBody>
        </p:sp>
        <p:sp>
          <p:nvSpPr>
            <p:cNvPr id="21" name="Rectangle 2">
              <a:extLst>
                <a:ext uri="{FF2B5EF4-FFF2-40B4-BE49-F238E27FC236}">
                  <a16:creationId xmlns:a16="http://schemas.microsoft.com/office/drawing/2014/main" id="{54EC5A71-0062-5F49-9069-98F80C233D4B}"/>
                </a:ext>
              </a:extLst>
            </p:cNvPr>
            <p:cNvSpPr>
              <a:spLocks noChangeArrowheads="1"/>
            </p:cNvSpPr>
            <p:nvPr/>
          </p:nvSpPr>
          <p:spPr bwMode="auto">
            <a:xfrm>
              <a:off x="1498733" y="1159975"/>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mean</a:t>
              </a:r>
            </a:p>
          </p:txBody>
        </p:sp>
        <p:sp>
          <p:nvSpPr>
            <p:cNvPr id="23" name="Rectangle 1">
              <a:extLst>
                <a:ext uri="{FF2B5EF4-FFF2-40B4-BE49-F238E27FC236}">
                  <a16:creationId xmlns:a16="http://schemas.microsoft.com/office/drawing/2014/main" id="{203C46C1-21BE-494E-FF1F-5B396E3480D2}"/>
                </a:ext>
              </a:extLst>
            </p:cNvPr>
            <p:cNvSpPr>
              <a:spLocks noChangeArrowheads="1"/>
            </p:cNvSpPr>
            <p:nvPr/>
          </p:nvSpPr>
          <p:spPr bwMode="auto">
            <a:xfrm>
              <a:off x="1494413" y="751048"/>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near mean</a:t>
              </a:r>
            </a:p>
          </p:txBody>
        </p:sp>
      </p:grpSp>
      <p:sp>
        <p:nvSpPr>
          <p:cNvPr id="2" name="Title 1">
            <a:extLst>
              <a:ext uri="{FF2B5EF4-FFF2-40B4-BE49-F238E27FC236}">
                <a16:creationId xmlns:a16="http://schemas.microsoft.com/office/drawing/2014/main" id="{81EAF27C-6D91-2A3F-B413-B834F9EB57A2}"/>
              </a:ext>
            </a:extLst>
          </p:cNvPr>
          <p:cNvSpPr>
            <a:spLocks noGrp="1"/>
          </p:cNvSpPr>
          <p:nvPr>
            <p:ph type="title"/>
          </p:nvPr>
        </p:nvSpPr>
        <p:spPr>
          <a:xfrm>
            <a:off x="252919" y="971550"/>
            <a:ext cx="2947482" cy="2477779"/>
          </a:xfrm>
        </p:spPr>
        <p:txBody>
          <a:bodyPr/>
          <a:lstStyle/>
          <a:p>
            <a:r>
              <a:rPr lang="en-US" dirty="0"/>
              <a:t>Family Guardian Survey (FGS)</a:t>
            </a:r>
          </a:p>
        </p:txBody>
      </p:sp>
      <p:sp>
        <p:nvSpPr>
          <p:cNvPr id="3" name="TextBox 2">
            <a:extLst>
              <a:ext uri="{FF2B5EF4-FFF2-40B4-BE49-F238E27FC236}">
                <a16:creationId xmlns:a16="http://schemas.microsoft.com/office/drawing/2014/main" id="{F5C9F6E6-E20E-C9DA-BD70-69D2A68CCAC2}"/>
              </a:ext>
            </a:extLst>
          </p:cNvPr>
          <p:cNvSpPr txBox="1"/>
          <p:nvPr/>
        </p:nvSpPr>
        <p:spPr>
          <a:xfrm>
            <a:off x="252919" y="2911151"/>
            <a:ext cx="1205138" cy="369332"/>
          </a:xfrm>
          <a:prstGeom prst="rect">
            <a:avLst/>
          </a:prstGeom>
          <a:noFill/>
        </p:spPr>
        <p:txBody>
          <a:bodyPr wrap="none" lIns="91440" tIns="45720" rIns="91440" bIns="45720" rtlCol="0" anchor="t">
            <a:spAutoFit/>
          </a:bodyPr>
          <a:lstStyle/>
          <a:p>
            <a:r>
              <a:rPr lang="en-US" dirty="0">
                <a:solidFill>
                  <a:schemeClr val="bg1">
                    <a:lumMod val="85000"/>
                  </a:schemeClr>
                </a:solidFill>
              </a:rPr>
              <a:t>2023/ 2024</a:t>
            </a:r>
          </a:p>
        </p:txBody>
      </p:sp>
      <p:pic>
        <p:nvPicPr>
          <p:cNvPr id="4" name="Picture 2" descr="Family Guardian Survey (FGS)">
            <a:extLst>
              <a:ext uri="{FF2B5EF4-FFF2-40B4-BE49-F238E27FC236}">
                <a16:creationId xmlns:a16="http://schemas.microsoft.com/office/drawing/2014/main" id="{B86188E3-98B3-6C01-B5C5-480FCBE15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04" y="3771900"/>
            <a:ext cx="3209327" cy="2139881"/>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AE9BA-0411-ECB8-19ED-38F2ADD7BAF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0A3853A-F42A-58A9-719F-B24C8F057148}"/>
              </a:ext>
            </a:extLst>
          </p:cNvPr>
          <p:cNvGrpSpPr/>
          <p:nvPr/>
        </p:nvGrpSpPr>
        <p:grpSpPr>
          <a:xfrm>
            <a:off x="9321511" y="859334"/>
            <a:ext cx="3480088" cy="5141416"/>
            <a:chOff x="9321511" y="859334"/>
            <a:chExt cx="3480088" cy="5141416"/>
          </a:xfrm>
        </p:grpSpPr>
        <p:grpSp>
          <p:nvGrpSpPr>
            <p:cNvPr id="21" name="Group 20">
              <a:extLst>
                <a:ext uri="{FF2B5EF4-FFF2-40B4-BE49-F238E27FC236}">
                  <a16:creationId xmlns:a16="http://schemas.microsoft.com/office/drawing/2014/main" id="{A6DA38B2-568D-41D2-9DC2-98F98C3C6310}"/>
                </a:ext>
              </a:extLst>
            </p:cNvPr>
            <p:cNvGrpSpPr/>
            <p:nvPr/>
          </p:nvGrpSpPr>
          <p:grpSpPr>
            <a:xfrm>
              <a:off x="9361893" y="2199909"/>
              <a:ext cx="3439706" cy="1275917"/>
              <a:chOff x="9361893" y="4953467"/>
              <a:chExt cx="3439706" cy="1275917"/>
            </a:xfrm>
          </p:grpSpPr>
          <p:grpSp>
            <p:nvGrpSpPr>
              <p:cNvPr id="22" name="Group 21">
                <a:extLst>
                  <a:ext uri="{FF2B5EF4-FFF2-40B4-BE49-F238E27FC236}">
                    <a16:creationId xmlns:a16="http://schemas.microsoft.com/office/drawing/2014/main" id="{F214EC1E-08D2-C55D-7184-84CACE466D33}"/>
                  </a:ext>
                </a:extLst>
              </p:cNvPr>
              <p:cNvGrpSpPr/>
              <p:nvPr/>
            </p:nvGrpSpPr>
            <p:grpSpPr>
              <a:xfrm>
                <a:off x="9361893" y="4953467"/>
                <a:ext cx="2622289" cy="1209331"/>
                <a:chOff x="9361893" y="4953467"/>
                <a:chExt cx="2622289" cy="1209331"/>
              </a:xfrm>
            </p:grpSpPr>
            <p:sp>
              <p:nvSpPr>
                <p:cNvPr id="25" name="Rectangle 24">
                  <a:extLst>
                    <a:ext uri="{FF2B5EF4-FFF2-40B4-BE49-F238E27FC236}">
                      <a16:creationId xmlns:a16="http://schemas.microsoft.com/office/drawing/2014/main" id="{7B35DDED-3894-8E1C-DD98-12872DD6DA05}"/>
                    </a:ext>
                  </a:extLst>
                </p:cNvPr>
                <p:cNvSpPr/>
                <p:nvPr/>
              </p:nvSpPr>
              <p:spPr>
                <a:xfrm>
                  <a:off x="9374332" y="5715034"/>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1B5B9AFF-975B-95E2-85FD-7B2E97C8ACBA}"/>
                    </a:ext>
                  </a:extLst>
                </p:cNvPr>
                <p:cNvSpPr/>
                <p:nvPr/>
              </p:nvSpPr>
              <p:spPr>
                <a:xfrm>
                  <a:off x="9361893" y="4953467"/>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3" name="TextBox 22">
                <a:extLst>
                  <a:ext uri="{FF2B5EF4-FFF2-40B4-BE49-F238E27FC236}">
                    <a16:creationId xmlns:a16="http://schemas.microsoft.com/office/drawing/2014/main" id="{67F2EBC4-9912-6F78-28D0-2A4830FAD5CA}"/>
                  </a:ext>
                </a:extLst>
              </p:cNvPr>
              <p:cNvSpPr txBox="1"/>
              <p:nvPr/>
            </p:nvSpPr>
            <p:spPr>
              <a:xfrm>
                <a:off x="11129241" y="5293828"/>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ACRC</a:t>
                </a:r>
              </a:p>
            </p:txBody>
          </p:sp>
          <p:sp>
            <p:nvSpPr>
              <p:cNvPr id="24" name="TextBox 23">
                <a:extLst>
                  <a:ext uri="{FF2B5EF4-FFF2-40B4-BE49-F238E27FC236}">
                    <a16:creationId xmlns:a16="http://schemas.microsoft.com/office/drawing/2014/main" id="{B8B133E7-4993-D5A9-247D-BBA4D14A8F6B}"/>
                  </a:ext>
                </a:extLst>
              </p:cNvPr>
              <p:cNvSpPr txBox="1"/>
              <p:nvPr/>
            </p:nvSpPr>
            <p:spPr>
              <a:xfrm>
                <a:off x="11582399" y="5890830"/>
                <a:ext cx="12192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grpSp>
          <p:nvGrpSpPr>
            <p:cNvPr id="20" name="Group 19">
              <a:extLst>
                <a:ext uri="{FF2B5EF4-FFF2-40B4-BE49-F238E27FC236}">
                  <a16:creationId xmlns:a16="http://schemas.microsoft.com/office/drawing/2014/main" id="{643D64A8-A8DC-3F29-DC87-C9579C488DA4}"/>
                </a:ext>
              </a:extLst>
            </p:cNvPr>
            <p:cNvGrpSpPr/>
            <p:nvPr/>
          </p:nvGrpSpPr>
          <p:grpSpPr>
            <a:xfrm>
              <a:off x="9372600" y="4695289"/>
              <a:ext cx="2895600" cy="1248311"/>
              <a:chOff x="9372600" y="4695289"/>
              <a:chExt cx="2895600" cy="1248311"/>
            </a:xfrm>
          </p:grpSpPr>
          <p:grpSp>
            <p:nvGrpSpPr>
              <p:cNvPr id="8" name="Group 7">
                <a:extLst>
                  <a:ext uri="{FF2B5EF4-FFF2-40B4-BE49-F238E27FC236}">
                    <a16:creationId xmlns:a16="http://schemas.microsoft.com/office/drawing/2014/main" id="{E615F64A-E737-97C5-0722-93F611B804B7}"/>
                  </a:ext>
                </a:extLst>
              </p:cNvPr>
              <p:cNvGrpSpPr/>
              <p:nvPr/>
            </p:nvGrpSpPr>
            <p:grpSpPr>
              <a:xfrm>
                <a:off x="9372600" y="4695289"/>
                <a:ext cx="2609850" cy="1191161"/>
                <a:chOff x="9372600" y="4695289"/>
                <a:chExt cx="2609850" cy="1191161"/>
              </a:xfrm>
            </p:grpSpPr>
            <p:sp>
              <p:nvSpPr>
                <p:cNvPr id="6" name="Rectangle 5">
                  <a:extLst>
                    <a:ext uri="{FF2B5EF4-FFF2-40B4-BE49-F238E27FC236}">
                      <a16:creationId xmlns:a16="http://schemas.microsoft.com/office/drawing/2014/main" id="{49702067-1F6A-2B92-E899-F6EAFFA422C9}"/>
                    </a:ext>
                  </a:extLst>
                </p:cNvPr>
                <p:cNvSpPr/>
                <p:nvPr/>
              </p:nvSpPr>
              <p:spPr>
                <a:xfrm>
                  <a:off x="9372600" y="54386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65702873-E588-B818-88C1-0CFBADFD3B27}"/>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0254D3CD-9F85-D7C3-1523-875D4CE0A3D6}"/>
                  </a:ext>
                </a:extLst>
              </p:cNvPr>
              <p:cNvSpPr txBox="1"/>
              <p:nvPr/>
            </p:nvSpPr>
            <p:spPr>
              <a:xfrm>
                <a:off x="11334750" y="5092869"/>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ACRC</a:t>
                </a:r>
              </a:p>
            </p:txBody>
          </p:sp>
          <p:sp>
            <p:nvSpPr>
              <p:cNvPr id="7" name="TextBox 6">
                <a:extLst>
                  <a:ext uri="{FF2B5EF4-FFF2-40B4-BE49-F238E27FC236}">
                    <a16:creationId xmlns:a16="http://schemas.microsoft.com/office/drawing/2014/main" id="{1525A6C0-1C6F-57C0-2000-90D48511F9B1}"/>
                  </a:ext>
                </a:extLst>
              </p:cNvPr>
              <p:cNvSpPr txBox="1"/>
              <p:nvPr/>
            </p:nvSpPr>
            <p:spPr>
              <a:xfrm>
                <a:off x="11582400" y="5605046"/>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sp>
          <p:nvSpPr>
            <p:cNvPr id="11" name="TextBox 10">
              <a:extLst>
                <a:ext uri="{FF2B5EF4-FFF2-40B4-BE49-F238E27FC236}">
                  <a16:creationId xmlns:a16="http://schemas.microsoft.com/office/drawing/2014/main" id="{F88C36F3-086F-15D5-4CF6-5836F7998DA5}"/>
                </a:ext>
              </a:extLst>
            </p:cNvPr>
            <p:cNvSpPr txBox="1"/>
            <p:nvPr/>
          </p:nvSpPr>
          <p:spPr>
            <a:xfrm>
              <a:off x="9321511" y="859334"/>
              <a:ext cx="2838450" cy="1323439"/>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Does the agency providing residential services to your family member involve them in important decisions, and answered ‘Always’? (405)</a:t>
              </a:r>
            </a:p>
          </p:txBody>
        </p:sp>
        <p:sp>
          <p:nvSpPr>
            <p:cNvPr id="12" name="TextBox 11">
              <a:extLst>
                <a:ext uri="{FF2B5EF4-FFF2-40B4-BE49-F238E27FC236}">
                  <a16:creationId xmlns:a16="http://schemas.microsoft.com/office/drawing/2014/main" id="{730598F8-C73D-865A-8BA0-5E06043714D3}"/>
                </a:ext>
              </a:extLst>
            </p:cNvPr>
            <p:cNvSpPr txBox="1"/>
            <p:nvPr/>
          </p:nvSpPr>
          <p:spPr>
            <a:xfrm>
              <a:off x="9357591" y="2096196"/>
              <a:ext cx="1657350" cy="923330"/>
            </a:xfrm>
            <a:prstGeom prst="rect">
              <a:avLst/>
            </a:prstGeom>
            <a:noFill/>
          </p:spPr>
          <p:txBody>
            <a:bodyPr wrap="square" lIns="91440" tIns="45720" rIns="91440" bIns="45720" rtlCol="0" anchor="t">
              <a:spAutoFit/>
            </a:bodyPr>
            <a:lstStyle/>
            <a:p>
              <a:r>
                <a:rPr lang="en-US" sz="5400" dirty="0">
                  <a:solidFill>
                    <a:schemeClr val="tx2"/>
                  </a:solidFill>
                  <a:latin typeface="Abadi"/>
                </a:rPr>
                <a:t>35%</a:t>
              </a:r>
            </a:p>
          </p:txBody>
        </p:sp>
        <p:sp>
          <p:nvSpPr>
            <p:cNvPr id="13" name="TextBox 12">
              <a:extLst>
                <a:ext uri="{FF2B5EF4-FFF2-40B4-BE49-F238E27FC236}">
                  <a16:creationId xmlns:a16="http://schemas.microsoft.com/office/drawing/2014/main" id="{F91C309E-8F4A-B0DE-BE69-25252A8DC50E}"/>
                </a:ext>
              </a:extLst>
            </p:cNvPr>
            <p:cNvSpPr txBox="1"/>
            <p:nvPr/>
          </p:nvSpPr>
          <p:spPr>
            <a:xfrm>
              <a:off x="9374332" y="2905248"/>
              <a:ext cx="1657350" cy="584775"/>
            </a:xfrm>
            <a:prstGeom prst="rect">
              <a:avLst/>
            </a:prstGeom>
            <a:noFill/>
          </p:spPr>
          <p:txBody>
            <a:bodyPr wrap="square" lIns="91440" tIns="45720" rIns="91440" bIns="45720" rtlCol="0" anchor="t">
              <a:spAutoFit/>
            </a:bodyPr>
            <a:lstStyle/>
            <a:p>
              <a:r>
                <a:rPr lang="en-US" sz="3200" dirty="0">
                  <a:solidFill>
                    <a:schemeClr val="bg1">
                      <a:lumMod val="75000"/>
                    </a:schemeClr>
                  </a:solidFill>
                  <a:latin typeface="Abadi"/>
                </a:rPr>
                <a:t>38%</a:t>
              </a:r>
            </a:p>
          </p:txBody>
        </p:sp>
        <p:sp>
          <p:nvSpPr>
            <p:cNvPr id="16" name="TextBox 15">
              <a:extLst>
                <a:ext uri="{FF2B5EF4-FFF2-40B4-BE49-F238E27FC236}">
                  <a16:creationId xmlns:a16="http://schemas.microsoft.com/office/drawing/2014/main" id="{04147AED-B24C-9880-DFAC-01875E2163F9}"/>
                </a:ext>
              </a:extLst>
            </p:cNvPr>
            <p:cNvSpPr txBox="1"/>
            <p:nvPr/>
          </p:nvSpPr>
          <p:spPr>
            <a:xfrm>
              <a:off x="9349740" y="3633112"/>
              <a:ext cx="2838450" cy="1077218"/>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 service providers for your family member work together to provide support and answered ‘Yes’? (433)</a:t>
              </a:r>
            </a:p>
          </p:txBody>
        </p:sp>
        <p:sp>
          <p:nvSpPr>
            <p:cNvPr id="17" name="TextBox 16">
              <a:extLst>
                <a:ext uri="{FF2B5EF4-FFF2-40B4-BE49-F238E27FC236}">
                  <a16:creationId xmlns:a16="http://schemas.microsoft.com/office/drawing/2014/main" id="{4CD9ACE7-0621-BA3D-CBAF-295557AA516A}"/>
                </a:ext>
              </a:extLst>
            </p:cNvPr>
            <p:cNvSpPr txBox="1"/>
            <p:nvPr/>
          </p:nvSpPr>
          <p:spPr>
            <a:xfrm>
              <a:off x="9353550" y="4572000"/>
              <a:ext cx="1657350" cy="923330"/>
            </a:xfrm>
            <a:prstGeom prst="rect">
              <a:avLst/>
            </a:prstGeom>
            <a:noFill/>
          </p:spPr>
          <p:txBody>
            <a:bodyPr wrap="square" lIns="91440" tIns="45720" rIns="91440" bIns="45720" rtlCol="0" anchor="t">
              <a:spAutoFit/>
            </a:bodyPr>
            <a:lstStyle/>
            <a:p>
              <a:r>
                <a:rPr lang="en-US" sz="5400" dirty="0">
                  <a:solidFill>
                    <a:schemeClr val="tx2"/>
                  </a:solidFill>
                  <a:latin typeface="Abadi"/>
                </a:rPr>
                <a:t>58%</a:t>
              </a:r>
            </a:p>
          </p:txBody>
        </p:sp>
        <p:sp>
          <p:nvSpPr>
            <p:cNvPr id="18" name="TextBox 17">
              <a:extLst>
                <a:ext uri="{FF2B5EF4-FFF2-40B4-BE49-F238E27FC236}">
                  <a16:creationId xmlns:a16="http://schemas.microsoft.com/office/drawing/2014/main" id="{1315A2DD-AB99-BC8E-86B3-2E8960702440}"/>
                </a:ext>
              </a:extLst>
            </p:cNvPr>
            <p:cNvSpPr txBox="1"/>
            <p:nvPr/>
          </p:nvSpPr>
          <p:spPr>
            <a:xfrm>
              <a:off x="9372600" y="5415975"/>
              <a:ext cx="1657350" cy="584775"/>
            </a:xfrm>
            <a:prstGeom prst="rect">
              <a:avLst/>
            </a:prstGeom>
            <a:noFill/>
            <a:ln>
              <a:noFill/>
            </a:ln>
          </p:spPr>
          <p:txBody>
            <a:bodyPr wrap="square" lIns="91440" tIns="45720" rIns="91440" bIns="45720" rtlCol="0" anchor="t">
              <a:spAutoFit/>
            </a:bodyPr>
            <a:lstStyle/>
            <a:p>
              <a:r>
                <a:rPr lang="en-US" sz="3200" dirty="0">
                  <a:solidFill>
                    <a:schemeClr val="bg1">
                      <a:lumMod val="75000"/>
                    </a:schemeClr>
                  </a:solidFill>
                  <a:latin typeface="Abadi"/>
                </a:rPr>
                <a:t>58%</a:t>
              </a:r>
            </a:p>
          </p:txBody>
        </p:sp>
      </p:grpSp>
      <p:sp>
        <p:nvSpPr>
          <p:cNvPr id="4" name="TextBox 3">
            <a:extLst>
              <a:ext uri="{FF2B5EF4-FFF2-40B4-BE49-F238E27FC236}">
                <a16:creationId xmlns:a16="http://schemas.microsoft.com/office/drawing/2014/main" id="{5D8C7EFF-EC9A-C3D3-4A8F-0A20A0677F27}"/>
              </a:ext>
            </a:extLst>
          </p:cNvPr>
          <p:cNvSpPr txBox="1"/>
          <p:nvPr/>
        </p:nvSpPr>
        <p:spPr>
          <a:xfrm>
            <a:off x="495300" y="0"/>
            <a:ext cx="10046277" cy="923330"/>
          </a:xfrm>
          <a:prstGeom prst="rect">
            <a:avLst/>
          </a:prstGeom>
          <a:noFill/>
        </p:spPr>
        <p:txBody>
          <a:bodyPr wrap="square" lIns="91440" tIns="45720" rIns="91440" bIns="45720" rtlCol="0" anchor="t">
            <a:spAutoFit/>
          </a:bodyPr>
          <a:lstStyle/>
          <a:p>
            <a:r>
              <a:rPr lang="en-US" sz="5400" dirty="0">
                <a:solidFill>
                  <a:schemeClr val="bg1">
                    <a:lumMod val="50000"/>
                  </a:schemeClr>
                </a:solidFill>
                <a:latin typeface="Abadi"/>
              </a:rPr>
              <a:t>CHOICE/DECISION MAKING</a:t>
            </a:r>
            <a:endParaRPr lang="en-US" dirty="0"/>
          </a:p>
        </p:txBody>
      </p:sp>
      <p:graphicFrame>
        <p:nvGraphicFramePr>
          <p:cNvPr id="15" name="Chart 14">
            <a:extLst>
              <a:ext uri="{FF2B5EF4-FFF2-40B4-BE49-F238E27FC236}">
                <a16:creationId xmlns:a16="http://schemas.microsoft.com/office/drawing/2014/main" id="{AE1722AF-596D-0645-590D-8D4F6796B1D1}"/>
              </a:ext>
            </a:extLst>
          </p:cNvPr>
          <p:cNvGraphicFramePr/>
          <p:nvPr>
            <p:extLst>
              <p:ext uri="{D42A27DB-BD31-4B8C-83A1-F6EECF244321}">
                <p14:modId xmlns:p14="http://schemas.microsoft.com/office/powerpoint/2010/main" val="862915998"/>
              </p:ext>
            </p:extLst>
          </p:nvPr>
        </p:nvGraphicFramePr>
        <p:xfrm>
          <a:off x="3467100" y="1167936"/>
          <a:ext cx="5530562" cy="47185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0D184EE1-4612-7C82-ABDA-12324E1B7E8E}"/>
              </a:ext>
            </a:extLst>
          </p:cNvPr>
          <p:cNvGraphicFramePr/>
          <p:nvPr>
            <p:extLst>
              <p:ext uri="{D42A27DB-BD31-4B8C-83A1-F6EECF244321}">
                <p14:modId xmlns:p14="http://schemas.microsoft.com/office/powerpoint/2010/main" val="767941453"/>
              </p:ext>
            </p:extLst>
          </p:nvPr>
        </p:nvGraphicFramePr>
        <p:xfrm>
          <a:off x="0" y="1154791"/>
          <a:ext cx="3638550" cy="2674259"/>
        </p:xfrm>
        <a:graphic>
          <a:graphicData uri="http://schemas.openxmlformats.org/drawingml/2006/chart">
            <c:chart xmlns:c="http://schemas.openxmlformats.org/drawingml/2006/chart" xmlns:r="http://schemas.openxmlformats.org/officeDocument/2006/relationships" r:id="rId4"/>
          </a:graphicData>
        </a:graphic>
      </p:graphicFrame>
      <p:sp>
        <p:nvSpPr>
          <p:cNvPr id="27" name="Arrow: Right 26">
            <a:extLst>
              <a:ext uri="{FF2B5EF4-FFF2-40B4-BE49-F238E27FC236}">
                <a16:creationId xmlns:a16="http://schemas.microsoft.com/office/drawing/2014/main" id="{047A2193-93BB-7E31-FE8A-5904CC8947FB}"/>
              </a:ext>
            </a:extLst>
          </p:cNvPr>
          <p:cNvSpPr/>
          <p:nvPr/>
        </p:nvSpPr>
        <p:spPr>
          <a:xfrm rot="10800000">
            <a:off x="8477250" y="808642"/>
            <a:ext cx="895350" cy="554028"/>
          </a:xfrm>
          <a:prstGeom prst="rightArrow">
            <a:avLst/>
          </a:prstGeom>
          <a:solidFill>
            <a:srgbClr val="E4E4E4"/>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3A42BC68-0EC8-9B2E-95FD-E1F1F987BC40}"/>
              </a:ext>
            </a:extLst>
          </p:cNvPr>
          <p:cNvSpPr txBox="1"/>
          <p:nvPr/>
        </p:nvSpPr>
        <p:spPr>
          <a:xfrm>
            <a:off x="66828" y="6295286"/>
            <a:ext cx="12123439" cy="373885"/>
          </a:xfrm>
          <a:prstGeom prst="rect">
            <a:avLst/>
          </a:prstGeom>
          <a:noFill/>
        </p:spPr>
        <p:txBody>
          <a:bodyPr wrap="square" lIns="91440" tIns="45720" rIns="91440" bIns="45720" rtlCol="0" anchor="t">
            <a:spAutoFit/>
          </a:bodyPr>
          <a:lstStyle/>
          <a:p>
            <a:pPr>
              <a:lnSpc>
                <a:spcPct val="107000"/>
              </a:lnSpc>
              <a:spcAft>
                <a:spcPts val="800"/>
              </a:spcAft>
            </a:pPr>
            <a:r>
              <a:rPr lang="en-US" dirty="0">
                <a:latin typeface="Abadi"/>
              </a:rPr>
              <a:t>ACRC Initiatives: Self-Determination &amp; People Planning Together.</a:t>
            </a:r>
            <a:endParaRPr lang="en-US" sz="1800" kern="100" dirty="0">
              <a:effectLst/>
              <a:latin typeface="Abadi" panose="020B0604020104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60900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3A09E-5328-0BDE-A56D-22C5E46905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57EA73-A792-D643-95ED-4B3912B30D89}"/>
              </a:ext>
            </a:extLst>
          </p:cNvPr>
          <p:cNvSpPr txBox="1"/>
          <p:nvPr/>
        </p:nvSpPr>
        <p:spPr>
          <a:xfrm>
            <a:off x="552450" y="0"/>
            <a:ext cx="10629900" cy="923330"/>
          </a:xfrm>
          <a:prstGeom prst="rect">
            <a:avLst/>
          </a:prstGeom>
          <a:noFill/>
        </p:spPr>
        <p:txBody>
          <a:bodyPr wrap="square" lIns="91440" tIns="45720" rIns="91440" bIns="45720" rtlCol="0" anchor="t">
            <a:spAutoFit/>
          </a:bodyPr>
          <a:lstStyle/>
          <a:p>
            <a:r>
              <a:rPr lang="en-US" sz="5400" dirty="0">
                <a:solidFill>
                  <a:schemeClr val="bg1">
                    <a:lumMod val="50000"/>
                  </a:schemeClr>
                </a:solidFill>
                <a:latin typeface="Abadi"/>
              </a:rPr>
              <a:t>CA QUESTION – LANGUAGE</a:t>
            </a:r>
            <a:endParaRPr lang="en-US" dirty="0"/>
          </a:p>
        </p:txBody>
      </p:sp>
      <p:sp>
        <p:nvSpPr>
          <p:cNvPr id="40" name="Arrow: Right 39">
            <a:extLst>
              <a:ext uri="{FF2B5EF4-FFF2-40B4-BE49-F238E27FC236}">
                <a16:creationId xmlns:a16="http://schemas.microsoft.com/office/drawing/2014/main" id="{B865B1B1-CDE0-F4E1-9CBD-AC07F708FEA6}"/>
              </a:ext>
            </a:extLst>
          </p:cNvPr>
          <p:cNvSpPr/>
          <p:nvPr/>
        </p:nvSpPr>
        <p:spPr>
          <a:xfrm rot="10800000">
            <a:off x="8477250" y="808642"/>
            <a:ext cx="895350" cy="554028"/>
          </a:xfrm>
          <a:prstGeom prst="rightArrow">
            <a:avLst/>
          </a:prstGeom>
          <a:solidFill>
            <a:srgbClr val="E4E4E4"/>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43" name="Chart 42">
            <a:extLst>
              <a:ext uri="{FF2B5EF4-FFF2-40B4-BE49-F238E27FC236}">
                <a16:creationId xmlns:a16="http://schemas.microsoft.com/office/drawing/2014/main" id="{0449985A-CF12-C6F2-DC02-359BA3313A18}"/>
              </a:ext>
            </a:extLst>
          </p:cNvPr>
          <p:cNvGraphicFramePr/>
          <p:nvPr>
            <p:extLst>
              <p:ext uri="{D42A27DB-BD31-4B8C-83A1-F6EECF244321}">
                <p14:modId xmlns:p14="http://schemas.microsoft.com/office/powerpoint/2010/main" val="4202466898"/>
              </p:ext>
            </p:extLst>
          </p:nvPr>
        </p:nvGraphicFramePr>
        <p:xfrm>
          <a:off x="207706" y="1085850"/>
          <a:ext cx="8860094" cy="469949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CA45C20D-9685-DDCF-D21B-498734900DB3}"/>
              </a:ext>
            </a:extLst>
          </p:cNvPr>
          <p:cNvGrpSpPr/>
          <p:nvPr/>
        </p:nvGrpSpPr>
        <p:grpSpPr>
          <a:xfrm>
            <a:off x="9297616" y="3690932"/>
            <a:ext cx="3493104" cy="2394860"/>
            <a:chOff x="9321511" y="859334"/>
            <a:chExt cx="3493104" cy="2394860"/>
          </a:xfrm>
        </p:grpSpPr>
        <p:grpSp>
          <p:nvGrpSpPr>
            <p:cNvPr id="5" name="Group 4">
              <a:extLst>
                <a:ext uri="{FF2B5EF4-FFF2-40B4-BE49-F238E27FC236}">
                  <a16:creationId xmlns:a16="http://schemas.microsoft.com/office/drawing/2014/main" id="{2D21D44C-2E1D-7C96-C6A0-684675EB0F68}"/>
                </a:ext>
              </a:extLst>
            </p:cNvPr>
            <p:cNvGrpSpPr/>
            <p:nvPr/>
          </p:nvGrpSpPr>
          <p:grpSpPr>
            <a:xfrm>
              <a:off x="9372600" y="1973032"/>
              <a:ext cx="3442015" cy="1266965"/>
              <a:chOff x="9372600" y="4726590"/>
              <a:chExt cx="3442015" cy="1266965"/>
            </a:xfrm>
          </p:grpSpPr>
          <p:grpSp>
            <p:nvGrpSpPr>
              <p:cNvPr id="25" name="Group 24">
                <a:extLst>
                  <a:ext uri="{FF2B5EF4-FFF2-40B4-BE49-F238E27FC236}">
                    <a16:creationId xmlns:a16="http://schemas.microsoft.com/office/drawing/2014/main" id="{92EA2088-6417-5262-F730-17EAF1F2D914}"/>
                  </a:ext>
                </a:extLst>
              </p:cNvPr>
              <p:cNvGrpSpPr/>
              <p:nvPr/>
            </p:nvGrpSpPr>
            <p:grpSpPr>
              <a:xfrm>
                <a:off x="9372600" y="4726590"/>
                <a:ext cx="2624598" cy="1200379"/>
                <a:chOff x="9372600" y="4726590"/>
                <a:chExt cx="2624598" cy="1200379"/>
              </a:xfrm>
            </p:grpSpPr>
            <p:sp>
              <p:nvSpPr>
                <p:cNvPr id="38" name="Rectangle 37">
                  <a:extLst>
                    <a:ext uri="{FF2B5EF4-FFF2-40B4-BE49-F238E27FC236}">
                      <a16:creationId xmlns:a16="http://schemas.microsoft.com/office/drawing/2014/main" id="{2BEBF56D-E501-67D5-96BF-D5A78E673856}"/>
                    </a:ext>
                  </a:extLst>
                </p:cNvPr>
                <p:cNvSpPr/>
                <p:nvPr/>
              </p:nvSpPr>
              <p:spPr>
                <a:xfrm>
                  <a:off x="9387348" y="5479205"/>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D77D0D0-267A-8451-1DB2-06C1770ECCAA}"/>
                    </a:ext>
                  </a:extLst>
                </p:cNvPr>
                <p:cNvSpPr/>
                <p:nvPr/>
              </p:nvSpPr>
              <p:spPr>
                <a:xfrm>
                  <a:off x="9372600" y="4726590"/>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7" name="TextBox 26">
                <a:extLst>
                  <a:ext uri="{FF2B5EF4-FFF2-40B4-BE49-F238E27FC236}">
                    <a16:creationId xmlns:a16="http://schemas.microsoft.com/office/drawing/2014/main" id="{4D6D526F-0EC3-D3F1-1D60-EE66B85586F1}"/>
                  </a:ext>
                </a:extLst>
              </p:cNvPr>
              <p:cNvSpPr txBox="1"/>
              <p:nvPr/>
            </p:nvSpPr>
            <p:spPr>
              <a:xfrm>
                <a:off x="11139948" y="5066951"/>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ACRC</a:t>
                </a:r>
              </a:p>
            </p:txBody>
          </p:sp>
          <p:sp>
            <p:nvSpPr>
              <p:cNvPr id="37" name="TextBox 36">
                <a:extLst>
                  <a:ext uri="{FF2B5EF4-FFF2-40B4-BE49-F238E27FC236}">
                    <a16:creationId xmlns:a16="http://schemas.microsoft.com/office/drawing/2014/main" id="{B891B7B2-EAC1-A1B5-351F-9001DC971AD2}"/>
                  </a:ext>
                </a:extLst>
              </p:cNvPr>
              <p:cNvSpPr txBox="1"/>
              <p:nvPr/>
            </p:nvSpPr>
            <p:spPr>
              <a:xfrm>
                <a:off x="11595415" y="5655001"/>
                <a:ext cx="12192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sp>
          <p:nvSpPr>
            <p:cNvPr id="7" name="TextBox 6">
              <a:extLst>
                <a:ext uri="{FF2B5EF4-FFF2-40B4-BE49-F238E27FC236}">
                  <a16:creationId xmlns:a16="http://schemas.microsoft.com/office/drawing/2014/main" id="{3131CCF3-B7D9-7FC6-CFC3-E24625C9F041}"/>
                </a:ext>
              </a:extLst>
            </p:cNvPr>
            <p:cNvSpPr txBox="1"/>
            <p:nvPr/>
          </p:nvSpPr>
          <p:spPr>
            <a:xfrm>
              <a:off x="9321511" y="859334"/>
              <a:ext cx="2838450" cy="1077218"/>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 the support workers speak to you in your preferred language, and answered ‘Yes’? (629)</a:t>
              </a:r>
            </a:p>
          </p:txBody>
        </p:sp>
        <p:sp>
          <p:nvSpPr>
            <p:cNvPr id="8" name="TextBox 7">
              <a:extLst>
                <a:ext uri="{FF2B5EF4-FFF2-40B4-BE49-F238E27FC236}">
                  <a16:creationId xmlns:a16="http://schemas.microsoft.com/office/drawing/2014/main" id="{A2578693-D813-D9BA-EBF2-0B36E1A8EC4C}"/>
                </a:ext>
              </a:extLst>
            </p:cNvPr>
            <p:cNvSpPr txBox="1"/>
            <p:nvPr/>
          </p:nvSpPr>
          <p:spPr>
            <a:xfrm>
              <a:off x="9368298" y="1869319"/>
              <a:ext cx="1657350" cy="923330"/>
            </a:xfrm>
            <a:prstGeom prst="rect">
              <a:avLst/>
            </a:prstGeom>
            <a:noFill/>
          </p:spPr>
          <p:txBody>
            <a:bodyPr wrap="square" lIns="91440" tIns="45720" rIns="91440" bIns="45720" rtlCol="0" anchor="t">
              <a:spAutoFit/>
            </a:bodyPr>
            <a:lstStyle/>
            <a:p>
              <a:r>
                <a:rPr lang="en-US" sz="5400" dirty="0">
                  <a:solidFill>
                    <a:schemeClr val="tx2"/>
                  </a:solidFill>
                  <a:latin typeface="Abadi"/>
                </a:rPr>
                <a:t>91%</a:t>
              </a:r>
            </a:p>
          </p:txBody>
        </p:sp>
        <p:sp>
          <p:nvSpPr>
            <p:cNvPr id="13" name="TextBox 12">
              <a:extLst>
                <a:ext uri="{FF2B5EF4-FFF2-40B4-BE49-F238E27FC236}">
                  <a16:creationId xmlns:a16="http://schemas.microsoft.com/office/drawing/2014/main" id="{B17B3B52-A048-C1BA-96EE-0163EA4715A8}"/>
                </a:ext>
              </a:extLst>
            </p:cNvPr>
            <p:cNvSpPr txBox="1"/>
            <p:nvPr/>
          </p:nvSpPr>
          <p:spPr>
            <a:xfrm>
              <a:off x="9387348" y="2669419"/>
              <a:ext cx="1657350" cy="584775"/>
            </a:xfrm>
            <a:prstGeom prst="rect">
              <a:avLst/>
            </a:prstGeom>
            <a:noFill/>
          </p:spPr>
          <p:txBody>
            <a:bodyPr wrap="square" lIns="91440" tIns="45720" rIns="91440" bIns="45720" rtlCol="0" anchor="t">
              <a:spAutoFit/>
            </a:bodyPr>
            <a:lstStyle/>
            <a:p>
              <a:r>
                <a:rPr lang="en-US" sz="3200" dirty="0">
                  <a:solidFill>
                    <a:schemeClr val="bg1">
                      <a:lumMod val="75000"/>
                    </a:schemeClr>
                  </a:solidFill>
                  <a:latin typeface="Abadi"/>
                </a:rPr>
                <a:t>89%</a:t>
              </a:r>
            </a:p>
          </p:txBody>
        </p:sp>
      </p:grpSp>
      <p:grpSp>
        <p:nvGrpSpPr>
          <p:cNvPr id="2" name="Group 1">
            <a:extLst>
              <a:ext uri="{FF2B5EF4-FFF2-40B4-BE49-F238E27FC236}">
                <a16:creationId xmlns:a16="http://schemas.microsoft.com/office/drawing/2014/main" id="{BE1B3F86-FBA7-743D-ECA2-58C11E07E030}"/>
              </a:ext>
            </a:extLst>
          </p:cNvPr>
          <p:cNvGrpSpPr/>
          <p:nvPr/>
        </p:nvGrpSpPr>
        <p:grpSpPr>
          <a:xfrm>
            <a:off x="9372600" y="844453"/>
            <a:ext cx="2928868" cy="2672856"/>
            <a:chOff x="9339332" y="3327894"/>
            <a:chExt cx="2928868" cy="2672856"/>
          </a:xfrm>
        </p:grpSpPr>
        <p:grpSp>
          <p:nvGrpSpPr>
            <p:cNvPr id="6" name="Group 5">
              <a:extLst>
                <a:ext uri="{FF2B5EF4-FFF2-40B4-BE49-F238E27FC236}">
                  <a16:creationId xmlns:a16="http://schemas.microsoft.com/office/drawing/2014/main" id="{BE760241-C8F9-27B3-3FBA-012CDCA1B218}"/>
                </a:ext>
              </a:extLst>
            </p:cNvPr>
            <p:cNvGrpSpPr/>
            <p:nvPr/>
          </p:nvGrpSpPr>
          <p:grpSpPr>
            <a:xfrm>
              <a:off x="9372600" y="4695289"/>
              <a:ext cx="2895600" cy="1248311"/>
              <a:chOff x="9372600" y="4695289"/>
              <a:chExt cx="2895600" cy="1248311"/>
            </a:xfrm>
          </p:grpSpPr>
          <p:grpSp>
            <p:nvGrpSpPr>
              <p:cNvPr id="18" name="Group 17">
                <a:extLst>
                  <a:ext uri="{FF2B5EF4-FFF2-40B4-BE49-F238E27FC236}">
                    <a16:creationId xmlns:a16="http://schemas.microsoft.com/office/drawing/2014/main" id="{C5E1743E-F4BE-354F-7E57-939A08505468}"/>
                  </a:ext>
                </a:extLst>
              </p:cNvPr>
              <p:cNvGrpSpPr/>
              <p:nvPr/>
            </p:nvGrpSpPr>
            <p:grpSpPr>
              <a:xfrm>
                <a:off x="9372600" y="4695289"/>
                <a:ext cx="2609850" cy="1191161"/>
                <a:chOff x="9372600" y="4695289"/>
                <a:chExt cx="2609850" cy="1191161"/>
              </a:xfrm>
            </p:grpSpPr>
            <p:sp>
              <p:nvSpPr>
                <p:cNvPr id="22" name="Rectangle 21">
                  <a:extLst>
                    <a:ext uri="{FF2B5EF4-FFF2-40B4-BE49-F238E27FC236}">
                      <a16:creationId xmlns:a16="http://schemas.microsoft.com/office/drawing/2014/main" id="{6CE6BFEB-B71F-24F6-1AEA-3CCB4643E8F6}"/>
                    </a:ext>
                  </a:extLst>
                </p:cNvPr>
                <p:cNvSpPr/>
                <p:nvPr/>
              </p:nvSpPr>
              <p:spPr>
                <a:xfrm>
                  <a:off x="9372600" y="54386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DB3A2898-D34D-B163-35F6-22C7C7B20663}"/>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9" name="TextBox 18">
                <a:extLst>
                  <a:ext uri="{FF2B5EF4-FFF2-40B4-BE49-F238E27FC236}">
                    <a16:creationId xmlns:a16="http://schemas.microsoft.com/office/drawing/2014/main" id="{3AEC007F-5EC0-739C-3722-9529C64E0C26}"/>
                  </a:ext>
                </a:extLst>
              </p:cNvPr>
              <p:cNvSpPr txBox="1"/>
              <p:nvPr/>
            </p:nvSpPr>
            <p:spPr>
              <a:xfrm>
                <a:off x="11334750" y="5092869"/>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ACRC</a:t>
                </a:r>
              </a:p>
            </p:txBody>
          </p:sp>
          <p:sp>
            <p:nvSpPr>
              <p:cNvPr id="20" name="TextBox 19">
                <a:extLst>
                  <a:ext uri="{FF2B5EF4-FFF2-40B4-BE49-F238E27FC236}">
                    <a16:creationId xmlns:a16="http://schemas.microsoft.com/office/drawing/2014/main" id="{EA4727BF-8FCE-D13C-01A4-472777517E8A}"/>
                  </a:ext>
                </a:extLst>
              </p:cNvPr>
              <p:cNvSpPr txBox="1"/>
              <p:nvPr/>
            </p:nvSpPr>
            <p:spPr>
              <a:xfrm>
                <a:off x="11582400" y="5605046"/>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sp>
          <p:nvSpPr>
            <p:cNvPr id="15" name="TextBox 14">
              <a:extLst>
                <a:ext uri="{FF2B5EF4-FFF2-40B4-BE49-F238E27FC236}">
                  <a16:creationId xmlns:a16="http://schemas.microsoft.com/office/drawing/2014/main" id="{021C598D-E6EF-8307-86D1-28002BA0C3CF}"/>
                </a:ext>
              </a:extLst>
            </p:cNvPr>
            <p:cNvSpPr txBox="1"/>
            <p:nvPr/>
          </p:nvSpPr>
          <p:spPr>
            <a:xfrm>
              <a:off x="9339332" y="3327894"/>
              <a:ext cx="2838450" cy="1323439"/>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Does your family member’s case manager/service coordinator speak to you in your preferred language, and answered ‘Yes’? </a:t>
              </a:r>
              <a:r>
                <a:rPr lang="en-US" sz="1600" i="1" dirty="0">
                  <a:solidFill>
                    <a:schemeClr val="bg1">
                      <a:lumMod val="50000"/>
                    </a:schemeClr>
                  </a:solidFill>
                </a:rPr>
                <a:t>(635)</a:t>
              </a:r>
              <a:endParaRPr lang="en-US" sz="1600" dirty="0">
                <a:solidFill>
                  <a:schemeClr val="bg1">
                    <a:lumMod val="50000"/>
                  </a:schemeClr>
                </a:solidFill>
              </a:endParaRPr>
            </a:p>
          </p:txBody>
        </p:sp>
        <p:sp>
          <p:nvSpPr>
            <p:cNvPr id="16" name="TextBox 15">
              <a:extLst>
                <a:ext uri="{FF2B5EF4-FFF2-40B4-BE49-F238E27FC236}">
                  <a16:creationId xmlns:a16="http://schemas.microsoft.com/office/drawing/2014/main" id="{D6997707-80BB-F10D-DDEC-B67A752A16ED}"/>
                </a:ext>
              </a:extLst>
            </p:cNvPr>
            <p:cNvSpPr txBox="1"/>
            <p:nvPr/>
          </p:nvSpPr>
          <p:spPr>
            <a:xfrm>
              <a:off x="9353550" y="4572000"/>
              <a:ext cx="1657350" cy="923330"/>
            </a:xfrm>
            <a:prstGeom prst="rect">
              <a:avLst/>
            </a:prstGeom>
            <a:noFill/>
          </p:spPr>
          <p:txBody>
            <a:bodyPr wrap="square" lIns="91440" tIns="45720" rIns="91440" bIns="45720" rtlCol="0" anchor="t">
              <a:spAutoFit/>
            </a:bodyPr>
            <a:lstStyle/>
            <a:p>
              <a:r>
                <a:rPr lang="en-US" sz="5400" dirty="0">
                  <a:solidFill>
                    <a:schemeClr val="tx2"/>
                  </a:solidFill>
                  <a:latin typeface="Abadi"/>
                </a:rPr>
                <a:t>93%</a:t>
              </a:r>
            </a:p>
          </p:txBody>
        </p:sp>
        <p:sp>
          <p:nvSpPr>
            <p:cNvPr id="17" name="TextBox 16">
              <a:extLst>
                <a:ext uri="{FF2B5EF4-FFF2-40B4-BE49-F238E27FC236}">
                  <a16:creationId xmlns:a16="http://schemas.microsoft.com/office/drawing/2014/main" id="{EACADB22-2835-51BF-95B6-6A4A6CA8D85A}"/>
                </a:ext>
              </a:extLst>
            </p:cNvPr>
            <p:cNvSpPr txBox="1"/>
            <p:nvPr/>
          </p:nvSpPr>
          <p:spPr>
            <a:xfrm>
              <a:off x="9372600" y="5415975"/>
              <a:ext cx="1657350" cy="584775"/>
            </a:xfrm>
            <a:prstGeom prst="rect">
              <a:avLst/>
            </a:prstGeom>
            <a:noFill/>
            <a:ln>
              <a:noFill/>
            </a:ln>
          </p:spPr>
          <p:txBody>
            <a:bodyPr wrap="square" lIns="91440" tIns="45720" rIns="91440" bIns="45720" rtlCol="0" anchor="t">
              <a:spAutoFit/>
            </a:bodyPr>
            <a:lstStyle/>
            <a:p>
              <a:r>
                <a:rPr lang="en-US" sz="3200" dirty="0">
                  <a:solidFill>
                    <a:schemeClr val="bg1">
                      <a:lumMod val="75000"/>
                    </a:schemeClr>
                  </a:solidFill>
                  <a:latin typeface="Abadi"/>
                </a:rPr>
                <a:t>91%</a:t>
              </a:r>
            </a:p>
          </p:txBody>
        </p:sp>
      </p:grpSp>
      <p:sp>
        <p:nvSpPr>
          <p:cNvPr id="3" name="TextBox 2">
            <a:extLst>
              <a:ext uri="{FF2B5EF4-FFF2-40B4-BE49-F238E27FC236}">
                <a16:creationId xmlns:a16="http://schemas.microsoft.com/office/drawing/2014/main" id="{80AEE2E7-92F5-761A-9FF3-7FF4E34BD36D}"/>
              </a:ext>
            </a:extLst>
          </p:cNvPr>
          <p:cNvSpPr txBox="1"/>
          <p:nvPr/>
        </p:nvSpPr>
        <p:spPr>
          <a:xfrm>
            <a:off x="66828" y="6295286"/>
            <a:ext cx="12123439" cy="373885"/>
          </a:xfrm>
          <a:prstGeom prst="rect">
            <a:avLst/>
          </a:prstGeom>
          <a:noFill/>
        </p:spPr>
        <p:txBody>
          <a:bodyPr wrap="square" lIns="91440" tIns="45720" rIns="91440" bIns="45720" rtlCol="0" anchor="t">
            <a:spAutoFit/>
          </a:bodyPr>
          <a:lstStyle/>
          <a:p>
            <a:pPr>
              <a:lnSpc>
                <a:spcPct val="107000"/>
              </a:lnSpc>
              <a:spcAft>
                <a:spcPts val="800"/>
              </a:spcAft>
            </a:pPr>
            <a:r>
              <a:rPr lang="en-US" dirty="0">
                <a:latin typeface="Abadi"/>
              </a:rPr>
              <a:t>ACRC Initiatives: Bilingual stipend &amp; DDS Workforce Initiative. </a:t>
            </a:r>
            <a:endParaRPr lang="en-US" sz="1800" kern="100" dirty="0">
              <a:effectLst/>
              <a:latin typeface="Abadi" panose="020B0604020104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17482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D70D-9E44-5D77-6115-2086777CA721}"/>
              </a:ext>
            </a:extLst>
          </p:cNvPr>
          <p:cNvSpPr>
            <a:spLocks noGrp="1"/>
          </p:cNvSpPr>
          <p:nvPr>
            <p:ph type="ctrTitle"/>
          </p:nvPr>
        </p:nvSpPr>
        <p:spPr>
          <a:xfrm>
            <a:off x="0" y="704088"/>
            <a:ext cx="7315200" cy="724662"/>
          </a:xfrm>
        </p:spPr>
        <p:txBody>
          <a:bodyPr>
            <a:noAutofit/>
          </a:bodyPr>
          <a:lstStyle/>
          <a:p>
            <a:r>
              <a:rPr lang="en-US" sz="4800" dirty="0"/>
              <a:t>Contributors</a:t>
            </a:r>
          </a:p>
        </p:txBody>
      </p:sp>
      <p:sp>
        <p:nvSpPr>
          <p:cNvPr id="3" name="Subtitle 2">
            <a:extLst>
              <a:ext uri="{FF2B5EF4-FFF2-40B4-BE49-F238E27FC236}">
                <a16:creationId xmlns:a16="http://schemas.microsoft.com/office/drawing/2014/main" id="{18D8F4AD-3D77-D973-250C-EA6C3902CBFA}"/>
              </a:ext>
            </a:extLst>
          </p:cNvPr>
          <p:cNvSpPr>
            <a:spLocks noGrp="1"/>
          </p:cNvSpPr>
          <p:nvPr>
            <p:ph type="subTitle" idx="1"/>
          </p:nvPr>
        </p:nvSpPr>
        <p:spPr>
          <a:xfrm>
            <a:off x="438150" y="1371600"/>
            <a:ext cx="7315200" cy="4933188"/>
          </a:xfrm>
        </p:spPr>
        <p:txBody>
          <a:bodyPr>
            <a:noAutofit/>
          </a:bodyPr>
          <a:lstStyle/>
          <a:p>
            <a:r>
              <a:rPr lang="en-US" altLang="en-US" sz="1200" b="1" dirty="0">
                <a:solidFill>
                  <a:schemeClr val="bg1"/>
                </a:solidFill>
                <a:latin typeface="Arial" panose="020B0604020202020204" pitchFamily="34" charset="0"/>
              </a:rPr>
              <a:t>Jennifer Bloom: Director of Client Services</a:t>
            </a:r>
          </a:p>
          <a:p>
            <a:pPr marL="0" indent="0">
              <a:lnSpc>
                <a:spcPct val="90000"/>
              </a:lnSpc>
              <a:buNone/>
            </a:pPr>
            <a:r>
              <a:rPr lang="en-US" altLang="en-US" sz="1200" b="1" dirty="0">
                <a:solidFill>
                  <a:schemeClr val="bg1"/>
                </a:solidFill>
                <a:latin typeface="Arial" panose="020B0604020202020204" pitchFamily="34" charset="0"/>
              </a:rPr>
              <a:t>	</a:t>
            </a:r>
            <a:r>
              <a:rPr lang="en-US" sz="1200" u="sng" dirty="0">
                <a:solidFill>
                  <a:srgbClr val="002060"/>
                </a:solidFill>
                <a:hlinkClick r:id="rId3">
                  <a:extLst>
                    <a:ext uri="{A12FA001-AC4F-418D-AE19-62706E023703}">
                      <ahyp:hlinkClr xmlns:ahyp="http://schemas.microsoft.com/office/drawing/2018/hyperlinkcolor" val="tx"/>
                    </a:ext>
                  </a:extLst>
                </a:hlinkClick>
              </a:rPr>
              <a:t>jbloom@altaregional.org</a:t>
            </a:r>
            <a:endParaRPr lang="en-US" altLang="en-US" sz="1200" u="sng" dirty="0">
              <a:solidFill>
                <a:srgbClr val="002060"/>
              </a:solidFill>
            </a:endParaRPr>
          </a:p>
          <a:p>
            <a:pPr marL="0" indent="0">
              <a:lnSpc>
                <a:spcPct val="90000"/>
              </a:lnSpc>
              <a:buNone/>
            </a:pPr>
            <a:r>
              <a:rPr lang="en-US" altLang="en-US" sz="1200" b="1" dirty="0">
                <a:solidFill>
                  <a:schemeClr val="bg1"/>
                </a:solidFill>
                <a:latin typeface="Arial" panose="020B0604020202020204" pitchFamily="34" charset="0"/>
              </a:rPr>
              <a:t>	</a:t>
            </a:r>
            <a:r>
              <a:rPr lang="en-US" altLang="en-US" sz="1200" dirty="0">
                <a:solidFill>
                  <a:schemeClr val="bg1"/>
                </a:solidFill>
                <a:latin typeface="Arial" panose="020B0604020202020204" pitchFamily="34" charset="0"/>
              </a:rPr>
              <a:t> (916) 978-6572</a:t>
            </a:r>
          </a:p>
          <a:p>
            <a:pPr>
              <a:lnSpc>
                <a:spcPct val="90000"/>
              </a:lnSpc>
            </a:pPr>
            <a:r>
              <a:rPr lang="en-US" altLang="en-US" sz="1200" b="1" dirty="0">
                <a:solidFill>
                  <a:schemeClr val="bg1"/>
                </a:solidFill>
                <a:latin typeface="Arial" panose="020B0604020202020204" pitchFamily="34" charset="0"/>
              </a:rPr>
              <a:t>Elijah Jenkins: Sr. System Engineer/Data Scientist</a:t>
            </a:r>
          </a:p>
          <a:p>
            <a:pPr marL="0" indent="0">
              <a:lnSpc>
                <a:spcPct val="90000"/>
              </a:lnSpc>
              <a:buNone/>
            </a:pPr>
            <a:r>
              <a:rPr lang="en-US" altLang="en-US" sz="1200" b="1" dirty="0">
                <a:solidFill>
                  <a:schemeClr val="bg1"/>
                </a:solidFill>
                <a:latin typeface="Arial" panose="020B0604020202020204" pitchFamily="34" charset="0"/>
              </a:rPr>
              <a:t>	</a:t>
            </a:r>
            <a:r>
              <a:rPr lang="en-US" altLang="en-US" sz="1200" u="sng" dirty="0">
                <a:solidFill>
                  <a:srgbClr val="002060"/>
                </a:solidFill>
              </a:rPr>
              <a:t>ejenkins</a:t>
            </a:r>
            <a:r>
              <a:rPr lang="en-US" sz="1200" u="sng" dirty="0">
                <a:solidFill>
                  <a:srgbClr val="002060"/>
                </a:solidFill>
                <a:hlinkClick r:id="rId4">
                  <a:extLst>
                    <a:ext uri="{A12FA001-AC4F-418D-AE19-62706E023703}">
                      <ahyp:hlinkClr xmlns:ahyp="http://schemas.microsoft.com/office/drawing/2018/hyperlinkcolor" val="tx"/>
                    </a:ext>
                  </a:extLst>
                </a:hlinkClick>
              </a:rPr>
              <a:t>@altaregional.org</a:t>
            </a:r>
            <a:endParaRPr lang="en-US" altLang="en-US" sz="1200" u="sng" dirty="0">
              <a:solidFill>
                <a:srgbClr val="002060"/>
              </a:solidFill>
            </a:endParaRPr>
          </a:p>
          <a:p>
            <a:pPr marL="0" indent="0">
              <a:lnSpc>
                <a:spcPct val="90000"/>
              </a:lnSpc>
              <a:buNone/>
            </a:pPr>
            <a:r>
              <a:rPr lang="en-US" altLang="en-US" sz="1200" b="1" dirty="0">
                <a:solidFill>
                  <a:schemeClr val="bg1"/>
                </a:solidFill>
                <a:latin typeface="Arial" panose="020B0604020202020204" pitchFamily="34" charset="0"/>
              </a:rPr>
              <a:t>	</a:t>
            </a:r>
            <a:r>
              <a:rPr lang="en-US" altLang="en-US" sz="1200" dirty="0">
                <a:solidFill>
                  <a:schemeClr val="bg1"/>
                </a:solidFill>
                <a:latin typeface="Arial" panose="020B0604020202020204" pitchFamily="34" charset="0"/>
              </a:rPr>
              <a:t> (916) 978-6380</a:t>
            </a:r>
          </a:p>
          <a:p>
            <a:r>
              <a:rPr lang="en-US" altLang="en-US" sz="1200" b="1" dirty="0">
                <a:solidFill>
                  <a:schemeClr val="bg1"/>
                </a:solidFill>
                <a:latin typeface="Arial" panose="020B0604020202020204" pitchFamily="34" charset="0"/>
              </a:rPr>
              <a:t>Mechelle Johnson: Director of Client Services</a:t>
            </a:r>
          </a:p>
          <a:p>
            <a:r>
              <a:rPr lang="en-US" altLang="en-US" sz="1200" b="1" dirty="0">
                <a:solidFill>
                  <a:schemeClr val="bg1"/>
                </a:solidFill>
                <a:latin typeface="Arial" panose="020B0604020202020204" pitchFamily="34" charset="0"/>
              </a:rPr>
              <a:t>	</a:t>
            </a:r>
            <a:r>
              <a:rPr lang="en-US" sz="1200" u="sng" dirty="0">
                <a:solidFill>
                  <a:srgbClr val="002060"/>
                </a:solidFill>
                <a:hlinkClick r:id="rId5">
                  <a:extLst>
                    <a:ext uri="{A12FA001-AC4F-418D-AE19-62706E023703}">
                      <ahyp:hlinkClr xmlns:ahyp="http://schemas.microsoft.com/office/drawing/2018/hyperlinkcolor" val="tx"/>
                    </a:ext>
                  </a:extLst>
                </a:hlinkClick>
              </a:rPr>
              <a:t>mjohnson@altaregional.org</a:t>
            </a:r>
            <a:endParaRPr lang="en-US" altLang="en-US" sz="1200" u="sng" dirty="0">
              <a:solidFill>
                <a:srgbClr val="002060"/>
              </a:solidFill>
            </a:endParaRPr>
          </a:p>
          <a:p>
            <a:r>
              <a:rPr lang="en-US" altLang="en-US" sz="1200" b="1" dirty="0">
                <a:solidFill>
                  <a:schemeClr val="bg1"/>
                </a:solidFill>
                <a:latin typeface="Arial" panose="020B0604020202020204" pitchFamily="34" charset="0"/>
              </a:rPr>
              <a:t>	</a:t>
            </a:r>
            <a:r>
              <a:rPr lang="en-US" altLang="en-US" sz="1200" dirty="0">
                <a:solidFill>
                  <a:schemeClr val="bg1"/>
                </a:solidFill>
                <a:latin typeface="Arial" panose="020B0604020202020204" pitchFamily="34" charset="0"/>
              </a:rPr>
              <a:t> (916) 978-6653</a:t>
            </a:r>
          </a:p>
          <a:p>
            <a:pPr>
              <a:lnSpc>
                <a:spcPct val="90000"/>
              </a:lnSpc>
            </a:pPr>
            <a:r>
              <a:rPr lang="en-US" altLang="en-US" sz="1200" b="1" dirty="0">
                <a:solidFill>
                  <a:schemeClr val="bg1"/>
                </a:solidFill>
                <a:latin typeface="Arial" panose="020B0604020202020204" pitchFamily="34" charset="0"/>
              </a:rPr>
              <a:t>Herman Kothe: Intake Manager</a:t>
            </a:r>
          </a:p>
          <a:p>
            <a:pPr marL="0" indent="0">
              <a:lnSpc>
                <a:spcPct val="90000"/>
              </a:lnSpc>
              <a:buNone/>
            </a:pPr>
            <a:r>
              <a:rPr lang="en-US" altLang="en-US" sz="1200" b="1" dirty="0">
                <a:solidFill>
                  <a:schemeClr val="bg1"/>
                </a:solidFill>
                <a:latin typeface="Arial" panose="020B0604020202020204" pitchFamily="34" charset="0"/>
              </a:rPr>
              <a:t>	</a:t>
            </a:r>
            <a:r>
              <a:rPr lang="en-US" altLang="en-US" sz="1200" u="sng" dirty="0">
                <a:solidFill>
                  <a:srgbClr val="002060"/>
                </a:solidFill>
              </a:rPr>
              <a:t>hkothe</a:t>
            </a:r>
            <a:r>
              <a:rPr lang="en-US" sz="1200" u="sng" dirty="0">
                <a:solidFill>
                  <a:srgbClr val="002060"/>
                </a:solidFill>
                <a:hlinkClick r:id="rId4">
                  <a:extLst>
                    <a:ext uri="{A12FA001-AC4F-418D-AE19-62706E023703}">
                      <ahyp:hlinkClr xmlns:ahyp="http://schemas.microsoft.com/office/drawing/2018/hyperlinkcolor" val="tx"/>
                    </a:ext>
                  </a:extLst>
                </a:hlinkClick>
              </a:rPr>
              <a:t>@altaregional.org</a:t>
            </a:r>
            <a:endParaRPr lang="en-US" altLang="en-US" sz="1200" u="sng" dirty="0">
              <a:solidFill>
                <a:srgbClr val="002060"/>
              </a:solidFill>
            </a:endParaRPr>
          </a:p>
          <a:p>
            <a:pPr marL="0" indent="0">
              <a:lnSpc>
                <a:spcPct val="90000"/>
              </a:lnSpc>
              <a:buNone/>
            </a:pPr>
            <a:r>
              <a:rPr lang="en-US" altLang="en-US" sz="1200" b="1" dirty="0">
                <a:solidFill>
                  <a:schemeClr val="bg1"/>
                </a:solidFill>
                <a:latin typeface="Arial" panose="020B0604020202020204" pitchFamily="34" charset="0"/>
              </a:rPr>
              <a:t>	</a:t>
            </a:r>
            <a:r>
              <a:rPr lang="en-US" altLang="en-US" sz="1200" dirty="0">
                <a:solidFill>
                  <a:schemeClr val="bg1"/>
                </a:solidFill>
                <a:latin typeface="Arial" panose="020B0604020202020204" pitchFamily="34" charset="0"/>
              </a:rPr>
              <a:t> (916) 978-9121</a:t>
            </a:r>
          </a:p>
          <a:p>
            <a:pPr marL="0" indent="0">
              <a:lnSpc>
                <a:spcPct val="90000"/>
              </a:lnSpc>
              <a:buNone/>
            </a:pPr>
            <a:r>
              <a:rPr lang="en-US" altLang="en-US" sz="1200" b="1" dirty="0">
                <a:solidFill>
                  <a:schemeClr val="bg1"/>
                </a:solidFill>
                <a:latin typeface="Arial" panose="020B0604020202020204" pitchFamily="34" charset="0"/>
              </a:rPr>
              <a:t>Ryan Patchin: Training Manager</a:t>
            </a:r>
          </a:p>
          <a:p>
            <a:r>
              <a:rPr lang="en-US" altLang="en-US" sz="1200" b="1" dirty="0">
                <a:solidFill>
                  <a:schemeClr val="bg1"/>
                </a:solidFill>
                <a:latin typeface="Arial" panose="020B0604020202020204" pitchFamily="34" charset="0"/>
              </a:rPr>
              <a:t>	</a:t>
            </a:r>
            <a:r>
              <a:rPr lang="en-US" altLang="en-US" sz="1200" u="sng" dirty="0">
                <a:solidFill>
                  <a:srgbClr val="002060"/>
                </a:solidFill>
              </a:rPr>
              <a:t>rpatchin@altaregional.org</a:t>
            </a:r>
          </a:p>
          <a:p>
            <a:r>
              <a:rPr lang="en-US" altLang="en-US" sz="1200" b="1" dirty="0">
                <a:solidFill>
                  <a:schemeClr val="bg1"/>
                </a:solidFill>
                <a:latin typeface="Arial" panose="020B0604020202020204" pitchFamily="34" charset="0"/>
              </a:rPr>
              <a:t>	</a:t>
            </a:r>
            <a:r>
              <a:rPr lang="en-US" altLang="en-US" sz="1200" dirty="0">
                <a:solidFill>
                  <a:schemeClr val="bg1"/>
                </a:solidFill>
                <a:latin typeface="Arial" panose="020B0604020202020204" pitchFamily="34" charset="0"/>
              </a:rPr>
              <a:t> (916) 978-6506</a:t>
            </a:r>
          </a:p>
          <a:p>
            <a:pPr marL="0" indent="0">
              <a:lnSpc>
                <a:spcPct val="90000"/>
              </a:lnSpc>
              <a:buNone/>
            </a:pPr>
            <a:endParaRPr lang="en-US" altLang="en-US" sz="1200" dirty="0">
              <a:solidFill>
                <a:schemeClr val="bg1"/>
              </a:solidFill>
              <a:latin typeface="Arial" panose="020B0604020202020204" pitchFamily="34" charset="0"/>
            </a:endParaRPr>
          </a:p>
          <a:p>
            <a:pPr marL="0" indent="0">
              <a:lnSpc>
                <a:spcPct val="90000"/>
              </a:lnSpc>
              <a:buNone/>
            </a:pPr>
            <a:endParaRPr lang="en-US" altLang="en-US" sz="1200" b="1" dirty="0">
              <a:solidFill>
                <a:schemeClr val="bg1"/>
              </a:solidFill>
              <a:latin typeface="Arial" panose="020B0604020202020204" pitchFamily="34" charset="0"/>
            </a:endParaRPr>
          </a:p>
          <a:p>
            <a:endParaRPr lang="en-US" sz="1200" dirty="0"/>
          </a:p>
        </p:txBody>
      </p:sp>
      <p:pic>
        <p:nvPicPr>
          <p:cNvPr id="4" name="Picture 3" descr="A logo with a city and mountains in the background&#10;&#10;Description automatically generated">
            <a:extLst>
              <a:ext uri="{FF2B5EF4-FFF2-40B4-BE49-F238E27FC236}">
                <a16:creationId xmlns:a16="http://schemas.microsoft.com/office/drawing/2014/main" id="{65CA0742-786B-6BA7-36F3-2E72E9335D55}"/>
              </a:ext>
            </a:extLst>
          </p:cNvPr>
          <p:cNvPicPr>
            <a:picLocks noChangeAspect="1"/>
          </p:cNvPicPr>
          <p:nvPr/>
        </p:nvPicPr>
        <p:blipFill>
          <a:blip r:embed="rId6"/>
          <a:stretch>
            <a:fillRect/>
          </a:stretch>
        </p:blipFill>
        <p:spPr>
          <a:xfrm>
            <a:off x="9372123" y="800100"/>
            <a:ext cx="2819877" cy="2326849"/>
          </a:xfrm>
          <a:prstGeom prst="rect">
            <a:avLst/>
          </a:prstGeom>
        </p:spPr>
      </p:pic>
      <p:sp>
        <p:nvSpPr>
          <p:cNvPr id="6" name="TextBox 5">
            <a:extLst>
              <a:ext uri="{FF2B5EF4-FFF2-40B4-BE49-F238E27FC236}">
                <a16:creationId xmlns:a16="http://schemas.microsoft.com/office/drawing/2014/main" id="{29FEF3F7-5C03-7D7F-6D84-B72826ADFC8F}"/>
              </a:ext>
            </a:extLst>
          </p:cNvPr>
          <p:cNvSpPr txBox="1"/>
          <p:nvPr/>
        </p:nvSpPr>
        <p:spPr>
          <a:xfrm>
            <a:off x="9307003" y="3561775"/>
            <a:ext cx="2958780" cy="338554"/>
          </a:xfrm>
          <a:prstGeom prst="rect">
            <a:avLst/>
          </a:prstGeom>
          <a:noFill/>
        </p:spPr>
        <p:txBody>
          <a:bodyPr wrap="square">
            <a:spAutoFit/>
          </a:bodyPr>
          <a:lstStyle/>
          <a:p>
            <a:pPr marL="0" indent="0">
              <a:buNone/>
            </a:pPr>
            <a:r>
              <a:rPr lang="en-US" sz="1600" u="sng" dirty="0">
                <a:solidFill>
                  <a:srgbClr val="002060"/>
                </a:solidFill>
                <a:hlinkClick r:id="rId7">
                  <a:extLst>
                    <a:ext uri="{A12FA001-AC4F-418D-AE19-62706E023703}">
                      <ahyp:hlinkClr xmlns:ahyp="http://schemas.microsoft.com/office/drawing/2018/hyperlinkcolor" val="tx"/>
                    </a:ext>
                  </a:extLst>
                </a:hlinkClick>
              </a:rPr>
              <a:t>ncifeedback@altaregional.org</a:t>
            </a:r>
            <a:endParaRPr lang="en-US" sz="1600" u="sng" dirty="0">
              <a:solidFill>
                <a:srgbClr val="002060"/>
              </a:solidFill>
            </a:endParaRPr>
          </a:p>
        </p:txBody>
      </p:sp>
    </p:spTree>
    <p:extLst>
      <p:ext uri="{BB962C8B-B14F-4D97-AF65-F5344CB8AC3E}">
        <p14:creationId xmlns:p14="http://schemas.microsoft.com/office/powerpoint/2010/main" val="3449220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1C9DD96-2B2D-FCEB-078C-882F51F9124B}"/>
              </a:ext>
            </a:extLst>
          </p:cNvPr>
          <p:cNvGrpSpPr/>
          <p:nvPr/>
        </p:nvGrpSpPr>
        <p:grpSpPr>
          <a:xfrm>
            <a:off x="3867150" y="742950"/>
            <a:ext cx="7322377" cy="5314950"/>
            <a:chOff x="3867150" y="742950"/>
            <a:chExt cx="7322377" cy="5314950"/>
          </a:xfrm>
        </p:grpSpPr>
        <p:sp>
          <p:nvSpPr>
            <p:cNvPr id="15" name="Rectangle 14">
              <a:extLst>
                <a:ext uri="{FF2B5EF4-FFF2-40B4-BE49-F238E27FC236}">
                  <a16:creationId xmlns:a16="http://schemas.microsoft.com/office/drawing/2014/main" id="{B7AFC3CD-3219-11CD-3E9D-AFB012AA16B0}"/>
                </a:ext>
              </a:extLst>
            </p:cNvPr>
            <p:cNvSpPr/>
            <p:nvPr/>
          </p:nvSpPr>
          <p:spPr>
            <a:xfrm>
              <a:off x="7714807" y="742950"/>
              <a:ext cx="3474720" cy="531495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21A8C7A-ADA3-7203-BEA8-3F33BBDBE0A8}"/>
                </a:ext>
              </a:extLst>
            </p:cNvPr>
            <p:cNvSpPr/>
            <p:nvPr/>
          </p:nvSpPr>
          <p:spPr>
            <a:xfrm>
              <a:off x="3867150" y="742950"/>
              <a:ext cx="3474720" cy="531495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C6BA609-142E-A95B-B1CC-ECE7D1FA64B5}"/>
                </a:ext>
              </a:extLst>
            </p:cNvPr>
            <p:cNvSpPr/>
            <p:nvPr/>
          </p:nvSpPr>
          <p:spPr>
            <a:xfrm>
              <a:off x="5051801" y="3907360"/>
              <a:ext cx="998016" cy="999473"/>
            </a:xfrm>
            <a:prstGeom prst="rect">
              <a:avLst/>
            </a:prstGeom>
            <a:ln>
              <a:noFill/>
            </a:ln>
            <a:effectLst>
              <a:innerShdw blurRad="63500" dist="50800" dir="81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8E124B67-5946-9E7E-19C4-537248484560}"/>
                </a:ext>
              </a:extLst>
            </p:cNvPr>
            <p:cNvPicPr>
              <a:picLocks noChangeAspect="1"/>
            </p:cNvPicPr>
            <p:nvPr/>
          </p:nvPicPr>
          <p:blipFill rotWithShape="1">
            <a:blip r:embed="rId3"/>
            <a:srcRect b="17002"/>
            <a:stretch/>
          </p:blipFill>
          <p:spPr>
            <a:xfrm>
              <a:off x="5005618" y="3907361"/>
              <a:ext cx="1090382" cy="904996"/>
            </a:xfrm>
            <a:prstGeom prst="rect">
              <a:avLst/>
            </a:prstGeom>
          </p:spPr>
        </p:pic>
        <p:sp>
          <p:nvSpPr>
            <p:cNvPr id="19" name="Rectangle 18">
              <a:extLst>
                <a:ext uri="{FF2B5EF4-FFF2-40B4-BE49-F238E27FC236}">
                  <a16:creationId xmlns:a16="http://schemas.microsoft.com/office/drawing/2014/main" id="{ED7089CF-AE04-EFAD-47FD-F1D64B7FB088}"/>
                </a:ext>
              </a:extLst>
            </p:cNvPr>
            <p:cNvSpPr/>
            <p:nvPr/>
          </p:nvSpPr>
          <p:spPr>
            <a:xfrm>
              <a:off x="8953500" y="4772677"/>
              <a:ext cx="998016" cy="999473"/>
            </a:xfrm>
            <a:prstGeom prst="rect">
              <a:avLst/>
            </a:prstGeom>
            <a:ln>
              <a:noFill/>
            </a:ln>
            <a:effectLst>
              <a:innerShdw blurRad="63500" dist="50800" dir="81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B0550697-D568-5F00-7462-BFDFC3039AEA}"/>
                </a:ext>
              </a:extLst>
            </p:cNvPr>
            <p:cNvPicPr>
              <a:picLocks noChangeAspect="1"/>
            </p:cNvPicPr>
            <p:nvPr/>
          </p:nvPicPr>
          <p:blipFill rotWithShape="1">
            <a:blip r:embed="rId4"/>
            <a:srcRect b="14000"/>
            <a:stretch/>
          </p:blipFill>
          <p:spPr>
            <a:xfrm flipH="1">
              <a:off x="9010650" y="4896596"/>
              <a:ext cx="883034" cy="759409"/>
            </a:xfrm>
            <a:prstGeom prst="rect">
              <a:avLst/>
            </a:prstGeom>
          </p:spPr>
        </p:pic>
      </p:grpSp>
      <p:sp>
        <p:nvSpPr>
          <p:cNvPr id="2" name="Title 1">
            <a:extLst>
              <a:ext uri="{FF2B5EF4-FFF2-40B4-BE49-F238E27FC236}">
                <a16:creationId xmlns:a16="http://schemas.microsoft.com/office/drawing/2014/main" id="{E920F74C-CD65-5874-83D3-B57C152C929A}"/>
              </a:ext>
            </a:extLst>
          </p:cNvPr>
          <p:cNvSpPr>
            <a:spLocks noGrp="1"/>
          </p:cNvSpPr>
          <p:nvPr>
            <p:ph type="title"/>
          </p:nvPr>
        </p:nvSpPr>
        <p:spPr>
          <a:xfrm>
            <a:off x="95250" y="742950"/>
            <a:ext cx="2947482" cy="1047863"/>
          </a:xfrm>
        </p:spPr>
        <p:txBody>
          <a:bodyPr>
            <a:normAutofit fontScale="90000"/>
          </a:bodyPr>
          <a:lstStyle/>
          <a:p>
            <a:r>
              <a:rPr lang="en-US" dirty="0"/>
              <a:t>National Core Indicators</a:t>
            </a:r>
          </a:p>
        </p:txBody>
      </p:sp>
      <p:sp>
        <p:nvSpPr>
          <p:cNvPr id="3" name="Content Placeholder 2">
            <a:extLst>
              <a:ext uri="{FF2B5EF4-FFF2-40B4-BE49-F238E27FC236}">
                <a16:creationId xmlns:a16="http://schemas.microsoft.com/office/drawing/2014/main" id="{9C7375DB-93F3-3A5A-37AE-D907395782DD}"/>
              </a:ext>
            </a:extLst>
          </p:cNvPr>
          <p:cNvSpPr>
            <a:spLocks noGrp="1"/>
          </p:cNvSpPr>
          <p:nvPr>
            <p:ph sz="half" idx="1"/>
          </p:nvPr>
        </p:nvSpPr>
        <p:spPr/>
        <p:txBody>
          <a:bodyPr anchor="t"/>
          <a:lstStyle/>
          <a:p>
            <a:pPr marL="0" indent="0">
              <a:buNone/>
            </a:pPr>
            <a:r>
              <a:rPr lang="pl-PL" sz="2800" dirty="0">
                <a:solidFill>
                  <a:schemeClr val="bg1"/>
                </a:solidFill>
              </a:rPr>
              <a:t>W&amp;I Code §4571(h)(1)</a:t>
            </a:r>
            <a:r>
              <a:rPr lang="en-US" sz="2800" dirty="0">
                <a:solidFill>
                  <a:schemeClr val="bg1"/>
                </a:solidFill>
              </a:rPr>
              <a:t>…</a:t>
            </a:r>
          </a:p>
          <a:p>
            <a:pPr marL="0" indent="0">
              <a:buNone/>
            </a:pPr>
            <a:endParaRPr lang="en-US" dirty="0"/>
          </a:p>
          <a:p>
            <a:pPr marL="0" indent="0" algn="just">
              <a:buNone/>
            </a:pPr>
            <a:r>
              <a:rPr lang="en-US" sz="1400" dirty="0">
                <a:solidFill>
                  <a:srgbClr val="002060"/>
                </a:solidFill>
              </a:rPr>
              <a:t>…requires that each regional center annually present data collected from NCI surveys at a public meeting of its governing board to assess the comparative performance of the regional center and </a:t>
            </a:r>
            <a:r>
              <a:rPr lang="en-US" sz="1400" b="1" dirty="0">
                <a:solidFill>
                  <a:srgbClr val="002060"/>
                </a:solidFill>
              </a:rPr>
              <a:t>identify needed improvements </a:t>
            </a:r>
            <a:r>
              <a:rPr lang="en-US" sz="1400" dirty="0">
                <a:solidFill>
                  <a:srgbClr val="002060"/>
                </a:solidFill>
              </a:rPr>
              <a:t>in services for consumers, including, but not limited to, case management services.</a:t>
            </a:r>
          </a:p>
          <a:p>
            <a:pPr marL="0" indent="0">
              <a:buNone/>
            </a:pPr>
            <a:endParaRPr lang="en-US" dirty="0"/>
          </a:p>
        </p:txBody>
      </p:sp>
      <p:sp>
        <p:nvSpPr>
          <p:cNvPr id="4" name="Content Placeholder 3">
            <a:extLst>
              <a:ext uri="{FF2B5EF4-FFF2-40B4-BE49-F238E27FC236}">
                <a16:creationId xmlns:a16="http://schemas.microsoft.com/office/drawing/2014/main" id="{D3211303-D05B-57F9-8C23-16A9631D481E}"/>
              </a:ext>
            </a:extLst>
          </p:cNvPr>
          <p:cNvSpPr>
            <a:spLocks noGrp="1"/>
          </p:cNvSpPr>
          <p:nvPr>
            <p:ph sz="half" idx="2"/>
          </p:nvPr>
        </p:nvSpPr>
        <p:spPr/>
        <p:txBody>
          <a:bodyPr anchor="t"/>
          <a:lstStyle/>
          <a:p>
            <a:pPr marL="0" indent="0">
              <a:buNone/>
            </a:pPr>
            <a:r>
              <a:rPr lang="en-US" dirty="0">
                <a:solidFill>
                  <a:schemeClr val="bg1"/>
                </a:solidFill>
              </a:rPr>
              <a:t>Share suggestions:</a:t>
            </a:r>
          </a:p>
          <a:p>
            <a:pPr marL="0" indent="0" algn="ctr">
              <a:buNone/>
            </a:pPr>
            <a:endParaRPr lang="en-US" dirty="0"/>
          </a:p>
          <a:p>
            <a:pPr marL="0" indent="0" algn="ctr">
              <a:buNone/>
            </a:pPr>
            <a:r>
              <a:rPr lang="en-US" sz="1800" dirty="0">
                <a:solidFill>
                  <a:srgbClr val="002060"/>
                </a:solidFill>
              </a:rPr>
              <a:t>Please submit comments in Chat</a:t>
            </a:r>
          </a:p>
          <a:p>
            <a:pPr marL="0" indent="0" algn="ctr">
              <a:buNone/>
            </a:pPr>
            <a:endParaRPr lang="en-US" sz="1800" u="sng" dirty="0">
              <a:solidFill>
                <a:srgbClr val="002060"/>
              </a:solidFill>
            </a:endParaRPr>
          </a:p>
          <a:p>
            <a:pPr marL="0" indent="0" algn="ctr">
              <a:buNone/>
            </a:pPr>
            <a:r>
              <a:rPr lang="en-US" sz="1800" u="sng" dirty="0">
                <a:solidFill>
                  <a:srgbClr val="002060"/>
                </a:solidFill>
                <a:hlinkClick r:id="rId5">
                  <a:extLst>
                    <a:ext uri="{A12FA001-AC4F-418D-AE19-62706E023703}">
                      <ahyp:hlinkClr xmlns:ahyp="http://schemas.microsoft.com/office/drawing/2018/hyperlinkcolor" val="tx"/>
                    </a:ext>
                  </a:extLst>
                </a:hlinkClick>
              </a:rPr>
              <a:t>ncifeedback@altaregional.org</a:t>
            </a:r>
            <a:endParaRPr lang="en-US" sz="1800" u="sng" dirty="0">
              <a:solidFill>
                <a:srgbClr val="002060"/>
              </a:solidFill>
            </a:endParaRPr>
          </a:p>
          <a:p>
            <a:pPr marL="0" indent="0" algn="ctr">
              <a:buNone/>
            </a:pPr>
            <a:endParaRPr lang="en-US" sz="1800" u="sng" dirty="0">
              <a:solidFill>
                <a:srgbClr val="002060"/>
              </a:solidFill>
            </a:endParaRPr>
          </a:p>
          <a:p>
            <a:pPr marL="0" indent="0" algn="ctr">
              <a:buNone/>
            </a:pPr>
            <a:r>
              <a:rPr lang="en-US" sz="1800" dirty="0">
                <a:solidFill>
                  <a:srgbClr val="002060"/>
                </a:solidFill>
                <a:hlinkClick r:id="rId6">
                  <a:extLst>
                    <a:ext uri="{A12FA001-AC4F-418D-AE19-62706E023703}">
                      <ahyp:hlinkClr xmlns:ahyp="http://schemas.microsoft.com/office/drawing/2018/hyperlinkcolor" val="tx"/>
                    </a:ext>
                  </a:extLst>
                </a:hlinkClick>
              </a:rPr>
              <a:t>National Core Indicators - CA Department of Developmental Services</a:t>
            </a:r>
            <a:endParaRPr lang="en-US" sz="1800" u="sng" dirty="0">
              <a:solidFill>
                <a:srgbClr val="002060"/>
              </a:solidFill>
            </a:endParaRPr>
          </a:p>
          <a:p>
            <a:pPr marL="0" indent="0">
              <a:buNone/>
            </a:pPr>
            <a:endParaRPr lang="en-US" dirty="0"/>
          </a:p>
        </p:txBody>
      </p:sp>
      <p:sp>
        <p:nvSpPr>
          <p:cNvPr id="5" name="TextBox 4">
            <a:extLst>
              <a:ext uri="{FF2B5EF4-FFF2-40B4-BE49-F238E27FC236}">
                <a16:creationId xmlns:a16="http://schemas.microsoft.com/office/drawing/2014/main" id="{96A251FE-54BA-22AC-0073-68FBC731A112}"/>
              </a:ext>
            </a:extLst>
          </p:cNvPr>
          <p:cNvSpPr txBox="1"/>
          <p:nvPr/>
        </p:nvSpPr>
        <p:spPr>
          <a:xfrm>
            <a:off x="95250" y="1657350"/>
            <a:ext cx="3200399" cy="467820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2060"/>
                </a:solidFill>
              </a:rPr>
              <a:t>The National Core Indicators (NCI) Surveys give individuals with intellectual/developmental disabilities (I/DD) and their families the opportunity to voluntarily and confidentially share their experiences on access to and use of regional center and community services.</a:t>
            </a:r>
          </a:p>
          <a:p>
            <a:endParaRPr lang="en-US" sz="1400" dirty="0">
              <a:solidFill>
                <a:srgbClr val="002060"/>
              </a:solidFill>
            </a:endParaRPr>
          </a:p>
          <a:p>
            <a:pPr marL="285750" indent="-285750">
              <a:buFont typeface="Arial" panose="020B0604020202020204" pitchFamily="34" charset="0"/>
              <a:buChar char="•"/>
            </a:pPr>
            <a:r>
              <a:rPr lang="en-US" sz="1400" dirty="0">
                <a:solidFill>
                  <a:srgbClr val="002060"/>
                </a:solidFill>
              </a:rPr>
              <a:t>The NCI Survey is used by the California Department of Developmental Services (DDS) to assess performances in services and supports provided to people with developmental disabilities.</a:t>
            </a:r>
          </a:p>
          <a:p>
            <a:endParaRPr lang="en-US" sz="1400" dirty="0">
              <a:solidFill>
                <a:srgbClr val="002060"/>
              </a:solidFill>
            </a:endParaRPr>
          </a:p>
          <a:p>
            <a:pPr marL="285750" indent="-285750">
              <a:buFont typeface="Arial" panose="020B0604020202020204" pitchFamily="34" charset="0"/>
              <a:buChar char="•"/>
            </a:pPr>
            <a:r>
              <a:rPr lang="en-US" sz="1400" dirty="0">
                <a:solidFill>
                  <a:srgbClr val="002060"/>
                </a:solidFill>
              </a:rPr>
              <a:t>Survey responses help the regional centers see what they are doing well and what they can improve.</a:t>
            </a:r>
          </a:p>
          <a:p>
            <a:endParaRPr lang="en-US" dirty="0"/>
          </a:p>
        </p:txBody>
      </p:sp>
      <p:grpSp>
        <p:nvGrpSpPr>
          <p:cNvPr id="13" name="Group 12">
            <a:extLst>
              <a:ext uri="{FF2B5EF4-FFF2-40B4-BE49-F238E27FC236}">
                <a16:creationId xmlns:a16="http://schemas.microsoft.com/office/drawing/2014/main" id="{61A48902-E02B-0664-024B-C5ED2D8F7E2C}"/>
              </a:ext>
            </a:extLst>
          </p:cNvPr>
          <p:cNvGrpSpPr/>
          <p:nvPr/>
        </p:nvGrpSpPr>
        <p:grpSpPr>
          <a:xfrm>
            <a:off x="2608216" y="868680"/>
            <a:ext cx="801734" cy="788670"/>
            <a:chOff x="2495550" y="868680"/>
            <a:chExt cx="801734" cy="788670"/>
          </a:xfrm>
        </p:grpSpPr>
        <p:sp>
          <p:nvSpPr>
            <p:cNvPr id="12" name="Rectangle 11">
              <a:extLst>
                <a:ext uri="{FF2B5EF4-FFF2-40B4-BE49-F238E27FC236}">
                  <a16:creationId xmlns:a16="http://schemas.microsoft.com/office/drawing/2014/main" id="{7945896A-746E-74BB-37C6-E119B6974BCB}"/>
                </a:ext>
              </a:extLst>
            </p:cNvPr>
            <p:cNvSpPr/>
            <p:nvPr/>
          </p:nvSpPr>
          <p:spPr>
            <a:xfrm>
              <a:off x="2495550" y="868680"/>
              <a:ext cx="744584" cy="788670"/>
            </a:xfrm>
            <a:prstGeom prst="rect">
              <a:avLst/>
            </a:prstGeom>
            <a:ln>
              <a:noFill/>
            </a:ln>
            <a:effectLst>
              <a:innerShdw blurRad="63500" dist="50800" dir="81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6864FF2-F53B-05FC-53D2-26E215E6AE4E}"/>
                </a:ext>
              </a:extLst>
            </p:cNvPr>
            <p:cNvPicPr>
              <a:picLocks noChangeAspect="1"/>
            </p:cNvPicPr>
            <p:nvPr/>
          </p:nvPicPr>
          <p:blipFill rotWithShape="1">
            <a:blip r:embed="rId7"/>
            <a:srcRect b="15714"/>
            <a:stretch/>
          </p:blipFill>
          <p:spPr>
            <a:xfrm>
              <a:off x="2552700" y="916178"/>
              <a:ext cx="744584" cy="627578"/>
            </a:xfrm>
            <a:prstGeom prst="rect">
              <a:avLst/>
            </a:prstGeom>
          </p:spPr>
        </p:pic>
      </p:grpSp>
    </p:spTree>
    <p:extLst>
      <p:ext uri="{BB962C8B-B14F-4D97-AF65-F5344CB8AC3E}">
        <p14:creationId xmlns:p14="http://schemas.microsoft.com/office/powerpoint/2010/main" val="3490956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FA3166-EA34-DEB7-E2A9-9BE8C56452B9}"/>
              </a:ext>
            </a:extLst>
          </p:cNvPr>
          <p:cNvSpPr/>
          <p:nvPr/>
        </p:nvSpPr>
        <p:spPr>
          <a:xfrm>
            <a:off x="-709048" y="1545621"/>
            <a:ext cx="3772164" cy="40597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24746C-49F6-344E-3619-3979089048CF}"/>
              </a:ext>
            </a:extLst>
          </p:cNvPr>
          <p:cNvSpPr txBox="1"/>
          <p:nvPr/>
        </p:nvSpPr>
        <p:spPr>
          <a:xfrm>
            <a:off x="355169" y="1585465"/>
            <a:ext cx="11144250" cy="1323439"/>
          </a:xfrm>
          <a:prstGeom prst="rect">
            <a:avLst/>
          </a:prstGeom>
          <a:noFill/>
        </p:spPr>
        <p:txBody>
          <a:bodyPr wrap="square" lIns="91440" tIns="45720" rIns="91440" bIns="45720" rtlCol="0" anchor="t">
            <a:spAutoFit/>
          </a:bodyPr>
          <a:lstStyle/>
          <a:p>
            <a:r>
              <a:rPr lang="en-US" sz="2000" b="1" dirty="0">
                <a:solidFill>
                  <a:schemeClr val="bg1"/>
                </a:solidFill>
                <a:ea typeface="+mn-lt"/>
                <a:cs typeface="+mn-lt"/>
              </a:rPr>
              <a:t>Child Family Survey </a:t>
            </a:r>
            <a:endParaRPr lang="en-US" b="1" dirty="0">
              <a:solidFill>
                <a:schemeClr val="bg1"/>
              </a:solidFill>
              <a:ea typeface="+mn-lt"/>
              <a:cs typeface="+mn-lt"/>
            </a:endParaRPr>
          </a:p>
          <a:p>
            <a:r>
              <a:rPr lang="en-US" sz="2000" dirty="0">
                <a:ea typeface="+mn-lt"/>
                <a:cs typeface="+mn-lt"/>
              </a:rPr>
              <a:t>The Child Family Survey is a written survey that is completed by families of a child (ages 3-17 years old) who lives with them and receives at least one service from a regional center, in addition to case management.</a:t>
            </a:r>
            <a:endParaRPr lang="en-US" dirty="0">
              <a:ea typeface="+mn-lt"/>
              <a:cs typeface="+mn-lt"/>
            </a:endParaRPr>
          </a:p>
        </p:txBody>
      </p:sp>
      <p:grpSp>
        <p:nvGrpSpPr>
          <p:cNvPr id="13" name="Group 12">
            <a:extLst>
              <a:ext uri="{FF2B5EF4-FFF2-40B4-BE49-F238E27FC236}">
                <a16:creationId xmlns:a16="http://schemas.microsoft.com/office/drawing/2014/main" id="{5375D414-3764-61DF-78DB-17953415E960}"/>
              </a:ext>
            </a:extLst>
          </p:cNvPr>
          <p:cNvGrpSpPr/>
          <p:nvPr/>
        </p:nvGrpSpPr>
        <p:grpSpPr>
          <a:xfrm>
            <a:off x="521347" y="4884725"/>
            <a:ext cx="7296177" cy="1536018"/>
            <a:chOff x="521347" y="4148703"/>
            <a:chExt cx="10811767" cy="2272040"/>
          </a:xfrm>
        </p:grpSpPr>
        <p:pic>
          <p:nvPicPr>
            <p:cNvPr id="4" name="Picture 2" descr="A group of people smiling for the camera&#10;&#10;Description automatically generated">
              <a:extLst>
                <a:ext uri="{FF2B5EF4-FFF2-40B4-BE49-F238E27FC236}">
                  <a16:creationId xmlns:a16="http://schemas.microsoft.com/office/drawing/2014/main" id="{1DD75347-D977-C333-EFAB-8A954820251D}"/>
                </a:ext>
              </a:extLst>
            </p:cNvPr>
            <p:cNvPicPr>
              <a:picLocks noChangeAspect="1" noChangeArrowheads="1"/>
            </p:cNvPicPr>
            <p:nvPr/>
          </p:nvPicPr>
          <p:blipFill>
            <a:blip r:embed="rId3">
              <a:alphaModFix amt="34000"/>
            </a:blip>
            <a:srcRect/>
            <a:stretch>
              <a:fillRect/>
            </a:stretch>
          </p:blipFill>
          <p:spPr bwMode="auto">
            <a:xfrm>
              <a:off x="521347" y="4148703"/>
              <a:ext cx="3359897" cy="2272040"/>
            </a:xfrm>
            <a:prstGeom prst="rect">
              <a:avLst/>
            </a:prstGeom>
            <a:solidFill>
              <a:srgbClr val="FFFFFF"/>
            </a:solidFill>
            <a:effectLst>
              <a:innerShdw blurRad="63500" dist="50800" dir="8100000">
                <a:prstClr val="black">
                  <a:alpha val="50000"/>
                </a:prstClr>
              </a:innerShdw>
            </a:effectLst>
          </p:spPr>
        </p:pic>
        <p:pic>
          <p:nvPicPr>
            <p:cNvPr id="6" name="Picture 2" descr="An old person smiling at camera&#10;&#10;Description automatically generated">
              <a:extLst>
                <a:ext uri="{FF2B5EF4-FFF2-40B4-BE49-F238E27FC236}">
                  <a16:creationId xmlns:a16="http://schemas.microsoft.com/office/drawing/2014/main" id="{29063D46-0487-DC89-2CCE-2A4BE954D155}"/>
                </a:ext>
              </a:extLst>
            </p:cNvPr>
            <p:cNvPicPr>
              <a:picLocks noChangeAspect="1" noChangeArrowheads="1"/>
            </p:cNvPicPr>
            <p:nvPr/>
          </p:nvPicPr>
          <p:blipFill>
            <a:blip r:embed="rId4">
              <a:alphaModFix amt="34000"/>
            </a:blip>
            <a:srcRect/>
            <a:stretch>
              <a:fillRect/>
            </a:stretch>
          </p:blipFill>
          <p:spPr bwMode="auto">
            <a:xfrm>
              <a:off x="4245563" y="4148878"/>
              <a:ext cx="3365034" cy="2271689"/>
            </a:xfrm>
            <a:prstGeom prst="rect">
              <a:avLst/>
            </a:prstGeom>
            <a:solidFill>
              <a:srgbClr val="FFFFFF"/>
            </a:solidFill>
            <a:effectLst>
              <a:innerShdw blurRad="63500" dist="50800" dir="8100000">
                <a:prstClr val="black">
                  <a:alpha val="50000"/>
                </a:prstClr>
              </a:innerShdw>
            </a:effectLst>
          </p:spPr>
        </p:pic>
        <p:pic>
          <p:nvPicPr>
            <p:cNvPr id="7" name="Picture 2" descr="People on wheelchairs playing basketball">
              <a:extLst>
                <a:ext uri="{FF2B5EF4-FFF2-40B4-BE49-F238E27FC236}">
                  <a16:creationId xmlns:a16="http://schemas.microsoft.com/office/drawing/2014/main" id="{DA6A1C94-60FC-085B-7F25-1FEF51D3A741}"/>
                </a:ext>
              </a:extLst>
            </p:cNvPr>
            <p:cNvPicPr>
              <a:picLocks noChangeAspect="1" noChangeArrowheads="1"/>
            </p:cNvPicPr>
            <p:nvPr/>
          </p:nvPicPr>
          <p:blipFill>
            <a:blip r:embed="rId5">
              <a:alphaModFix amt="34000"/>
            </a:blip>
            <a:srcRect/>
            <a:stretch>
              <a:fillRect/>
            </a:stretch>
          </p:blipFill>
          <p:spPr bwMode="auto">
            <a:xfrm>
              <a:off x="7971765" y="4148703"/>
              <a:ext cx="3361349" cy="2272040"/>
            </a:xfrm>
            <a:prstGeom prst="rect">
              <a:avLst/>
            </a:prstGeom>
            <a:solidFill>
              <a:srgbClr val="FFFFFF"/>
            </a:solidFill>
            <a:effectLst>
              <a:innerShdw blurRad="63500" dist="50800" dir="8100000">
                <a:prstClr val="black">
                  <a:alpha val="50000"/>
                </a:prstClr>
              </a:innerShdw>
            </a:effectLst>
          </p:spPr>
        </p:pic>
      </p:grpSp>
      <p:sp>
        <p:nvSpPr>
          <p:cNvPr id="9" name="Rectangle 8">
            <a:extLst>
              <a:ext uri="{FF2B5EF4-FFF2-40B4-BE49-F238E27FC236}">
                <a16:creationId xmlns:a16="http://schemas.microsoft.com/office/drawing/2014/main" id="{5FDBDBE5-9C73-B53D-6A67-D18A9703C557}"/>
              </a:ext>
            </a:extLst>
          </p:cNvPr>
          <p:cNvSpPr/>
          <p:nvPr/>
        </p:nvSpPr>
        <p:spPr>
          <a:xfrm>
            <a:off x="-709048" y="108211"/>
            <a:ext cx="3772164" cy="40597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B21F8-6D34-2CA3-2452-6126025EC891}"/>
              </a:ext>
            </a:extLst>
          </p:cNvPr>
          <p:cNvSpPr txBox="1"/>
          <p:nvPr/>
        </p:nvSpPr>
        <p:spPr>
          <a:xfrm>
            <a:off x="355169" y="148055"/>
            <a:ext cx="11144250" cy="1323439"/>
          </a:xfrm>
          <a:prstGeom prst="rect">
            <a:avLst/>
          </a:prstGeom>
          <a:noFill/>
        </p:spPr>
        <p:txBody>
          <a:bodyPr wrap="square" lIns="91440" tIns="45720" rIns="91440" bIns="45720" rtlCol="0" anchor="t">
            <a:spAutoFit/>
          </a:bodyPr>
          <a:lstStyle/>
          <a:p>
            <a:r>
              <a:rPr lang="en-US" sz="2000" b="1" dirty="0">
                <a:solidFill>
                  <a:schemeClr val="bg1"/>
                </a:solidFill>
                <a:ea typeface="+mn-lt"/>
                <a:cs typeface="+mn-lt"/>
              </a:rPr>
              <a:t>Adult Family Survey </a:t>
            </a:r>
            <a:endParaRPr lang="en-US" b="1">
              <a:solidFill>
                <a:schemeClr val="bg1"/>
              </a:solidFill>
            </a:endParaRPr>
          </a:p>
          <a:p>
            <a:r>
              <a:rPr lang="en-US" sz="2000" dirty="0">
                <a:ea typeface="+mn-lt"/>
                <a:cs typeface="+mn-lt"/>
              </a:rPr>
              <a:t>The Adult Family Survey is a written survey that is completed by families of an adult (age 18 and over) who lives with them and receives at least one service from a regional center, in addition to case management.</a:t>
            </a:r>
            <a:endParaRPr lang="en-US" dirty="0">
              <a:ea typeface="+mn-lt"/>
              <a:cs typeface="+mn-lt"/>
            </a:endParaRPr>
          </a:p>
        </p:txBody>
      </p:sp>
      <p:sp>
        <p:nvSpPr>
          <p:cNvPr id="11" name="Rectangle 10">
            <a:extLst>
              <a:ext uri="{FF2B5EF4-FFF2-40B4-BE49-F238E27FC236}">
                <a16:creationId xmlns:a16="http://schemas.microsoft.com/office/drawing/2014/main" id="{F4B653B2-E02B-ADD3-3C05-E25C8A5E318B}"/>
              </a:ext>
            </a:extLst>
          </p:cNvPr>
          <p:cNvSpPr/>
          <p:nvPr/>
        </p:nvSpPr>
        <p:spPr>
          <a:xfrm>
            <a:off x="-761002" y="3095598"/>
            <a:ext cx="3772164" cy="40597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C40D90-A49D-A050-6A23-77009F64E99F}"/>
              </a:ext>
            </a:extLst>
          </p:cNvPr>
          <p:cNvSpPr txBox="1"/>
          <p:nvPr/>
        </p:nvSpPr>
        <p:spPr>
          <a:xfrm>
            <a:off x="303214" y="3135442"/>
            <a:ext cx="11144250" cy="1323439"/>
          </a:xfrm>
          <a:prstGeom prst="rect">
            <a:avLst/>
          </a:prstGeom>
          <a:noFill/>
        </p:spPr>
        <p:txBody>
          <a:bodyPr wrap="square" lIns="91440" tIns="45720" rIns="91440" bIns="45720" rtlCol="0" anchor="t">
            <a:spAutoFit/>
          </a:bodyPr>
          <a:lstStyle/>
          <a:p>
            <a:r>
              <a:rPr lang="en-US" sz="2000" b="1" dirty="0">
                <a:solidFill>
                  <a:schemeClr val="bg1"/>
                </a:solidFill>
                <a:ea typeface="+mn-lt"/>
                <a:cs typeface="+mn-lt"/>
              </a:rPr>
              <a:t>Family Guardian Survey</a:t>
            </a:r>
            <a:endParaRPr lang="en-US" b="1">
              <a:solidFill>
                <a:schemeClr val="bg1"/>
              </a:solidFill>
            </a:endParaRPr>
          </a:p>
          <a:p>
            <a:r>
              <a:rPr lang="en-US" sz="2000" dirty="0">
                <a:ea typeface="+mn-lt"/>
                <a:cs typeface="+mn-lt"/>
              </a:rPr>
              <a:t>The Family Guardian Survey is a written survey that is completed by families and conservators of individuals (age 18 and over) who live in a community placement setting, and receive at least one service from a regional center, in addition to case management.</a:t>
            </a:r>
            <a:endParaRPr lang="en-US" dirty="0"/>
          </a:p>
        </p:txBody>
      </p:sp>
    </p:spTree>
    <p:extLst>
      <p:ext uri="{BB962C8B-B14F-4D97-AF65-F5344CB8AC3E}">
        <p14:creationId xmlns:p14="http://schemas.microsoft.com/office/powerpoint/2010/main" val="138020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F69F-C1E1-4BEB-F9E0-7AEAA93567E3}"/>
              </a:ext>
            </a:extLst>
          </p:cNvPr>
          <p:cNvSpPr>
            <a:spLocks noGrp="1"/>
          </p:cNvSpPr>
          <p:nvPr>
            <p:ph type="title"/>
          </p:nvPr>
        </p:nvSpPr>
        <p:spPr/>
        <p:txBody>
          <a:bodyPr/>
          <a:lstStyle/>
          <a:p>
            <a:r>
              <a:rPr lang="en-US" dirty="0"/>
              <a:t>Review of Survey Cycle</a:t>
            </a:r>
          </a:p>
        </p:txBody>
      </p:sp>
      <p:pic>
        <p:nvPicPr>
          <p:cNvPr id="1026" name="Picture 7">
            <a:extLst>
              <a:ext uri="{FF2B5EF4-FFF2-40B4-BE49-F238E27FC236}">
                <a16:creationId xmlns:a16="http://schemas.microsoft.com/office/drawing/2014/main" id="{A618817C-B580-8235-92D1-2AD171BF4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4"/>
          <a:stretch/>
        </p:blipFill>
        <p:spPr bwMode="auto">
          <a:xfrm>
            <a:off x="3524250" y="742950"/>
            <a:ext cx="8239698" cy="486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5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29EFC6-0F55-C70A-56DA-D5A98E982FD2}"/>
              </a:ext>
            </a:extLst>
          </p:cNvPr>
          <p:cNvGraphicFramePr>
            <a:graphicFrameLocks noGrp="1"/>
          </p:cNvGraphicFramePr>
          <p:nvPr>
            <p:extLst>
              <p:ext uri="{D42A27DB-BD31-4B8C-83A1-F6EECF244321}">
                <p14:modId xmlns:p14="http://schemas.microsoft.com/office/powerpoint/2010/main" val="2405399138"/>
              </p:ext>
            </p:extLst>
          </p:nvPr>
        </p:nvGraphicFramePr>
        <p:xfrm>
          <a:off x="438150" y="393052"/>
          <a:ext cx="11315700" cy="611549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346550154"/>
                    </a:ext>
                  </a:extLst>
                </a:gridCol>
                <a:gridCol w="8686800">
                  <a:extLst>
                    <a:ext uri="{9D8B030D-6E8A-4147-A177-3AD203B41FA5}">
                      <a16:colId xmlns:a16="http://schemas.microsoft.com/office/drawing/2014/main" val="4101081927"/>
                    </a:ext>
                  </a:extLst>
                </a:gridCol>
              </a:tblGrid>
              <a:tr h="749948">
                <a:tc>
                  <a:txBody>
                    <a:bodyPr/>
                    <a:lstStyle/>
                    <a:p>
                      <a:pPr algn="r"/>
                      <a:r>
                        <a:rPr lang="en-US" sz="1200" b="0" dirty="0">
                          <a:solidFill>
                            <a:schemeClr val="tx1"/>
                          </a:solidFill>
                        </a:rPr>
                        <a:t>Demographics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0" dirty="0">
                          <a:solidFill>
                            <a:schemeClr val="tx1"/>
                          </a:solidFill>
                        </a:rPr>
                        <a:t>This section provides a detailed profile of individuals with intellectual and developmental disabilities (ID/DD) and their families, including age, gender, health conditions, race, ethnicity, and preferred language. It highlights diversity across disabilities, communication methods, and household structures. The data help regional centers understand who they serve, and tailor supports accordingly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34670494"/>
                  </a:ext>
                </a:extLst>
              </a:tr>
              <a:tr h="738518">
                <a:tc>
                  <a:txBody>
                    <a:bodyPr/>
                    <a:lstStyle/>
                    <a:p>
                      <a:pPr lvl="0" algn="r">
                        <a:buNone/>
                      </a:pPr>
                      <a:r>
                        <a:rPr lang="en-US" sz="1200" b="0" dirty="0">
                          <a:solidFill>
                            <a:schemeClr val="tx1"/>
                          </a:solidFill>
                        </a:rPr>
                        <a:t>Information and Planning</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0"/>
                        </a:spcAft>
                        <a:buNone/>
                      </a:pPr>
                      <a:r>
                        <a:rPr lang="en-US" sz="1200" b="0" dirty="0">
                          <a:solidFill>
                            <a:schemeClr val="tx1"/>
                          </a:solidFill>
                        </a:rPr>
                        <a:t>This section evaluates how well families receive, understand, and use information to plan services for their loved ones. It explores case management communication, clarity of materials, and the availability of planning assistance for future needs such as housing, employment, and legal matters. Results may reflect whether families feel informed, respected, and supported in the planning process.</a:t>
                      </a:r>
                      <a:endParaRPr lang="en-US" sz="1200" b="0" i="0" u="none" strike="noStrike" noProof="0" dirty="0">
                        <a:solidFill>
                          <a:schemeClr val="tx1"/>
                        </a:solidFill>
                        <a:latin typeface="Corbe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29814069"/>
                  </a:ext>
                </a:extLst>
              </a:tr>
              <a:tr h="742950">
                <a:tc>
                  <a:txBody>
                    <a:bodyPr/>
                    <a:lstStyle/>
                    <a:p>
                      <a:pPr lvl="0" algn="r">
                        <a:buNone/>
                      </a:pPr>
                      <a:r>
                        <a:rPr lang="en-US" sz="1200" b="0" dirty="0">
                          <a:solidFill>
                            <a:schemeClr val="tx1"/>
                          </a:solidFill>
                        </a:rPr>
                        <a:t>Access and Delivery of Supports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0"/>
                        </a:spcAft>
                        <a:buNone/>
                      </a:pPr>
                      <a:r>
                        <a:rPr lang="en-US" sz="1200" b="0" dirty="0">
                          <a:solidFill>
                            <a:schemeClr val="tx1"/>
                          </a:solidFill>
                        </a:rPr>
                        <a:t>This section measures how easily families can reach support workers, service coordinators, and needed resources. It also addresses reliability, cultural responsiveness, and adequacy of services like respite, technology, and internet access. The data attempts to gauge whether services are delivered consistently and adapt to changing family needs.</a:t>
                      </a:r>
                      <a:endParaRPr lang="en-US" sz="1200" b="0" i="0" u="none" strike="noStrike" noProof="0" dirty="0">
                        <a:solidFill>
                          <a:schemeClr val="tx1"/>
                        </a:solidFill>
                        <a:latin typeface="Corbe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96399927"/>
                  </a:ext>
                </a:extLst>
              </a:tr>
              <a:tr h="801588">
                <a:tc>
                  <a:txBody>
                    <a:bodyPr/>
                    <a:lstStyle/>
                    <a:p>
                      <a:pPr lvl="0" algn="r">
                        <a:buNone/>
                      </a:pPr>
                      <a:r>
                        <a:rPr lang="en-US" sz="1200" b="0" dirty="0">
                          <a:solidFill>
                            <a:schemeClr val="tx1"/>
                          </a:solidFill>
                        </a:rPr>
                        <a:t>Choice, Decision-Making, and Control</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US" sz="1200" b="0" dirty="0">
                          <a:solidFill>
                            <a:schemeClr val="tx1"/>
                          </a:solidFill>
                        </a:rPr>
                        <a:t>This section examines family autonomy in choosing or managing service providers and staff. It looks at the extent to which families can select case managers, coordinate support teams, and influence service decisions. Findings are intended to illustrate the degree of empowerment and flexibility families experience within the service system.</a:t>
                      </a:r>
                      <a:endParaRPr lang="en-US" sz="1200" b="0" i="0" u="none" strike="noStrike" noProof="0" dirty="0">
                        <a:solidFill>
                          <a:schemeClr val="tx1"/>
                        </a:solidFill>
                        <a:latin typeface="Corbe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5932905"/>
                  </a:ext>
                </a:extLst>
              </a:tr>
              <a:tr h="745894">
                <a:tc>
                  <a:txBody>
                    <a:bodyPr/>
                    <a:lstStyle/>
                    <a:p>
                      <a:pPr lvl="0" algn="r">
                        <a:buNone/>
                      </a:pPr>
                      <a:r>
                        <a:rPr lang="en-US" sz="1200" b="0" dirty="0">
                          <a:solidFill>
                            <a:schemeClr val="tx1"/>
                          </a:solidFill>
                        </a:rPr>
                        <a:t>Community Participation</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0" dirty="0">
                          <a:solidFill>
                            <a:schemeClr val="tx1"/>
                          </a:solidFill>
                        </a:rPr>
                        <a:t>This section explores inclusion and social engagement for family members with disabilities. It covers barriers such as transportation, cost, and stigma, as well as opportunities to participate in community activities or family-to-family networks. The data underscores how social connections and access to community resources influence quality of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65907548"/>
                  </a:ext>
                </a:extLst>
              </a:tr>
              <a:tr h="796974">
                <a:tc>
                  <a:txBody>
                    <a:bodyPr/>
                    <a:lstStyle/>
                    <a:p>
                      <a:pPr lvl="0" algn="r">
                        <a:buNone/>
                      </a:pPr>
                      <a:r>
                        <a:rPr lang="en-US" sz="1200" b="0" dirty="0">
                          <a:solidFill>
                            <a:schemeClr val="tx1"/>
                          </a:solidFill>
                        </a:rPr>
                        <a:t>Health and Safety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0"/>
                        </a:spcAft>
                        <a:buNone/>
                      </a:pPr>
                      <a:r>
                        <a:rPr lang="en-US" sz="1200" b="0" dirty="0">
                          <a:solidFill>
                            <a:schemeClr val="tx1"/>
                          </a:solidFill>
                        </a:rPr>
                        <a:t>This section reviews access to healthcare, dental, and mental-health services, along with medication management and emergency preparedness. It examines whether providers understand disability-related needs and how families handle crises or report abuse or neglect. The responses indicate overall safety, health awareness, and system responsiveness in times of need.</a:t>
                      </a:r>
                      <a:endParaRPr lang="en-US" sz="1200" b="0" i="0" u="none" strike="noStrike" noProof="0" dirty="0">
                        <a:solidFill>
                          <a:schemeClr val="tx1"/>
                        </a:solidFill>
                        <a:latin typeface="Corbe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05121349"/>
                  </a:ext>
                </a:extLst>
              </a:tr>
              <a:tr h="746076">
                <a:tc>
                  <a:txBody>
                    <a:bodyPr/>
                    <a:lstStyle/>
                    <a:p>
                      <a:pPr lvl="0" algn="r">
                        <a:buNone/>
                      </a:pPr>
                      <a:r>
                        <a:rPr lang="en-US" sz="1200" b="0" dirty="0">
                          <a:solidFill>
                            <a:schemeClr val="tx1"/>
                          </a:solidFill>
                        </a:rPr>
                        <a:t>Satisfaction</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0" dirty="0">
                          <a:solidFill>
                            <a:schemeClr val="tx1"/>
                          </a:solidFill>
                        </a:rPr>
                        <a:t>This section captures family perceptions of service effectiveness, quality, and impact on financial and emotional well-being. It asks whether supports have improved the family member’s life and reduced expenses. The findings provide a holistic view of satisfaction and perceived value of services 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59929359"/>
                  </a:ext>
                </a:extLst>
              </a:tr>
              <a:tr h="793546">
                <a:tc>
                  <a:txBody>
                    <a:bodyPr/>
                    <a:lstStyle/>
                    <a:p>
                      <a:pPr lvl="0" algn="r">
                        <a:buNone/>
                      </a:pPr>
                      <a:r>
                        <a:rPr lang="en-US" sz="1200" b="0" dirty="0">
                          <a:solidFill>
                            <a:schemeClr val="tx1"/>
                          </a:solidFill>
                        </a:rPr>
                        <a:t>California-Specific Questions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0" dirty="0">
                          <a:solidFill>
                            <a:schemeClr val="tx1"/>
                          </a:solidFill>
                        </a:rPr>
                        <a:t>This section focuses on state-level measures such as out-of-pocket costs, language accessibility, cultural respect, and emergency preparedness. It highlights how regional centers communicate in preferred languages and support families’ planning for natural disasters. These items provide localized insight into equity, accessibility, and readiness across California’s service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64989959"/>
                  </a:ext>
                </a:extLst>
              </a:tr>
            </a:tbl>
          </a:graphicData>
        </a:graphic>
      </p:graphicFrame>
    </p:spTree>
    <p:extLst>
      <p:ext uri="{BB962C8B-B14F-4D97-AF65-F5344CB8AC3E}">
        <p14:creationId xmlns:p14="http://schemas.microsoft.com/office/powerpoint/2010/main" val="40687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9D57-7560-B915-1174-93E3C7EF90B0}"/>
              </a:ext>
            </a:extLst>
          </p:cNvPr>
          <p:cNvSpPr>
            <a:spLocks noGrp="1"/>
          </p:cNvSpPr>
          <p:nvPr>
            <p:ph type="title"/>
          </p:nvPr>
        </p:nvSpPr>
        <p:spPr>
          <a:xfrm>
            <a:off x="252919" y="1123837"/>
            <a:ext cx="2947482" cy="2477779"/>
          </a:xfrm>
        </p:spPr>
        <p:txBody>
          <a:bodyPr/>
          <a:lstStyle/>
          <a:p>
            <a:r>
              <a:rPr lang="en-US" dirty="0"/>
              <a:t>Adult Family Survey (AFS)</a:t>
            </a:r>
          </a:p>
        </p:txBody>
      </p:sp>
      <p:sp>
        <p:nvSpPr>
          <p:cNvPr id="10" name="TextBox 9">
            <a:extLst>
              <a:ext uri="{FF2B5EF4-FFF2-40B4-BE49-F238E27FC236}">
                <a16:creationId xmlns:a16="http://schemas.microsoft.com/office/drawing/2014/main" id="{734E6D8D-3ACF-C7E4-022E-21C6F0735400}"/>
              </a:ext>
            </a:extLst>
          </p:cNvPr>
          <p:cNvSpPr txBox="1"/>
          <p:nvPr/>
        </p:nvSpPr>
        <p:spPr>
          <a:xfrm>
            <a:off x="252919" y="2911151"/>
            <a:ext cx="1205138" cy="369332"/>
          </a:xfrm>
          <a:prstGeom prst="rect">
            <a:avLst/>
          </a:prstGeom>
          <a:noFill/>
        </p:spPr>
        <p:txBody>
          <a:bodyPr wrap="none" lIns="91440" tIns="45720" rIns="91440" bIns="45720" rtlCol="0" anchor="t">
            <a:spAutoFit/>
          </a:bodyPr>
          <a:lstStyle/>
          <a:p>
            <a:r>
              <a:rPr lang="en-US" dirty="0">
                <a:solidFill>
                  <a:schemeClr val="bg1">
                    <a:lumMod val="85000"/>
                  </a:schemeClr>
                </a:solidFill>
              </a:rPr>
              <a:t>2023/ 2024</a:t>
            </a:r>
          </a:p>
        </p:txBody>
      </p:sp>
      <p:pic>
        <p:nvPicPr>
          <p:cNvPr id="1026" name="Picture 2" descr="An old person smiling at camera&#10;&#10;Description automatically generated">
            <a:extLst>
              <a:ext uri="{FF2B5EF4-FFF2-40B4-BE49-F238E27FC236}">
                <a16:creationId xmlns:a16="http://schemas.microsoft.com/office/drawing/2014/main" id="{933F9D0C-E6C5-6416-F079-17F8C9E03CDF}"/>
              </a:ext>
            </a:extLst>
          </p:cNvPr>
          <p:cNvPicPr>
            <a:picLocks noChangeAspect="1" noChangeArrowheads="1"/>
          </p:cNvPicPr>
          <p:nvPr/>
        </p:nvPicPr>
        <p:blipFill>
          <a:blip r:embed="rId3"/>
          <a:srcRect/>
          <a:stretch>
            <a:fillRect/>
          </a:stretch>
        </p:blipFill>
        <p:spPr bwMode="auto">
          <a:xfrm>
            <a:off x="98282" y="3835810"/>
            <a:ext cx="3247160" cy="2164773"/>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7FD5436-2051-B776-534E-FA81427F4F9B}"/>
              </a:ext>
            </a:extLst>
          </p:cNvPr>
          <p:cNvGraphicFramePr>
            <a:graphicFrameLocks noGrp="1"/>
          </p:cNvGraphicFramePr>
          <p:nvPr>
            <p:extLst>
              <p:ext uri="{D42A27DB-BD31-4B8C-83A1-F6EECF244321}">
                <p14:modId xmlns:p14="http://schemas.microsoft.com/office/powerpoint/2010/main" val="3253262651"/>
              </p:ext>
            </p:extLst>
          </p:nvPr>
        </p:nvGraphicFramePr>
        <p:xfrm>
          <a:off x="4038600" y="765714"/>
          <a:ext cx="2947482" cy="5942096"/>
        </p:xfrm>
        <a:graphic>
          <a:graphicData uri="http://schemas.openxmlformats.org/drawingml/2006/table">
            <a:tbl>
              <a:tblPr firstRow="1" bandRow="1">
                <a:tableStyleId>{5C22544A-7EE6-4342-B048-85BDC9FD1C3A}</a:tableStyleId>
              </a:tblPr>
              <a:tblGrid>
                <a:gridCol w="2947482">
                  <a:extLst>
                    <a:ext uri="{9D8B030D-6E8A-4147-A177-3AD203B41FA5}">
                      <a16:colId xmlns:a16="http://schemas.microsoft.com/office/drawing/2014/main" val="3756243690"/>
                    </a:ext>
                  </a:extLst>
                </a:gridCol>
              </a:tblGrid>
              <a:tr h="952629">
                <a:tc>
                  <a:txBody>
                    <a:bodyPr/>
                    <a:lstStyle/>
                    <a:p>
                      <a:pPr algn="ctr"/>
                      <a:r>
                        <a:rPr lang="en-US" sz="2400" dirty="0">
                          <a:solidFill>
                            <a:schemeClr val="accent1">
                              <a:lumMod val="50000"/>
                            </a:schemeClr>
                          </a:solidFill>
                          <a:latin typeface="Latha" panose="020B0502040204020203" pitchFamily="34" charset="0"/>
                          <a:cs typeface="Latha" panose="020B0502040204020203" pitchFamily="34" charset="0"/>
                        </a:rPr>
                        <a:t>Survey Demographic Statistics</a:t>
                      </a:r>
                    </a:p>
                  </a:txBody>
                  <a:tcPr/>
                </a:tc>
                <a:extLst>
                  <a:ext uri="{0D108BD9-81ED-4DB2-BD59-A6C34878D82A}">
                    <a16:rowId xmlns:a16="http://schemas.microsoft.com/office/drawing/2014/main" val="4009350481"/>
                  </a:ext>
                </a:extLst>
              </a:tr>
              <a:tr h="340658">
                <a:tc>
                  <a:txBody>
                    <a:bodyPr/>
                    <a:lstStyle/>
                    <a:p>
                      <a:pPr algn="ctr"/>
                      <a:r>
                        <a:rPr lang="en-US" sz="1600" b="0" i="0" kern="1200" dirty="0">
                          <a:solidFill>
                            <a:schemeClr val="tx2"/>
                          </a:solidFill>
                          <a:effectLst/>
                          <a:latin typeface="Aptos Mono"/>
                          <a:ea typeface="+mn-ea"/>
                          <a:cs typeface="+mn-cs"/>
                        </a:rPr>
                        <a:t>x̄ </a:t>
                      </a:r>
                      <a:r>
                        <a:rPr lang="en-US" sz="1600" dirty="0">
                          <a:solidFill>
                            <a:schemeClr val="tx2"/>
                          </a:solidFill>
                          <a:latin typeface="Abadi"/>
                        </a:rPr>
                        <a:t>Age = 33.5</a:t>
                      </a:r>
                      <a:endParaRPr lang="en-US" dirty="0"/>
                    </a:p>
                  </a:txBody>
                  <a:tcPr/>
                </a:tc>
                <a:extLst>
                  <a:ext uri="{0D108BD9-81ED-4DB2-BD59-A6C34878D82A}">
                    <a16:rowId xmlns:a16="http://schemas.microsoft.com/office/drawing/2014/main" val="3125612147"/>
                  </a:ext>
                </a:extLst>
              </a:tr>
              <a:tr h="673986">
                <a:tc>
                  <a:txBody>
                    <a:bodyPr/>
                    <a:lstStyle/>
                    <a:p>
                      <a:pPr algn="ctr"/>
                      <a:r>
                        <a:rPr lang="en-US" sz="1600" dirty="0">
                          <a:solidFill>
                            <a:schemeClr val="tx2"/>
                          </a:solidFill>
                          <a:latin typeface="Abadi" panose="020B0604020104020204" pitchFamily="34" charset="0"/>
                        </a:rPr>
                        <a:t>Gender</a:t>
                      </a:r>
                    </a:p>
                    <a:p>
                      <a:pPr algn="ctr"/>
                      <a:r>
                        <a:rPr lang="en-US" sz="1200" dirty="0">
                          <a:solidFill>
                            <a:schemeClr val="tx2"/>
                          </a:solidFill>
                          <a:latin typeface="Abadi"/>
                        </a:rPr>
                        <a:t>Male = 63%</a:t>
                      </a:r>
                    </a:p>
                    <a:p>
                      <a:pPr algn="ctr"/>
                      <a:r>
                        <a:rPr lang="en-US" sz="1200" dirty="0">
                          <a:solidFill>
                            <a:schemeClr val="tx2"/>
                          </a:solidFill>
                          <a:latin typeface="Abadi"/>
                        </a:rPr>
                        <a:t>Female = 37%</a:t>
                      </a:r>
                    </a:p>
                  </a:txBody>
                  <a:tcPr/>
                </a:tc>
                <a:extLst>
                  <a:ext uri="{0D108BD9-81ED-4DB2-BD59-A6C34878D82A}">
                    <a16:rowId xmlns:a16="http://schemas.microsoft.com/office/drawing/2014/main" val="3013903667"/>
                  </a:ext>
                </a:extLst>
              </a:tr>
              <a:tr h="689761">
                <a:tc>
                  <a:txBody>
                    <a:bodyPr/>
                    <a:lstStyle/>
                    <a:p>
                      <a:pPr algn="ctr"/>
                      <a:r>
                        <a:rPr lang="en-US" sz="1600" dirty="0">
                          <a:solidFill>
                            <a:schemeClr val="tx2"/>
                          </a:solidFill>
                          <a:latin typeface="Abadi"/>
                        </a:rPr>
                        <a:t>Family Member Communication</a:t>
                      </a:r>
                    </a:p>
                    <a:p>
                      <a:pPr lvl="0" algn="ctr">
                        <a:buNone/>
                      </a:pPr>
                      <a:r>
                        <a:rPr lang="en-US" sz="1200" dirty="0">
                          <a:solidFill>
                            <a:schemeClr val="tx2"/>
                          </a:solidFill>
                          <a:latin typeface="Abadi"/>
                        </a:rPr>
                        <a:t>Spoken = 83%</a:t>
                      </a:r>
                    </a:p>
                    <a:p>
                      <a:pPr lvl="0" algn="ctr">
                        <a:buNone/>
                      </a:pPr>
                      <a:r>
                        <a:rPr lang="en-US" sz="1200" dirty="0">
                          <a:solidFill>
                            <a:schemeClr val="tx2"/>
                          </a:solidFill>
                          <a:latin typeface="Abadi"/>
                        </a:rPr>
                        <a:t>Gestures/Body Lang. = 10%</a:t>
                      </a:r>
                    </a:p>
                    <a:p>
                      <a:pPr lvl="0" algn="ctr">
                        <a:buNone/>
                      </a:pPr>
                      <a:r>
                        <a:rPr lang="en-US" sz="1200" dirty="0">
                          <a:solidFill>
                            <a:schemeClr val="tx2"/>
                          </a:solidFill>
                          <a:latin typeface="Abadi"/>
                        </a:rPr>
                        <a:t>Sign Language = 2%</a:t>
                      </a:r>
                    </a:p>
                    <a:p>
                      <a:pPr lvl="0" algn="ctr">
                        <a:buNone/>
                      </a:pPr>
                      <a:r>
                        <a:rPr lang="en-US" sz="1200" dirty="0">
                          <a:solidFill>
                            <a:schemeClr val="tx2"/>
                          </a:solidFill>
                          <a:latin typeface="Abadi"/>
                        </a:rPr>
                        <a:t>Comm Aide/Device = 2%</a:t>
                      </a:r>
                    </a:p>
                    <a:p>
                      <a:pPr lvl="0" algn="ctr">
                        <a:buNone/>
                      </a:pPr>
                      <a:r>
                        <a:rPr lang="en-US" sz="1200" dirty="0">
                          <a:solidFill>
                            <a:schemeClr val="tx2"/>
                          </a:solidFill>
                          <a:latin typeface="Abadi"/>
                        </a:rPr>
                        <a:t>Other = 4%</a:t>
                      </a:r>
                    </a:p>
                  </a:txBody>
                  <a:tcPr/>
                </a:tc>
                <a:extLst>
                  <a:ext uri="{0D108BD9-81ED-4DB2-BD59-A6C34878D82A}">
                    <a16:rowId xmlns:a16="http://schemas.microsoft.com/office/drawing/2014/main" val="4114448789"/>
                  </a:ext>
                </a:extLst>
              </a:tr>
              <a:tr h="816547">
                <a:tc>
                  <a:txBody>
                    <a:bodyPr/>
                    <a:lstStyle/>
                    <a:p>
                      <a:pPr algn="ctr"/>
                      <a:r>
                        <a:rPr lang="en-US" sz="1600" dirty="0">
                          <a:solidFill>
                            <a:schemeClr val="tx2"/>
                          </a:solidFill>
                          <a:latin typeface="Abadi" panose="020B0604020104020204" pitchFamily="34" charset="0"/>
                        </a:rPr>
                        <a:t>Preferred Lang.</a:t>
                      </a:r>
                    </a:p>
                    <a:p>
                      <a:pPr algn="ctr"/>
                      <a:r>
                        <a:rPr lang="en-US" sz="1200" dirty="0">
                          <a:solidFill>
                            <a:schemeClr val="tx2"/>
                          </a:solidFill>
                          <a:latin typeface="Abadi"/>
                        </a:rPr>
                        <a:t>English = 76%</a:t>
                      </a:r>
                    </a:p>
                    <a:p>
                      <a:pPr algn="ctr"/>
                      <a:r>
                        <a:rPr lang="en-US" sz="1200" dirty="0">
                          <a:solidFill>
                            <a:schemeClr val="tx2"/>
                          </a:solidFill>
                          <a:latin typeface="Abadi"/>
                        </a:rPr>
                        <a:t>Spanish = 14%</a:t>
                      </a:r>
                    </a:p>
                  </a:txBody>
                  <a:tcPr/>
                </a:tc>
                <a:extLst>
                  <a:ext uri="{0D108BD9-81ED-4DB2-BD59-A6C34878D82A}">
                    <a16:rowId xmlns:a16="http://schemas.microsoft.com/office/drawing/2014/main" val="3436521598"/>
                  </a:ext>
                </a:extLst>
              </a:tr>
              <a:tr h="926731">
                <a:tc>
                  <a:txBody>
                    <a:bodyPr/>
                    <a:lstStyle/>
                    <a:p>
                      <a:pPr algn="ctr"/>
                      <a:r>
                        <a:rPr lang="en-US" sz="1600" dirty="0">
                          <a:solidFill>
                            <a:schemeClr val="tx2"/>
                          </a:solidFill>
                          <a:latin typeface="Abadi"/>
                        </a:rPr>
                        <a:t>Respondent Relationship</a:t>
                      </a:r>
                    </a:p>
                    <a:p>
                      <a:pPr algn="ctr"/>
                      <a:r>
                        <a:rPr lang="en-US" sz="1200" dirty="0">
                          <a:solidFill>
                            <a:schemeClr val="tx2"/>
                          </a:solidFill>
                          <a:latin typeface="Abadi"/>
                        </a:rPr>
                        <a:t>Parent = 88%</a:t>
                      </a:r>
                    </a:p>
                    <a:p>
                      <a:pPr algn="ctr"/>
                      <a:r>
                        <a:rPr lang="en-US" sz="1200" dirty="0">
                          <a:solidFill>
                            <a:schemeClr val="tx2"/>
                          </a:solidFill>
                          <a:latin typeface="Abadi"/>
                        </a:rPr>
                        <a:t>Sibling = 6%</a:t>
                      </a:r>
                    </a:p>
                    <a:p>
                      <a:pPr algn="ctr"/>
                      <a:r>
                        <a:rPr lang="en-US" sz="1200" dirty="0">
                          <a:solidFill>
                            <a:schemeClr val="tx2"/>
                          </a:solidFill>
                          <a:latin typeface="Abadi"/>
                        </a:rPr>
                        <a:t>Spouse = 0%</a:t>
                      </a:r>
                    </a:p>
                    <a:p>
                      <a:pPr lvl="0" algn="ctr">
                        <a:buNone/>
                      </a:pPr>
                      <a:r>
                        <a:rPr lang="en-US" sz="1200" dirty="0">
                          <a:solidFill>
                            <a:schemeClr val="tx2"/>
                          </a:solidFill>
                          <a:latin typeface="Abadi"/>
                        </a:rPr>
                        <a:t>Grandparent = 2%</a:t>
                      </a:r>
                    </a:p>
                    <a:p>
                      <a:pPr lvl="0" algn="ctr">
                        <a:buNone/>
                      </a:pPr>
                      <a:r>
                        <a:rPr lang="en-US" sz="1200" dirty="0">
                          <a:solidFill>
                            <a:schemeClr val="tx2"/>
                          </a:solidFill>
                          <a:latin typeface="Abadi"/>
                        </a:rPr>
                        <a:t>Other = 4%</a:t>
                      </a:r>
                    </a:p>
                  </a:txBody>
                  <a:tcPr/>
                </a:tc>
                <a:extLst>
                  <a:ext uri="{0D108BD9-81ED-4DB2-BD59-A6C34878D82A}">
                    <a16:rowId xmlns:a16="http://schemas.microsoft.com/office/drawing/2014/main" val="3452786543"/>
                  </a:ext>
                </a:extLst>
              </a:tr>
              <a:tr h="631862">
                <a:tc>
                  <a:txBody>
                    <a:bodyPr/>
                    <a:lstStyle/>
                    <a:p>
                      <a:pPr algn="ctr"/>
                      <a:r>
                        <a:rPr lang="en-US" sz="1600" dirty="0">
                          <a:solidFill>
                            <a:schemeClr val="tx2"/>
                          </a:solidFill>
                          <a:latin typeface="Abadi" panose="020B0604020104020204" pitchFamily="34" charset="0"/>
                        </a:rPr>
                        <a:t>Sample Size: </a:t>
                      </a:r>
                    </a:p>
                    <a:p>
                      <a:pPr algn="ctr"/>
                      <a:r>
                        <a:rPr lang="en-US" sz="1200" dirty="0">
                          <a:solidFill>
                            <a:schemeClr val="tx2"/>
                          </a:solidFill>
                          <a:latin typeface="Abadi"/>
                        </a:rPr>
                        <a:t>14131 Responses</a:t>
                      </a:r>
                    </a:p>
                  </a:txBody>
                  <a:tcPr/>
                </a:tc>
                <a:extLst>
                  <a:ext uri="{0D108BD9-81ED-4DB2-BD59-A6C34878D82A}">
                    <a16:rowId xmlns:a16="http://schemas.microsoft.com/office/drawing/2014/main" val="4193607939"/>
                  </a:ext>
                </a:extLst>
              </a:tr>
            </a:tbl>
          </a:graphicData>
        </a:graphic>
      </p:graphicFrame>
      <p:graphicFrame>
        <p:nvGraphicFramePr>
          <p:cNvPr id="4" name="Table 3">
            <a:extLst>
              <a:ext uri="{FF2B5EF4-FFF2-40B4-BE49-F238E27FC236}">
                <a16:creationId xmlns:a16="http://schemas.microsoft.com/office/drawing/2014/main" id="{AD9CA929-7CEF-734A-BCF3-9A250AF6C3C8}"/>
              </a:ext>
            </a:extLst>
          </p:cNvPr>
          <p:cNvGraphicFramePr>
            <a:graphicFrameLocks noGrp="1"/>
          </p:cNvGraphicFramePr>
          <p:nvPr>
            <p:extLst>
              <p:ext uri="{D42A27DB-BD31-4B8C-83A1-F6EECF244321}">
                <p14:modId xmlns:p14="http://schemas.microsoft.com/office/powerpoint/2010/main" val="3297041721"/>
              </p:ext>
            </p:extLst>
          </p:nvPr>
        </p:nvGraphicFramePr>
        <p:xfrm>
          <a:off x="7524750" y="765714"/>
          <a:ext cx="2947482" cy="5968990"/>
        </p:xfrm>
        <a:graphic>
          <a:graphicData uri="http://schemas.openxmlformats.org/drawingml/2006/table">
            <a:tbl>
              <a:tblPr firstRow="1" bandRow="1">
                <a:tableStyleId>{5C22544A-7EE6-4342-B048-85BDC9FD1C3A}</a:tableStyleId>
              </a:tblPr>
              <a:tblGrid>
                <a:gridCol w="2947482">
                  <a:extLst>
                    <a:ext uri="{9D8B030D-6E8A-4147-A177-3AD203B41FA5}">
                      <a16:colId xmlns:a16="http://schemas.microsoft.com/office/drawing/2014/main" val="3756243690"/>
                    </a:ext>
                  </a:extLst>
                </a:gridCol>
              </a:tblGrid>
              <a:tr h="952629">
                <a:tc>
                  <a:txBody>
                    <a:bodyPr/>
                    <a:lstStyle/>
                    <a:p>
                      <a:pPr algn="ctr"/>
                      <a:r>
                        <a:rPr lang="en-US" sz="2400" dirty="0">
                          <a:solidFill>
                            <a:schemeClr val="tx2"/>
                          </a:solidFill>
                          <a:latin typeface="Latha" panose="020B0502040204020203" pitchFamily="34" charset="0"/>
                          <a:cs typeface="Latha" panose="020B0502040204020203" pitchFamily="34" charset="0"/>
                        </a:rPr>
                        <a:t>ACRC Demographic Statistics</a:t>
                      </a:r>
                    </a:p>
                  </a:txBody>
                  <a:tcPr>
                    <a:solidFill>
                      <a:schemeClr val="accent2"/>
                    </a:solidFill>
                  </a:tcPr>
                </a:tc>
                <a:extLst>
                  <a:ext uri="{0D108BD9-81ED-4DB2-BD59-A6C34878D82A}">
                    <a16:rowId xmlns:a16="http://schemas.microsoft.com/office/drawing/2014/main" val="4009350481"/>
                  </a:ext>
                </a:extLst>
              </a:tr>
              <a:tr h="367552">
                <a:tc>
                  <a:txBody>
                    <a:bodyPr/>
                    <a:lstStyle/>
                    <a:p>
                      <a:pPr algn="ctr"/>
                      <a:r>
                        <a:rPr lang="en-US" sz="1600" b="0" i="0" kern="1200" dirty="0">
                          <a:solidFill>
                            <a:schemeClr val="tx2"/>
                          </a:solidFill>
                          <a:effectLst/>
                          <a:latin typeface="Aptos Mono"/>
                          <a:ea typeface="+mn-ea"/>
                          <a:cs typeface="+mn-cs"/>
                        </a:rPr>
                        <a:t>x̄ </a:t>
                      </a:r>
                      <a:r>
                        <a:rPr lang="en-US" sz="1600" dirty="0">
                          <a:solidFill>
                            <a:schemeClr val="tx2"/>
                          </a:solidFill>
                          <a:latin typeface="Abadi"/>
                        </a:rPr>
                        <a:t>Age = 33.5</a:t>
                      </a:r>
                      <a:endParaRPr lang="en-US" sz="1600" dirty="0">
                        <a:solidFill>
                          <a:schemeClr val="tx2"/>
                        </a:solidFill>
                        <a:latin typeface="Abadi" panose="020B0604020104020204" pitchFamily="34" charset="0"/>
                      </a:endParaRPr>
                    </a:p>
                  </a:txBody>
                  <a:tcPr/>
                </a:tc>
                <a:extLst>
                  <a:ext uri="{0D108BD9-81ED-4DB2-BD59-A6C34878D82A}">
                    <a16:rowId xmlns:a16="http://schemas.microsoft.com/office/drawing/2014/main" val="3125612147"/>
                  </a:ext>
                </a:extLst>
              </a:tr>
              <a:tr h="673986">
                <a:tc>
                  <a:txBody>
                    <a:bodyPr/>
                    <a:lstStyle/>
                    <a:p>
                      <a:pPr algn="ctr"/>
                      <a:r>
                        <a:rPr lang="en-US" sz="1600" dirty="0">
                          <a:solidFill>
                            <a:schemeClr val="tx2"/>
                          </a:solidFill>
                          <a:latin typeface="Abadi" panose="020B0604020104020204" pitchFamily="34" charset="0"/>
                        </a:rPr>
                        <a:t>Gender</a:t>
                      </a:r>
                    </a:p>
                    <a:p>
                      <a:pPr algn="ctr"/>
                      <a:r>
                        <a:rPr lang="en-US" sz="1200" dirty="0">
                          <a:solidFill>
                            <a:schemeClr val="tx2"/>
                          </a:solidFill>
                          <a:latin typeface="Abadi"/>
                        </a:rPr>
                        <a:t>Male = 65%</a:t>
                      </a:r>
                    </a:p>
                    <a:p>
                      <a:pPr algn="ctr"/>
                      <a:r>
                        <a:rPr lang="en-US" sz="1200" dirty="0">
                          <a:solidFill>
                            <a:schemeClr val="tx2"/>
                          </a:solidFill>
                          <a:latin typeface="Abadi"/>
                        </a:rPr>
                        <a:t>Female = 35%</a:t>
                      </a:r>
                    </a:p>
                  </a:txBody>
                  <a:tcPr/>
                </a:tc>
                <a:extLst>
                  <a:ext uri="{0D108BD9-81ED-4DB2-BD59-A6C34878D82A}">
                    <a16:rowId xmlns:a16="http://schemas.microsoft.com/office/drawing/2014/main" val="3013903667"/>
                  </a:ext>
                </a:extLst>
              </a:tr>
              <a:tr h="689761">
                <a:tc>
                  <a:txBody>
                    <a:bodyPr/>
                    <a:lstStyle/>
                    <a:p>
                      <a:pPr lvl="0" algn="ctr">
                        <a:buNone/>
                      </a:pPr>
                      <a:r>
                        <a:rPr lang="en-US" sz="1600" b="0" i="0" u="none" strike="noStrike" noProof="0" dirty="0">
                          <a:solidFill>
                            <a:schemeClr val="tx2"/>
                          </a:solidFill>
                          <a:latin typeface="Abadi"/>
                        </a:rPr>
                        <a:t>Family Member Communication</a:t>
                      </a:r>
                      <a:endParaRPr lang="en-US" sz="16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Spoken = 84%</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Gestures/Body Lang. = 9%</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Sign Language = 1%</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Comm Aide/Device = 2%</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Other = 4%</a:t>
                      </a:r>
                      <a:endParaRPr lang="en-US" sz="1200" b="0" i="0" u="none" strike="noStrike" noProof="0" dirty="0"/>
                    </a:p>
                  </a:txBody>
                  <a:tcPr/>
                </a:tc>
                <a:extLst>
                  <a:ext uri="{0D108BD9-81ED-4DB2-BD59-A6C34878D82A}">
                    <a16:rowId xmlns:a16="http://schemas.microsoft.com/office/drawing/2014/main" val="4114448789"/>
                  </a:ext>
                </a:extLst>
              </a:tr>
              <a:tr h="816547">
                <a:tc>
                  <a:txBody>
                    <a:bodyPr/>
                    <a:lstStyle/>
                    <a:p>
                      <a:pPr algn="ctr"/>
                      <a:r>
                        <a:rPr lang="en-US" sz="1600" dirty="0">
                          <a:solidFill>
                            <a:schemeClr val="tx2"/>
                          </a:solidFill>
                          <a:latin typeface="Abadi" panose="020B0604020104020204" pitchFamily="34" charset="0"/>
                        </a:rPr>
                        <a:t>Preferred Lang.</a:t>
                      </a:r>
                    </a:p>
                    <a:p>
                      <a:pPr algn="ctr"/>
                      <a:r>
                        <a:rPr lang="en-US" sz="1200" dirty="0">
                          <a:solidFill>
                            <a:schemeClr val="tx2"/>
                          </a:solidFill>
                          <a:latin typeface="Abadi"/>
                        </a:rPr>
                        <a:t>English = 87%</a:t>
                      </a:r>
                    </a:p>
                    <a:p>
                      <a:pPr algn="ctr"/>
                      <a:r>
                        <a:rPr lang="en-US" sz="1200" dirty="0">
                          <a:solidFill>
                            <a:schemeClr val="tx2"/>
                          </a:solidFill>
                          <a:latin typeface="Abadi"/>
                        </a:rPr>
                        <a:t>Spanish = 5%</a:t>
                      </a:r>
                    </a:p>
                  </a:txBody>
                  <a:tcPr/>
                </a:tc>
                <a:extLst>
                  <a:ext uri="{0D108BD9-81ED-4DB2-BD59-A6C34878D82A}">
                    <a16:rowId xmlns:a16="http://schemas.microsoft.com/office/drawing/2014/main" val="3436521598"/>
                  </a:ext>
                </a:extLst>
              </a:tr>
              <a:tr h="926731">
                <a:tc>
                  <a:txBody>
                    <a:bodyPr/>
                    <a:lstStyle/>
                    <a:p>
                      <a:pPr lvl="0" algn="ctr">
                        <a:buNone/>
                      </a:pPr>
                      <a:r>
                        <a:rPr lang="en-US" sz="1600" b="0" i="0" u="none" strike="noStrike" noProof="0" dirty="0">
                          <a:solidFill>
                            <a:schemeClr val="tx2"/>
                          </a:solidFill>
                          <a:latin typeface="Abadi"/>
                        </a:rPr>
                        <a:t>Respondent Relationship</a:t>
                      </a:r>
                      <a:endParaRPr lang="en-US" sz="16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Parent = 88%</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Sibling = 6%</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Spouse = 0%</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Grandparent = 2%</a:t>
                      </a:r>
                      <a:endParaRPr lang="en-US" sz="1200" b="0" i="0" u="none" strike="noStrike" noProof="0" dirty="0">
                        <a:solidFill>
                          <a:srgbClr val="000000"/>
                        </a:solidFill>
                        <a:latin typeface="Abadi"/>
                      </a:endParaRPr>
                    </a:p>
                    <a:p>
                      <a:pPr lvl="0" algn="ctr">
                        <a:buNone/>
                      </a:pPr>
                      <a:r>
                        <a:rPr lang="en-US" sz="1200" b="0" i="0" u="none" strike="noStrike" noProof="0" dirty="0">
                          <a:solidFill>
                            <a:schemeClr val="tx2"/>
                          </a:solidFill>
                          <a:latin typeface="Abadi"/>
                        </a:rPr>
                        <a:t>Other = 4%</a:t>
                      </a:r>
                      <a:endParaRPr lang="en-US" dirty="0"/>
                    </a:p>
                  </a:txBody>
                  <a:tcPr/>
                </a:tc>
                <a:extLst>
                  <a:ext uri="{0D108BD9-81ED-4DB2-BD59-A6C34878D82A}">
                    <a16:rowId xmlns:a16="http://schemas.microsoft.com/office/drawing/2014/main" val="3452786543"/>
                  </a:ext>
                </a:extLst>
              </a:tr>
              <a:tr h="631862">
                <a:tc>
                  <a:txBody>
                    <a:bodyPr/>
                    <a:lstStyle/>
                    <a:p>
                      <a:pPr algn="ctr"/>
                      <a:r>
                        <a:rPr lang="en-US" sz="1600" dirty="0">
                          <a:solidFill>
                            <a:schemeClr val="tx2"/>
                          </a:solidFill>
                          <a:latin typeface="Abadi" panose="020B0604020104020204" pitchFamily="34" charset="0"/>
                        </a:rPr>
                        <a:t>Sample Size: </a:t>
                      </a:r>
                    </a:p>
                    <a:p>
                      <a:pPr lvl="0" algn="ctr">
                        <a:buNone/>
                      </a:pPr>
                      <a:r>
                        <a:rPr lang="en-US" sz="1200" b="0" i="0" u="none" strike="noStrike" noProof="0" dirty="0">
                          <a:solidFill>
                            <a:schemeClr val="tx2"/>
                          </a:solidFill>
                          <a:latin typeface="Abadi"/>
                        </a:rPr>
                        <a:t>1074 Responses</a:t>
                      </a:r>
                      <a:endParaRPr lang="en-US" dirty="0"/>
                    </a:p>
                  </a:txBody>
                  <a:tcPr/>
                </a:tc>
                <a:extLst>
                  <a:ext uri="{0D108BD9-81ED-4DB2-BD59-A6C34878D82A}">
                    <a16:rowId xmlns:a16="http://schemas.microsoft.com/office/drawing/2014/main" val="4193607939"/>
                  </a:ext>
                </a:extLst>
              </a:tr>
            </a:tbl>
          </a:graphicData>
        </a:graphic>
      </p:graphicFrame>
    </p:spTree>
    <p:extLst>
      <p:ext uri="{BB962C8B-B14F-4D97-AF65-F5344CB8AC3E}">
        <p14:creationId xmlns:p14="http://schemas.microsoft.com/office/powerpoint/2010/main" val="265897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old person smiling at camera&#10;&#10;Description automatically generated">
            <a:extLst>
              <a:ext uri="{FF2B5EF4-FFF2-40B4-BE49-F238E27FC236}">
                <a16:creationId xmlns:a16="http://schemas.microsoft.com/office/drawing/2014/main" id="{933F9D0C-E6C5-6416-F079-17F8C9E03CDF}"/>
              </a:ext>
            </a:extLst>
          </p:cNvPr>
          <p:cNvPicPr>
            <a:picLocks noChangeAspect="1" noChangeArrowheads="1"/>
          </p:cNvPicPr>
          <p:nvPr/>
        </p:nvPicPr>
        <p:blipFill>
          <a:blip r:embed="rId3"/>
          <a:srcRect/>
          <a:stretch>
            <a:fillRect/>
          </a:stretch>
        </p:blipFill>
        <p:spPr bwMode="auto">
          <a:xfrm>
            <a:off x="98282" y="3835810"/>
            <a:ext cx="3247160" cy="2164773"/>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graphicFrame>
        <p:nvGraphicFramePr>
          <p:cNvPr id="26" name="Chart 25">
            <a:extLst>
              <a:ext uri="{FF2B5EF4-FFF2-40B4-BE49-F238E27FC236}">
                <a16:creationId xmlns:a16="http://schemas.microsoft.com/office/drawing/2014/main" id="{CB410E31-C909-E41A-0B91-56174328639E}"/>
              </a:ext>
            </a:extLst>
          </p:cNvPr>
          <p:cNvGraphicFramePr/>
          <p:nvPr>
            <p:extLst>
              <p:ext uri="{D42A27DB-BD31-4B8C-83A1-F6EECF244321}">
                <p14:modId xmlns:p14="http://schemas.microsoft.com/office/powerpoint/2010/main" val="3255652474"/>
              </p:ext>
            </p:extLst>
          </p:nvPr>
        </p:nvGraphicFramePr>
        <p:xfrm>
          <a:off x="3345442" y="0"/>
          <a:ext cx="8351258"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2EE48C14-FAA6-28D2-596E-C3257242E101}"/>
              </a:ext>
            </a:extLst>
          </p:cNvPr>
          <p:cNvSpPr txBox="1"/>
          <p:nvPr/>
        </p:nvSpPr>
        <p:spPr>
          <a:xfrm>
            <a:off x="495300" y="64579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4" name="Group 23">
            <a:extLst>
              <a:ext uri="{FF2B5EF4-FFF2-40B4-BE49-F238E27FC236}">
                <a16:creationId xmlns:a16="http://schemas.microsoft.com/office/drawing/2014/main" id="{50F0748E-B8FB-E92C-FD64-D86A786602CC}"/>
              </a:ext>
            </a:extLst>
          </p:cNvPr>
          <p:cNvGrpSpPr/>
          <p:nvPr/>
        </p:nvGrpSpPr>
        <p:grpSpPr>
          <a:xfrm>
            <a:off x="2095500" y="234344"/>
            <a:ext cx="1714500" cy="1371600"/>
            <a:chOff x="1009650" y="203843"/>
            <a:chExt cx="1714500" cy="1371600"/>
          </a:xfrm>
        </p:grpSpPr>
        <p:grpSp>
          <p:nvGrpSpPr>
            <p:cNvPr id="17" name="Group 16">
              <a:extLst>
                <a:ext uri="{FF2B5EF4-FFF2-40B4-BE49-F238E27FC236}">
                  <a16:creationId xmlns:a16="http://schemas.microsoft.com/office/drawing/2014/main" id="{FA3F1D1A-D59A-FAA8-4CC4-48442E7C25A1}"/>
                </a:ext>
              </a:extLst>
            </p:cNvPr>
            <p:cNvGrpSpPr/>
            <p:nvPr/>
          </p:nvGrpSpPr>
          <p:grpSpPr>
            <a:xfrm>
              <a:off x="1009650" y="203843"/>
              <a:ext cx="1714500" cy="1371600"/>
              <a:chOff x="952500" y="342900"/>
              <a:chExt cx="1714500" cy="1371600"/>
            </a:xfrm>
          </p:grpSpPr>
          <p:sp>
            <p:nvSpPr>
              <p:cNvPr id="13" name="Rectangle 12">
                <a:extLst>
                  <a:ext uri="{FF2B5EF4-FFF2-40B4-BE49-F238E27FC236}">
                    <a16:creationId xmlns:a16="http://schemas.microsoft.com/office/drawing/2014/main" id="{C6B42F16-5353-78ED-A825-CE2F31029BDF}"/>
                  </a:ext>
                </a:extLst>
              </p:cNvPr>
              <p:cNvSpPr/>
              <p:nvPr/>
            </p:nvSpPr>
            <p:spPr>
              <a:xfrm>
                <a:off x="952500" y="342900"/>
                <a:ext cx="1714500" cy="1371600"/>
              </a:xfrm>
              <a:prstGeom prst="rect">
                <a:avLst/>
              </a:prstGeom>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4412460E-E99F-7046-0BB7-44FE25ECE4A8}"/>
                  </a:ext>
                </a:extLst>
              </p:cNvPr>
              <p:cNvSpPr/>
              <p:nvPr/>
            </p:nvSpPr>
            <p:spPr>
              <a:xfrm>
                <a:off x="1124694" y="456261"/>
                <a:ext cx="288354" cy="288354"/>
              </a:xfrm>
              <a:prstGeom prst="rect">
                <a:avLst/>
              </a:prstGeom>
              <a:solidFill>
                <a:srgbClr val="D9F1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D1BBC6F1-5FE9-53B6-D63B-0BEBD83FEB6C}"/>
                  </a:ext>
                </a:extLst>
              </p:cNvPr>
              <p:cNvSpPr/>
              <p:nvPr/>
            </p:nvSpPr>
            <p:spPr>
              <a:xfrm>
                <a:off x="1123950" y="884969"/>
                <a:ext cx="288354" cy="288354"/>
              </a:xfrm>
              <a:prstGeom prst="rect">
                <a:avLst/>
              </a:prstGeom>
              <a:solidFill>
                <a:srgbClr val="8CD6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A002892B-B597-77C1-6A4C-1F058F77837B}"/>
                  </a:ext>
                </a:extLst>
              </p:cNvPr>
              <p:cNvSpPr/>
              <p:nvPr/>
            </p:nvSpPr>
            <p:spPr>
              <a:xfrm>
                <a:off x="1123950" y="1311846"/>
                <a:ext cx="288354" cy="288354"/>
              </a:xfrm>
              <a:prstGeom prst="rect">
                <a:avLst/>
              </a:prstGeom>
              <a:solidFill>
                <a:srgbClr val="2791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sp>
          <p:nvSpPr>
            <p:cNvPr id="19" name="Rectangle 1">
              <a:extLst>
                <a:ext uri="{FF2B5EF4-FFF2-40B4-BE49-F238E27FC236}">
                  <a16:creationId xmlns:a16="http://schemas.microsoft.com/office/drawing/2014/main" id="{CD6E6A6C-6FC1-C0EB-31BF-49D6640BC23F}"/>
                </a:ext>
              </a:extLst>
            </p:cNvPr>
            <p:cNvSpPr>
              <a:spLocks noChangeArrowheads="1"/>
            </p:cNvSpPr>
            <p:nvPr/>
          </p:nvSpPr>
          <p:spPr bwMode="auto">
            <a:xfrm>
              <a:off x="1498734" y="332094"/>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mean</a:t>
              </a:r>
            </a:p>
          </p:txBody>
        </p:sp>
        <p:sp>
          <p:nvSpPr>
            <p:cNvPr id="21" name="Rectangle 2">
              <a:extLst>
                <a:ext uri="{FF2B5EF4-FFF2-40B4-BE49-F238E27FC236}">
                  <a16:creationId xmlns:a16="http://schemas.microsoft.com/office/drawing/2014/main" id="{86D3F720-1485-3B7A-42BF-6BDEED792CD5}"/>
                </a:ext>
              </a:extLst>
            </p:cNvPr>
            <p:cNvSpPr>
              <a:spLocks noChangeArrowheads="1"/>
            </p:cNvSpPr>
            <p:nvPr/>
          </p:nvSpPr>
          <p:spPr bwMode="auto">
            <a:xfrm>
              <a:off x="1498733" y="1159975"/>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mean</a:t>
              </a:r>
            </a:p>
          </p:txBody>
        </p:sp>
        <p:sp>
          <p:nvSpPr>
            <p:cNvPr id="23" name="Rectangle 1">
              <a:extLst>
                <a:ext uri="{FF2B5EF4-FFF2-40B4-BE49-F238E27FC236}">
                  <a16:creationId xmlns:a16="http://schemas.microsoft.com/office/drawing/2014/main" id="{10408893-131F-ED46-3612-1AD1DECBE32C}"/>
                </a:ext>
              </a:extLst>
            </p:cNvPr>
            <p:cNvSpPr>
              <a:spLocks noChangeArrowheads="1"/>
            </p:cNvSpPr>
            <p:nvPr/>
          </p:nvSpPr>
          <p:spPr bwMode="auto">
            <a:xfrm>
              <a:off x="1494413" y="751048"/>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near mean</a:t>
              </a:r>
            </a:p>
          </p:txBody>
        </p:sp>
      </p:grpSp>
      <p:sp>
        <p:nvSpPr>
          <p:cNvPr id="7" name="Title 1">
            <a:extLst>
              <a:ext uri="{FF2B5EF4-FFF2-40B4-BE49-F238E27FC236}">
                <a16:creationId xmlns:a16="http://schemas.microsoft.com/office/drawing/2014/main" id="{194FA993-1FA4-EC1C-8020-E9FE182CDAA0}"/>
              </a:ext>
            </a:extLst>
          </p:cNvPr>
          <p:cNvSpPr txBox="1">
            <a:spLocks/>
          </p:cNvSpPr>
          <p:nvPr/>
        </p:nvSpPr>
        <p:spPr>
          <a:xfrm>
            <a:off x="252919" y="1123837"/>
            <a:ext cx="2947482" cy="2477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a:t>Adult Family Survey (AFS)</a:t>
            </a:r>
            <a:endParaRPr lang="en-US" dirty="0"/>
          </a:p>
        </p:txBody>
      </p:sp>
      <p:sp>
        <p:nvSpPr>
          <p:cNvPr id="8" name="TextBox 7">
            <a:extLst>
              <a:ext uri="{FF2B5EF4-FFF2-40B4-BE49-F238E27FC236}">
                <a16:creationId xmlns:a16="http://schemas.microsoft.com/office/drawing/2014/main" id="{225FD05A-5916-E928-28C0-22D7945B55C6}"/>
              </a:ext>
            </a:extLst>
          </p:cNvPr>
          <p:cNvSpPr txBox="1"/>
          <p:nvPr/>
        </p:nvSpPr>
        <p:spPr>
          <a:xfrm>
            <a:off x="252919" y="2911151"/>
            <a:ext cx="1205138" cy="369332"/>
          </a:xfrm>
          <a:prstGeom prst="rect">
            <a:avLst/>
          </a:prstGeom>
          <a:noFill/>
        </p:spPr>
        <p:txBody>
          <a:bodyPr wrap="none" lIns="91440" tIns="45720" rIns="91440" bIns="45720" rtlCol="0" anchor="t">
            <a:spAutoFit/>
          </a:bodyPr>
          <a:lstStyle/>
          <a:p>
            <a:r>
              <a:rPr lang="en-US" dirty="0">
                <a:solidFill>
                  <a:schemeClr val="bg1">
                    <a:lumMod val="85000"/>
                  </a:schemeClr>
                </a:solidFill>
              </a:rPr>
              <a:t>2023/ 2024</a:t>
            </a:r>
          </a:p>
        </p:txBody>
      </p:sp>
    </p:spTree>
    <p:extLst>
      <p:ext uri="{BB962C8B-B14F-4D97-AF65-F5344CB8AC3E}">
        <p14:creationId xmlns:p14="http://schemas.microsoft.com/office/powerpoint/2010/main" val="151215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92BF9-555D-CE1A-27DF-BC668B8054F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22B3CC3-B435-A151-B6A4-A58FFB4656A5}"/>
              </a:ext>
            </a:extLst>
          </p:cNvPr>
          <p:cNvGrpSpPr/>
          <p:nvPr/>
        </p:nvGrpSpPr>
        <p:grpSpPr>
          <a:xfrm>
            <a:off x="9321511" y="859334"/>
            <a:ext cx="3478356" cy="5141416"/>
            <a:chOff x="9321511" y="859334"/>
            <a:chExt cx="3478356" cy="5141416"/>
          </a:xfrm>
        </p:grpSpPr>
        <p:grpSp>
          <p:nvGrpSpPr>
            <p:cNvPr id="21" name="Group 20">
              <a:extLst>
                <a:ext uri="{FF2B5EF4-FFF2-40B4-BE49-F238E27FC236}">
                  <a16:creationId xmlns:a16="http://schemas.microsoft.com/office/drawing/2014/main" id="{189AD746-509A-DA0A-950E-E9DAF20FE68C}"/>
                </a:ext>
              </a:extLst>
            </p:cNvPr>
            <p:cNvGrpSpPr/>
            <p:nvPr/>
          </p:nvGrpSpPr>
          <p:grpSpPr>
            <a:xfrm>
              <a:off x="9372600" y="1941731"/>
              <a:ext cx="3427267" cy="1257747"/>
              <a:chOff x="9372600" y="4695289"/>
              <a:chExt cx="3427267" cy="1257747"/>
            </a:xfrm>
          </p:grpSpPr>
          <p:grpSp>
            <p:nvGrpSpPr>
              <p:cNvPr id="22" name="Group 21">
                <a:extLst>
                  <a:ext uri="{FF2B5EF4-FFF2-40B4-BE49-F238E27FC236}">
                    <a16:creationId xmlns:a16="http://schemas.microsoft.com/office/drawing/2014/main" id="{C2DB9D47-D197-2690-49F1-09021F7DE1FC}"/>
                  </a:ext>
                </a:extLst>
              </p:cNvPr>
              <p:cNvGrpSpPr/>
              <p:nvPr/>
            </p:nvGrpSpPr>
            <p:grpSpPr>
              <a:xfrm>
                <a:off x="9372600" y="4695289"/>
                <a:ext cx="2609850" cy="1191161"/>
                <a:chOff x="9372600" y="4695289"/>
                <a:chExt cx="2609850" cy="1191161"/>
              </a:xfrm>
            </p:grpSpPr>
            <p:sp>
              <p:nvSpPr>
                <p:cNvPr id="25" name="Rectangle 24">
                  <a:extLst>
                    <a:ext uri="{FF2B5EF4-FFF2-40B4-BE49-F238E27FC236}">
                      <a16:creationId xmlns:a16="http://schemas.microsoft.com/office/drawing/2014/main" id="{684765B6-D836-82DE-FCF8-27F66F29129A}"/>
                    </a:ext>
                  </a:extLst>
                </p:cNvPr>
                <p:cNvSpPr/>
                <p:nvPr/>
              </p:nvSpPr>
              <p:spPr>
                <a:xfrm>
                  <a:off x="9372600" y="54386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48E14A3D-EAAB-0643-4946-F1E2C2F2D6AA}"/>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3" name="TextBox 22">
                <a:extLst>
                  <a:ext uri="{FF2B5EF4-FFF2-40B4-BE49-F238E27FC236}">
                    <a16:creationId xmlns:a16="http://schemas.microsoft.com/office/drawing/2014/main" id="{B1A1C848-18E5-CA95-02F6-559ECE6F3EE6}"/>
                  </a:ext>
                </a:extLst>
              </p:cNvPr>
              <p:cNvSpPr txBox="1"/>
              <p:nvPr/>
            </p:nvSpPr>
            <p:spPr>
              <a:xfrm>
                <a:off x="11125200" y="5026432"/>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ACRC</a:t>
                </a:r>
              </a:p>
            </p:txBody>
          </p:sp>
          <p:sp>
            <p:nvSpPr>
              <p:cNvPr id="24" name="TextBox 23">
                <a:extLst>
                  <a:ext uri="{FF2B5EF4-FFF2-40B4-BE49-F238E27FC236}">
                    <a16:creationId xmlns:a16="http://schemas.microsoft.com/office/drawing/2014/main" id="{9DD4464A-83D2-5D78-15D0-615EFCD3658A}"/>
                  </a:ext>
                </a:extLst>
              </p:cNvPr>
              <p:cNvSpPr txBox="1"/>
              <p:nvPr/>
            </p:nvSpPr>
            <p:spPr>
              <a:xfrm>
                <a:off x="11580667" y="5614482"/>
                <a:ext cx="12192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grpSp>
          <p:nvGrpSpPr>
            <p:cNvPr id="20" name="Group 19">
              <a:extLst>
                <a:ext uri="{FF2B5EF4-FFF2-40B4-BE49-F238E27FC236}">
                  <a16:creationId xmlns:a16="http://schemas.microsoft.com/office/drawing/2014/main" id="{58941C6F-9074-8EEE-0DBD-E80F54AB0E6F}"/>
                </a:ext>
              </a:extLst>
            </p:cNvPr>
            <p:cNvGrpSpPr/>
            <p:nvPr/>
          </p:nvGrpSpPr>
          <p:grpSpPr>
            <a:xfrm>
              <a:off x="9372600" y="4695289"/>
              <a:ext cx="2895600" cy="1248311"/>
              <a:chOff x="9372600" y="4695289"/>
              <a:chExt cx="2895600" cy="1248311"/>
            </a:xfrm>
          </p:grpSpPr>
          <p:grpSp>
            <p:nvGrpSpPr>
              <p:cNvPr id="8" name="Group 7">
                <a:extLst>
                  <a:ext uri="{FF2B5EF4-FFF2-40B4-BE49-F238E27FC236}">
                    <a16:creationId xmlns:a16="http://schemas.microsoft.com/office/drawing/2014/main" id="{DE7A61DB-27C6-ADDD-DC2A-B03DA7A07FA4}"/>
                  </a:ext>
                </a:extLst>
              </p:cNvPr>
              <p:cNvGrpSpPr/>
              <p:nvPr/>
            </p:nvGrpSpPr>
            <p:grpSpPr>
              <a:xfrm>
                <a:off x="9372600" y="4695289"/>
                <a:ext cx="2609850" cy="1191161"/>
                <a:chOff x="9372600" y="4695289"/>
                <a:chExt cx="2609850" cy="1191161"/>
              </a:xfrm>
            </p:grpSpPr>
            <p:sp>
              <p:nvSpPr>
                <p:cNvPr id="6" name="Rectangle 5">
                  <a:extLst>
                    <a:ext uri="{FF2B5EF4-FFF2-40B4-BE49-F238E27FC236}">
                      <a16:creationId xmlns:a16="http://schemas.microsoft.com/office/drawing/2014/main" id="{BC8D0096-A0B7-C69B-AA4A-EEBE7BDA70A6}"/>
                    </a:ext>
                  </a:extLst>
                </p:cNvPr>
                <p:cNvSpPr/>
                <p:nvPr/>
              </p:nvSpPr>
              <p:spPr>
                <a:xfrm>
                  <a:off x="9372600" y="54386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E189C01B-9134-DC39-9E7E-83335B88C93B}"/>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6E63C95E-58DF-A417-B2A5-A32CC2EA27A7}"/>
                  </a:ext>
                </a:extLst>
              </p:cNvPr>
              <p:cNvSpPr txBox="1"/>
              <p:nvPr/>
            </p:nvSpPr>
            <p:spPr>
              <a:xfrm>
                <a:off x="11334750" y="5092869"/>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ACRC</a:t>
                </a:r>
              </a:p>
            </p:txBody>
          </p:sp>
          <p:sp>
            <p:nvSpPr>
              <p:cNvPr id="7" name="TextBox 6">
                <a:extLst>
                  <a:ext uri="{FF2B5EF4-FFF2-40B4-BE49-F238E27FC236}">
                    <a16:creationId xmlns:a16="http://schemas.microsoft.com/office/drawing/2014/main" id="{4167425D-66F5-27E7-D29C-E6D072987C84}"/>
                  </a:ext>
                </a:extLst>
              </p:cNvPr>
              <p:cNvSpPr txBox="1"/>
              <p:nvPr/>
            </p:nvSpPr>
            <p:spPr>
              <a:xfrm>
                <a:off x="11582400" y="5605046"/>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sp>
          <p:nvSpPr>
            <p:cNvPr id="11" name="TextBox 10">
              <a:extLst>
                <a:ext uri="{FF2B5EF4-FFF2-40B4-BE49-F238E27FC236}">
                  <a16:creationId xmlns:a16="http://schemas.microsoft.com/office/drawing/2014/main" id="{1B683839-9249-14CB-5BCA-4B99CC431275}"/>
                </a:ext>
              </a:extLst>
            </p:cNvPr>
            <p:cNvSpPr txBox="1"/>
            <p:nvPr/>
          </p:nvSpPr>
          <p:spPr>
            <a:xfrm>
              <a:off x="9321511" y="859334"/>
              <a:ext cx="2838450" cy="1077218"/>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 you get information about services and supports in your preferred language, and answered ‘Always’? (211)</a:t>
              </a:r>
            </a:p>
          </p:txBody>
        </p:sp>
        <p:sp>
          <p:nvSpPr>
            <p:cNvPr id="12" name="TextBox 11">
              <a:extLst>
                <a:ext uri="{FF2B5EF4-FFF2-40B4-BE49-F238E27FC236}">
                  <a16:creationId xmlns:a16="http://schemas.microsoft.com/office/drawing/2014/main" id="{041D1806-2D24-67EF-A0EC-D208746E58A6}"/>
                </a:ext>
              </a:extLst>
            </p:cNvPr>
            <p:cNvSpPr txBox="1"/>
            <p:nvPr/>
          </p:nvSpPr>
          <p:spPr>
            <a:xfrm>
              <a:off x="9353550" y="1828800"/>
              <a:ext cx="1657350" cy="923330"/>
            </a:xfrm>
            <a:prstGeom prst="rect">
              <a:avLst/>
            </a:prstGeom>
            <a:noFill/>
          </p:spPr>
          <p:txBody>
            <a:bodyPr wrap="square" lIns="91440" tIns="45720" rIns="91440" bIns="45720" rtlCol="0" anchor="t">
              <a:spAutoFit/>
            </a:bodyPr>
            <a:lstStyle/>
            <a:p>
              <a:r>
                <a:rPr lang="en-US" sz="5400" dirty="0">
                  <a:solidFill>
                    <a:srgbClr val="92D050"/>
                  </a:solidFill>
                  <a:latin typeface="Abadi"/>
                </a:rPr>
                <a:t>79%</a:t>
              </a:r>
            </a:p>
          </p:txBody>
        </p:sp>
        <p:sp>
          <p:nvSpPr>
            <p:cNvPr id="13" name="TextBox 12">
              <a:extLst>
                <a:ext uri="{FF2B5EF4-FFF2-40B4-BE49-F238E27FC236}">
                  <a16:creationId xmlns:a16="http://schemas.microsoft.com/office/drawing/2014/main" id="{15A1317A-BEA1-EC59-A180-FCF995D31790}"/>
                </a:ext>
              </a:extLst>
            </p:cNvPr>
            <p:cNvSpPr txBox="1"/>
            <p:nvPr/>
          </p:nvSpPr>
          <p:spPr>
            <a:xfrm>
              <a:off x="9372600" y="2628900"/>
              <a:ext cx="1657350" cy="584775"/>
            </a:xfrm>
            <a:prstGeom prst="rect">
              <a:avLst/>
            </a:prstGeom>
            <a:noFill/>
          </p:spPr>
          <p:txBody>
            <a:bodyPr wrap="square" lIns="91440" tIns="45720" rIns="91440" bIns="45720" rtlCol="0" anchor="t">
              <a:spAutoFit/>
            </a:bodyPr>
            <a:lstStyle/>
            <a:p>
              <a:r>
                <a:rPr lang="en-US" sz="3200" dirty="0">
                  <a:solidFill>
                    <a:schemeClr val="bg1">
                      <a:lumMod val="75000"/>
                    </a:schemeClr>
                  </a:solidFill>
                  <a:latin typeface="Abadi"/>
                </a:rPr>
                <a:t>73%</a:t>
              </a:r>
            </a:p>
          </p:txBody>
        </p:sp>
        <p:sp>
          <p:nvSpPr>
            <p:cNvPr id="16" name="TextBox 15">
              <a:extLst>
                <a:ext uri="{FF2B5EF4-FFF2-40B4-BE49-F238E27FC236}">
                  <a16:creationId xmlns:a16="http://schemas.microsoft.com/office/drawing/2014/main" id="{0E136F8B-E9EE-B3F9-908A-E5BFCA93E240}"/>
                </a:ext>
              </a:extLst>
            </p:cNvPr>
            <p:cNvSpPr txBox="1"/>
            <p:nvPr/>
          </p:nvSpPr>
          <p:spPr>
            <a:xfrm>
              <a:off x="9353550" y="3621761"/>
              <a:ext cx="2838450" cy="1077218"/>
            </a:xfrm>
            <a:prstGeom prst="rect">
              <a:avLst/>
            </a:prstGeom>
            <a:noFill/>
          </p:spPr>
          <p:txBody>
            <a:bodyPr wrap="square" lIns="91440" tIns="45720" rIns="91440" bIns="45720" rtlCol="0" anchor="t">
              <a:spAutoFit/>
            </a:bodyPr>
            <a:lstStyle/>
            <a:p>
              <a:r>
                <a:rPr lang="en-US" sz="1600" dirty="0">
                  <a:solidFill>
                    <a:schemeClr val="bg1">
                      <a:lumMod val="50000"/>
                    </a:schemeClr>
                  </a:solidFill>
                </a:rPr>
                <a:t>Is the information you get about services and supports easy to understand, and answered ‘Always’? </a:t>
              </a:r>
              <a:r>
                <a:rPr lang="en-US" sz="1600" i="1" dirty="0">
                  <a:solidFill>
                    <a:schemeClr val="bg1">
                      <a:lumMod val="50000"/>
                    </a:schemeClr>
                  </a:solidFill>
                </a:rPr>
                <a:t>(204)</a:t>
              </a:r>
              <a:endParaRPr lang="en-US" sz="1600" dirty="0">
                <a:solidFill>
                  <a:schemeClr val="bg1">
                    <a:lumMod val="50000"/>
                  </a:schemeClr>
                </a:solidFill>
              </a:endParaRPr>
            </a:p>
          </p:txBody>
        </p:sp>
        <p:sp>
          <p:nvSpPr>
            <p:cNvPr id="17" name="TextBox 16">
              <a:extLst>
                <a:ext uri="{FF2B5EF4-FFF2-40B4-BE49-F238E27FC236}">
                  <a16:creationId xmlns:a16="http://schemas.microsoft.com/office/drawing/2014/main" id="{4C56F301-2A84-975C-E851-B39BABBA03B8}"/>
                </a:ext>
              </a:extLst>
            </p:cNvPr>
            <p:cNvSpPr txBox="1"/>
            <p:nvPr/>
          </p:nvSpPr>
          <p:spPr>
            <a:xfrm>
              <a:off x="9353550" y="4572000"/>
              <a:ext cx="1657350" cy="923330"/>
            </a:xfrm>
            <a:prstGeom prst="rect">
              <a:avLst/>
            </a:prstGeom>
            <a:noFill/>
          </p:spPr>
          <p:txBody>
            <a:bodyPr wrap="square" lIns="91440" tIns="45720" rIns="91440" bIns="45720" rtlCol="0" anchor="t">
              <a:spAutoFit/>
            </a:bodyPr>
            <a:lstStyle/>
            <a:p>
              <a:r>
                <a:rPr lang="en-US" sz="5400" dirty="0">
                  <a:solidFill>
                    <a:schemeClr val="tx2">
                      <a:lumMod val="75000"/>
                    </a:schemeClr>
                  </a:solidFill>
                  <a:latin typeface="Abadi"/>
                </a:rPr>
                <a:t>26%</a:t>
              </a:r>
            </a:p>
          </p:txBody>
        </p:sp>
        <p:sp>
          <p:nvSpPr>
            <p:cNvPr id="18" name="TextBox 17">
              <a:extLst>
                <a:ext uri="{FF2B5EF4-FFF2-40B4-BE49-F238E27FC236}">
                  <a16:creationId xmlns:a16="http://schemas.microsoft.com/office/drawing/2014/main" id="{CFD02D99-ED0D-B3CA-9762-C76D35E35E2B}"/>
                </a:ext>
              </a:extLst>
            </p:cNvPr>
            <p:cNvSpPr txBox="1"/>
            <p:nvPr/>
          </p:nvSpPr>
          <p:spPr>
            <a:xfrm>
              <a:off x="9372600" y="5415975"/>
              <a:ext cx="1657350" cy="584775"/>
            </a:xfrm>
            <a:prstGeom prst="rect">
              <a:avLst/>
            </a:prstGeom>
            <a:noFill/>
            <a:ln>
              <a:noFill/>
            </a:ln>
          </p:spPr>
          <p:txBody>
            <a:bodyPr wrap="square" lIns="91440" tIns="45720" rIns="91440" bIns="45720" rtlCol="0" anchor="t">
              <a:spAutoFit/>
            </a:bodyPr>
            <a:lstStyle/>
            <a:p>
              <a:r>
                <a:rPr lang="en-US" sz="3200" dirty="0">
                  <a:solidFill>
                    <a:schemeClr val="bg1">
                      <a:lumMod val="75000"/>
                    </a:schemeClr>
                  </a:solidFill>
                  <a:latin typeface="Abadi"/>
                </a:rPr>
                <a:t>27%</a:t>
              </a:r>
            </a:p>
          </p:txBody>
        </p:sp>
      </p:grpSp>
      <p:sp>
        <p:nvSpPr>
          <p:cNvPr id="4" name="TextBox 3">
            <a:extLst>
              <a:ext uri="{FF2B5EF4-FFF2-40B4-BE49-F238E27FC236}">
                <a16:creationId xmlns:a16="http://schemas.microsoft.com/office/drawing/2014/main" id="{2F70A59E-88BA-16C0-291A-3673B8549751}"/>
              </a:ext>
            </a:extLst>
          </p:cNvPr>
          <p:cNvSpPr txBox="1"/>
          <p:nvPr/>
        </p:nvSpPr>
        <p:spPr>
          <a:xfrm>
            <a:off x="552450" y="0"/>
            <a:ext cx="10046277" cy="923330"/>
          </a:xfrm>
          <a:prstGeom prst="rect">
            <a:avLst/>
          </a:prstGeom>
          <a:noFill/>
        </p:spPr>
        <p:txBody>
          <a:bodyPr wrap="square" lIns="91440" tIns="45720" rIns="91440" bIns="45720" rtlCol="0" anchor="t">
            <a:spAutoFit/>
          </a:bodyPr>
          <a:lstStyle/>
          <a:p>
            <a:r>
              <a:rPr lang="en-US" sz="5400" dirty="0">
                <a:solidFill>
                  <a:schemeClr val="bg1">
                    <a:lumMod val="50000"/>
                  </a:schemeClr>
                </a:solidFill>
                <a:latin typeface="Abadi"/>
              </a:rPr>
              <a:t>INFORMATION/PLANNING</a:t>
            </a:r>
            <a:endParaRPr lang="en-US" dirty="0"/>
          </a:p>
        </p:txBody>
      </p:sp>
      <p:sp>
        <p:nvSpPr>
          <p:cNvPr id="2" name="TextBox 1">
            <a:extLst>
              <a:ext uri="{FF2B5EF4-FFF2-40B4-BE49-F238E27FC236}">
                <a16:creationId xmlns:a16="http://schemas.microsoft.com/office/drawing/2014/main" id="{E9E6FB4B-0963-EAAE-96D5-9010FD33451E}"/>
              </a:ext>
            </a:extLst>
          </p:cNvPr>
          <p:cNvSpPr txBox="1"/>
          <p:nvPr/>
        </p:nvSpPr>
        <p:spPr>
          <a:xfrm>
            <a:off x="66828" y="6286500"/>
            <a:ext cx="12123439" cy="373885"/>
          </a:xfrm>
          <a:prstGeom prst="rect">
            <a:avLst/>
          </a:prstGeom>
          <a:noFill/>
        </p:spPr>
        <p:txBody>
          <a:bodyPr wrap="square" lIns="91440" tIns="45720" rIns="91440" bIns="45720" rtlCol="0" anchor="t">
            <a:spAutoFit/>
          </a:bodyPr>
          <a:lstStyle/>
          <a:p>
            <a:pPr>
              <a:lnSpc>
                <a:spcPct val="107000"/>
              </a:lnSpc>
              <a:spcAft>
                <a:spcPts val="800"/>
              </a:spcAft>
            </a:pPr>
            <a:r>
              <a:rPr lang="en-US" dirty="0">
                <a:latin typeface="Abadi"/>
              </a:rPr>
              <a:t>ACRC Initiatives: </a:t>
            </a:r>
            <a:r>
              <a:rPr lang="en-US" kern="100" dirty="0">
                <a:latin typeface="Abadi"/>
                <a:cs typeface="Times New Roman"/>
              </a:rPr>
              <a:t>Proactive distribution of "Your Plan: Building Your Individual Program Plan Using Person-Centered Tools"</a:t>
            </a:r>
            <a:endParaRPr lang="en-US" sz="1800" kern="100" dirty="0">
              <a:effectLst/>
              <a:latin typeface="Abadi" panose="020B0604020104020204" pitchFamily="34" charset="0"/>
              <a:ea typeface="Aptos" panose="020B0004020202020204" pitchFamily="34" charset="0"/>
              <a:cs typeface="Times New Roman" panose="02020603050405020304" pitchFamily="18" charset="0"/>
            </a:endParaRPr>
          </a:p>
        </p:txBody>
      </p:sp>
      <p:graphicFrame>
        <p:nvGraphicFramePr>
          <p:cNvPr id="15" name="Chart 14">
            <a:extLst>
              <a:ext uri="{FF2B5EF4-FFF2-40B4-BE49-F238E27FC236}">
                <a16:creationId xmlns:a16="http://schemas.microsoft.com/office/drawing/2014/main" id="{6CD0DEAF-00E6-DB8C-348E-2A9FD4A89069}"/>
              </a:ext>
            </a:extLst>
          </p:cNvPr>
          <p:cNvGraphicFramePr/>
          <p:nvPr>
            <p:extLst>
              <p:ext uri="{D42A27DB-BD31-4B8C-83A1-F6EECF244321}">
                <p14:modId xmlns:p14="http://schemas.microsoft.com/office/powerpoint/2010/main" val="3251826945"/>
              </p:ext>
            </p:extLst>
          </p:nvPr>
        </p:nvGraphicFramePr>
        <p:xfrm>
          <a:off x="3264477" y="1167936"/>
          <a:ext cx="6362700" cy="4775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7E4436DC-EF68-9F2D-D896-2F8E98037DBA}"/>
              </a:ext>
            </a:extLst>
          </p:cNvPr>
          <p:cNvGraphicFramePr/>
          <p:nvPr>
            <p:extLst>
              <p:ext uri="{D42A27DB-BD31-4B8C-83A1-F6EECF244321}">
                <p14:modId xmlns:p14="http://schemas.microsoft.com/office/powerpoint/2010/main" val="2024541421"/>
              </p:ext>
            </p:extLst>
          </p:nvPr>
        </p:nvGraphicFramePr>
        <p:xfrm>
          <a:off x="0" y="1154791"/>
          <a:ext cx="4171950" cy="3060673"/>
        </p:xfrm>
        <a:graphic>
          <a:graphicData uri="http://schemas.openxmlformats.org/drawingml/2006/chart">
            <c:chart xmlns:c="http://schemas.openxmlformats.org/drawingml/2006/chart" xmlns:r="http://schemas.openxmlformats.org/officeDocument/2006/relationships" r:id="rId4"/>
          </a:graphicData>
        </a:graphic>
      </p:graphicFrame>
      <p:sp>
        <p:nvSpPr>
          <p:cNvPr id="10" name="Arrow: Right 9">
            <a:extLst>
              <a:ext uri="{FF2B5EF4-FFF2-40B4-BE49-F238E27FC236}">
                <a16:creationId xmlns:a16="http://schemas.microsoft.com/office/drawing/2014/main" id="{4CFB93D4-9DA9-930F-FA93-2B262DFF12B5}"/>
              </a:ext>
            </a:extLst>
          </p:cNvPr>
          <p:cNvSpPr/>
          <p:nvPr/>
        </p:nvSpPr>
        <p:spPr>
          <a:xfrm rot="10800000">
            <a:off x="8477250" y="808642"/>
            <a:ext cx="895350" cy="554028"/>
          </a:xfrm>
          <a:prstGeom prst="rightArrow">
            <a:avLst/>
          </a:prstGeom>
          <a:solidFill>
            <a:srgbClr val="E4E4E4"/>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0609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AA13-CE7A-3ACE-26B2-83EFA5FC92CA}"/>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C1C0795-6759-E295-5144-26562F768FFF}"/>
              </a:ext>
            </a:extLst>
          </p:cNvPr>
          <p:cNvGrpSpPr/>
          <p:nvPr/>
        </p:nvGrpSpPr>
        <p:grpSpPr>
          <a:xfrm>
            <a:off x="9313781" y="746385"/>
            <a:ext cx="3486086" cy="5239185"/>
            <a:chOff x="9313781" y="632085"/>
            <a:chExt cx="3486086" cy="5239185"/>
          </a:xfrm>
        </p:grpSpPr>
        <p:grpSp>
          <p:nvGrpSpPr>
            <p:cNvPr id="21" name="Group 20">
              <a:extLst>
                <a:ext uri="{FF2B5EF4-FFF2-40B4-BE49-F238E27FC236}">
                  <a16:creationId xmlns:a16="http://schemas.microsoft.com/office/drawing/2014/main" id="{144797D3-7AFA-09CE-5FA3-F889B85651DE}"/>
                </a:ext>
              </a:extLst>
            </p:cNvPr>
            <p:cNvGrpSpPr/>
            <p:nvPr/>
          </p:nvGrpSpPr>
          <p:grpSpPr>
            <a:xfrm>
              <a:off x="9372600" y="1941731"/>
              <a:ext cx="3427267" cy="1257747"/>
              <a:chOff x="9372600" y="4695289"/>
              <a:chExt cx="3427267" cy="1257747"/>
            </a:xfrm>
          </p:grpSpPr>
          <p:grpSp>
            <p:nvGrpSpPr>
              <p:cNvPr id="22" name="Group 21">
                <a:extLst>
                  <a:ext uri="{FF2B5EF4-FFF2-40B4-BE49-F238E27FC236}">
                    <a16:creationId xmlns:a16="http://schemas.microsoft.com/office/drawing/2014/main" id="{4932DBFD-EDDE-B1F4-BBCE-D96D0636270D}"/>
                  </a:ext>
                </a:extLst>
              </p:cNvPr>
              <p:cNvGrpSpPr/>
              <p:nvPr/>
            </p:nvGrpSpPr>
            <p:grpSpPr>
              <a:xfrm>
                <a:off x="9372600" y="4695289"/>
                <a:ext cx="2609850" cy="1191161"/>
                <a:chOff x="9372600" y="4695289"/>
                <a:chExt cx="2609850" cy="1191161"/>
              </a:xfrm>
            </p:grpSpPr>
            <p:sp>
              <p:nvSpPr>
                <p:cNvPr id="25" name="Rectangle 24">
                  <a:extLst>
                    <a:ext uri="{FF2B5EF4-FFF2-40B4-BE49-F238E27FC236}">
                      <a16:creationId xmlns:a16="http://schemas.microsoft.com/office/drawing/2014/main" id="{8779172C-9919-AC91-3B47-79A7E47D73BD}"/>
                    </a:ext>
                  </a:extLst>
                </p:cNvPr>
                <p:cNvSpPr/>
                <p:nvPr/>
              </p:nvSpPr>
              <p:spPr>
                <a:xfrm>
                  <a:off x="9372600" y="543868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0952DC98-E9AE-C916-7236-D8A5BC91F072}"/>
                    </a:ext>
                  </a:extLst>
                </p:cNvPr>
                <p:cNvSpPr/>
                <p:nvPr/>
              </p:nvSpPr>
              <p:spPr>
                <a:xfrm>
                  <a:off x="9372600" y="469528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3" name="TextBox 22">
                <a:extLst>
                  <a:ext uri="{FF2B5EF4-FFF2-40B4-BE49-F238E27FC236}">
                    <a16:creationId xmlns:a16="http://schemas.microsoft.com/office/drawing/2014/main" id="{AEA149DC-710E-10F2-6C4A-B05556772E61}"/>
                  </a:ext>
                </a:extLst>
              </p:cNvPr>
              <p:cNvSpPr txBox="1"/>
              <p:nvPr/>
            </p:nvSpPr>
            <p:spPr>
              <a:xfrm>
                <a:off x="11125200" y="5026432"/>
                <a:ext cx="857250" cy="338554"/>
              </a:xfrm>
              <a:prstGeom prst="rect">
                <a:avLst/>
              </a:prstGeom>
              <a:noFill/>
            </p:spPr>
            <p:txBody>
              <a:bodyPr wrap="square" rtlCol="0">
                <a:spAutoFit/>
              </a:bodyPr>
              <a:lstStyle/>
              <a:p>
                <a:pPr algn="r"/>
                <a:r>
                  <a:rPr lang="en-US" sz="1600" dirty="0">
                    <a:solidFill>
                      <a:schemeClr val="bg1">
                        <a:lumMod val="75000"/>
                      </a:schemeClr>
                    </a:solidFill>
                    <a:latin typeface="Abadi" panose="020B0604020104020204" pitchFamily="34" charset="0"/>
                  </a:rPr>
                  <a:t>ACRC</a:t>
                </a:r>
              </a:p>
            </p:txBody>
          </p:sp>
          <p:sp>
            <p:nvSpPr>
              <p:cNvPr id="24" name="TextBox 23">
                <a:extLst>
                  <a:ext uri="{FF2B5EF4-FFF2-40B4-BE49-F238E27FC236}">
                    <a16:creationId xmlns:a16="http://schemas.microsoft.com/office/drawing/2014/main" id="{366C290E-2FD2-35AB-A6E0-1C487915AE54}"/>
                  </a:ext>
                </a:extLst>
              </p:cNvPr>
              <p:cNvSpPr txBox="1"/>
              <p:nvPr/>
            </p:nvSpPr>
            <p:spPr>
              <a:xfrm>
                <a:off x="11580667" y="5614482"/>
                <a:ext cx="12192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grpSp>
          <p:nvGrpSpPr>
            <p:cNvPr id="20" name="Group 19">
              <a:extLst>
                <a:ext uri="{FF2B5EF4-FFF2-40B4-BE49-F238E27FC236}">
                  <a16:creationId xmlns:a16="http://schemas.microsoft.com/office/drawing/2014/main" id="{FE5A6EEB-FACE-3E61-B1B7-9AFBAD054976}"/>
                </a:ext>
              </a:extLst>
            </p:cNvPr>
            <p:cNvGrpSpPr/>
            <p:nvPr/>
          </p:nvGrpSpPr>
          <p:grpSpPr>
            <a:xfrm>
              <a:off x="9372600" y="4565809"/>
              <a:ext cx="2895600" cy="1248311"/>
              <a:chOff x="9372600" y="4565809"/>
              <a:chExt cx="2895600" cy="1248311"/>
            </a:xfrm>
          </p:grpSpPr>
          <p:grpSp>
            <p:nvGrpSpPr>
              <p:cNvPr id="8" name="Group 7">
                <a:extLst>
                  <a:ext uri="{FF2B5EF4-FFF2-40B4-BE49-F238E27FC236}">
                    <a16:creationId xmlns:a16="http://schemas.microsoft.com/office/drawing/2014/main" id="{BEED6D63-657F-26FC-5476-1293F8FDBF80}"/>
                  </a:ext>
                </a:extLst>
              </p:cNvPr>
              <p:cNvGrpSpPr/>
              <p:nvPr/>
            </p:nvGrpSpPr>
            <p:grpSpPr>
              <a:xfrm>
                <a:off x="9372600" y="4565809"/>
                <a:ext cx="2609850" cy="1191161"/>
                <a:chOff x="9372600" y="4565809"/>
                <a:chExt cx="2609850" cy="1191161"/>
              </a:xfrm>
            </p:grpSpPr>
            <p:sp>
              <p:nvSpPr>
                <p:cNvPr id="6" name="Rectangle 5">
                  <a:extLst>
                    <a:ext uri="{FF2B5EF4-FFF2-40B4-BE49-F238E27FC236}">
                      <a16:creationId xmlns:a16="http://schemas.microsoft.com/office/drawing/2014/main" id="{630C8C2E-AA7A-A2CB-DC68-574D7AE24A27}"/>
                    </a:ext>
                  </a:extLst>
                </p:cNvPr>
                <p:cNvSpPr/>
                <p:nvPr/>
              </p:nvSpPr>
              <p:spPr>
                <a:xfrm>
                  <a:off x="9372600" y="5309206"/>
                  <a:ext cx="2609850" cy="44776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0A883DA0-27BC-FC1F-8C4E-AF7091EB5FBA}"/>
                    </a:ext>
                  </a:extLst>
                </p:cNvPr>
                <p:cNvSpPr/>
                <p:nvPr/>
              </p:nvSpPr>
              <p:spPr>
                <a:xfrm>
                  <a:off x="9372600" y="4565809"/>
                  <a:ext cx="2609850" cy="67681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34F526FB-3D71-6954-4A0D-713C41964D44}"/>
                  </a:ext>
                </a:extLst>
              </p:cNvPr>
              <p:cNvSpPr txBox="1"/>
              <p:nvPr/>
            </p:nvSpPr>
            <p:spPr>
              <a:xfrm>
                <a:off x="11334750" y="4963389"/>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ACRC</a:t>
                </a:r>
              </a:p>
            </p:txBody>
          </p:sp>
          <p:sp>
            <p:nvSpPr>
              <p:cNvPr id="7" name="TextBox 6">
                <a:extLst>
                  <a:ext uri="{FF2B5EF4-FFF2-40B4-BE49-F238E27FC236}">
                    <a16:creationId xmlns:a16="http://schemas.microsoft.com/office/drawing/2014/main" id="{9A4DF6A6-EC4D-3D73-ADEE-72ADC80A5E46}"/>
                  </a:ext>
                </a:extLst>
              </p:cNvPr>
              <p:cNvSpPr txBox="1"/>
              <p:nvPr/>
            </p:nvSpPr>
            <p:spPr>
              <a:xfrm>
                <a:off x="11582400" y="5475566"/>
                <a:ext cx="685800" cy="338554"/>
              </a:xfrm>
              <a:prstGeom prst="rect">
                <a:avLst/>
              </a:prstGeom>
              <a:noFill/>
            </p:spPr>
            <p:txBody>
              <a:bodyPr wrap="square" rtlCol="0">
                <a:spAutoFit/>
              </a:bodyPr>
              <a:lstStyle/>
              <a:p>
                <a:r>
                  <a:rPr lang="en-US" sz="1600" dirty="0">
                    <a:solidFill>
                      <a:schemeClr val="bg1">
                        <a:lumMod val="75000"/>
                      </a:schemeClr>
                    </a:solidFill>
                    <a:latin typeface="Abadi" panose="020B0604020104020204" pitchFamily="34" charset="0"/>
                  </a:rPr>
                  <a:t>CA</a:t>
                </a:r>
              </a:p>
            </p:txBody>
          </p:sp>
        </p:grpSp>
        <p:sp>
          <p:nvSpPr>
            <p:cNvPr id="11" name="TextBox 10">
              <a:extLst>
                <a:ext uri="{FF2B5EF4-FFF2-40B4-BE49-F238E27FC236}">
                  <a16:creationId xmlns:a16="http://schemas.microsoft.com/office/drawing/2014/main" id="{F7190E34-5CCF-84FB-1191-DF1E3B1A83E0}"/>
                </a:ext>
              </a:extLst>
            </p:cNvPr>
            <p:cNvSpPr txBox="1"/>
            <p:nvPr/>
          </p:nvSpPr>
          <p:spPr>
            <a:xfrm>
              <a:off x="9327037" y="632085"/>
              <a:ext cx="2838450" cy="1323439"/>
            </a:xfrm>
            <a:prstGeom prst="rect">
              <a:avLst/>
            </a:prstGeom>
            <a:noFill/>
          </p:spPr>
          <p:txBody>
            <a:bodyPr wrap="square" lIns="91440" tIns="45720" rIns="91440" bIns="45720" rtlCol="0" anchor="t">
              <a:spAutoFit/>
            </a:bodyPr>
            <a:lstStyle/>
            <a:p>
              <a:r>
                <a:rPr lang="en-US" sz="1600" dirty="0">
                  <a:solidFill>
                    <a:schemeClr val="bg1">
                      <a:lumMod val="50000"/>
                    </a:schemeClr>
                  </a:solidFill>
                </a:rPr>
                <a:t>Do you feel prepared to handle the needs of your family member in [event of an emergency], and answered ‘Yes’? </a:t>
              </a:r>
              <a:r>
                <a:rPr lang="en-US" sz="1600" i="1" dirty="0">
                  <a:solidFill>
                    <a:schemeClr val="bg1">
                      <a:lumMod val="50000"/>
                    </a:schemeClr>
                  </a:solidFill>
                </a:rPr>
                <a:t>(535)</a:t>
              </a:r>
            </a:p>
          </p:txBody>
        </p:sp>
        <p:sp>
          <p:nvSpPr>
            <p:cNvPr id="12" name="TextBox 11">
              <a:extLst>
                <a:ext uri="{FF2B5EF4-FFF2-40B4-BE49-F238E27FC236}">
                  <a16:creationId xmlns:a16="http://schemas.microsoft.com/office/drawing/2014/main" id="{00210B25-9292-CB63-75FA-66AA0522E207}"/>
                </a:ext>
              </a:extLst>
            </p:cNvPr>
            <p:cNvSpPr txBox="1"/>
            <p:nvPr/>
          </p:nvSpPr>
          <p:spPr>
            <a:xfrm>
              <a:off x="9353550" y="1828800"/>
              <a:ext cx="1657350" cy="923330"/>
            </a:xfrm>
            <a:prstGeom prst="rect">
              <a:avLst/>
            </a:prstGeom>
            <a:noFill/>
          </p:spPr>
          <p:txBody>
            <a:bodyPr wrap="square" lIns="91440" tIns="45720" rIns="91440" bIns="45720" rtlCol="0" anchor="t">
              <a:spAutoFit/>
            </a:bodyPr>
            <a:lstStyle/>
            <a:p>
              <a:r>
                <a:rPr lang="en-US" sz="5400" dirty="0">
                  <a:solidFill>
                    <a:schemeClr val="accent3"/>
                  </a:solidFill>
                  <a:latin typeface="Abadi"/>
                </a:rPr>
                <a:t>86%</a:t>
              </a:r>
            </a:p>
          </p:txBody>
        </p:sp>
        <p:sp>
          <p:nvSpPr>
            <p:cNvPr id="13" name="TextBox 12">
              <a:extLst>
                <a:ext uri="{FF2B5EF4-FFF2-40B4-BE49-F238E27FC236}">
                  <a16:creationId xmlns:a16="http://schemas.microsoft.com/office/drawing/2014/main" id="{E58A8EE1-B82A-0079-06E1-FB26F6D349EF}"/>
                </a:ext>
              </a:extLst>
            </p:cNvPr>
            <p:cNvSpPr txBox="1"/>
            <p:nvPr/>
          </p:nvSpPr>
          <p:spPr>
            <a:xfrm>
              <a:off x="9372600" y="2628900"/>
              <a:ext cx="1657350" cy="584775"/>
            </a:xfrm>
            <a:prstGeom prst="rect">
              <a:avLst/>
            </a:prstGeom>
            <a:noFill/>
          </p:spPr>
          <p:txBody>
            <a:bodyPr wrap="square" lIns="91440" tIns="45720" rIns="91440" bIns="45720" rtlCol="0" anchor="t">
              <a:spAutoFit/>
            </a:bodyPr>
            <a:lstStyle/>
            <a:p>
              <a:r>
                <a:rPr lang="en-US" sz="3200" dirty="0">
                  <a:solidFill>
                    <a:schemeClr val="bg1">
                      <a:lumMod val="75000"/>
                    </a:schemeClr>
                  </a:solidFill>
                  <a:latin typeface="Abadi"/>
                </a:rPr>
                <a:t>81%</a:t>
              </a:r>
            </a:p>
          </p:txBody>
        </p:sp>
        <p:sp>
          <p:nvSpPr>
            <p:cNvPr id="16" name="TextBox 15">
              <a:extLst>
                <a:ext uri="{FF2B5EF4-FFF2-40B4-BE49-F238E27FC236}">
                  <a16:creationId xmlns:a16="http://schemas.microsoft.com/office/drawing/2014/main" id="{E97DB334-0FE9-2EA7-CE91-64D7596C3A02}"/>
                </a:ext>
              </a:extLst>
            </p:cNvPr>
            <p:cNvSpPr txBox="1"/>
            <p:nvPr/>
          </p:nvSpPr>
          <p:spPr>
            <a:xfrm>
              <a:off x="9353550" y="3683853"/>
              <a:ext cx="2838450" cy="830997"/>
            </a:xfrm>
            <a:prstGeom prst="rect">
              <a:avLst/>
            </a:prstGeom>
            <a:noFill/>
          </p:spPr>
          <p:txBody>
            <a:bodyPr wrap="square" lIns="91440" tIns="45720" rIns="91440" bIns="45720" rtlCol="0" anchor="t">
              <a:spAutoFit/>
            </a:bodyPr>
            <a:lstStyle/>
            <a:p>
              <a:r>
                <a:rPr lang="en-US" sz="1600" dirty="0">
                  <a:solidFill>
                    <a:schemeClr val="bg1">
                      <a:lumMod val="50000"/>
                    </a:schemeClr>
                  </a:solidFill>
                </a:rPr>
                <a:t>Can you get respite services when needed, and answered ‘Always’? </a:t>
              </a:r>
              <a:r>
                <a:rPr lang="en-US" sz="1600" i="1" dirty="0">
                  <a:solidFill>
                    <a:schemeClr val="bg1">
                      <a:lumMod val="50000"/>
                    </a:schemeClr>
                  </a:solidFill>
                </a:rPr>
                <a:t>(382)</a:t>
              </a:r>
              <a:endParaRPr lang="en-US" sz="1600" dirty="0">
                <a:solidFill>
                  <a:schemeClr val="bg1">
                    <a:lumMod val="50000"/>
                  </a:schemeClr>
                </a:solidFill>
              </a:endParaRPr>
            </a:p>
          </p:txBody>
        </p:sp>
        <p:sp>
          <p:nvSpPr>
            <p:cNvPr id="17" name="TextBox 16">
              <a:extLst>
                <a:ext uri="{FF2B5EF4-FFF2-40B4-BE49-F238E27FC236}">
                  <a16:creationId xmlns:a16="http://schemas.microsoft.com/office/drawing/2014/main" id="{5AFBF432-961D-7FB4-9320-7A49C6444E04}"/>
                </a:ext>
              </a:extLst>
            </p:cNvPr>
            <p:cNvSpPr txBox="1"/>
            <p:nvPr/>
          </p:nvSpPr>
          <p:spPr>
            <a:xfrm>
              <a:off x="9313781" y="4457700"/>
              <a:ext cx="1657350" cy="923330"/>
            </a:xfrm>
            <a:prstGeom prst="rect">
              <a:avLst/>
            </a:prstGeom>
            <a:noFill/>
          </p:spPr>
          <p:txBody>
            <a:bodyPr wrap="square" lIns="91440" tIns="45720" rIns="91440" bIns="45720" rtlCol="0" anchor="t">
              <a:spAutoFit/>
            </a:bodyPr>
            <a:lstStyle/>
            <a:p>
              <a:r>
                <a:rPr lang="en-US" sz="5400" dirty="0">
                  <a:solidFill>
                    <a:schemeClr val="accent6">
                      <a:lumMod val="60000"/>
                      <a:lumOff val="40000"/>
                    </a:schemeClr>
                  </a:solidFill>
                  <a:latin typeface="Abadi"/>
                </a:rPr>
                <a:t>16%</a:t>
              </a:r>
            </a:p>
          </p:txBody>
        </p:sp>
        <p:sp>
          <p:nvSpPr>
            <p:cNvPr id="18" name="TextBox 17">
              <a:extLst>
                <a:ext uri="{FF2B5EF4-FFF2-40B4-BE49-F238E27FC236}">
                  <a16:creationId xmlns:a16="http://schemas.microsoft.com/office/drawing/2014/main" id="{9EB36F55-82E8-E7D8-9F29-58882ECFBBCB}"/>
                </a:ext>
              </a:extLst>
            </p:cNvPr>
            <p:cNvSpPr txBox="1"/>
            <p:nvPr/>
          </p:nvSpPr>
          <p:spPr>
            <a:xfrm>
              <a:off x="9372600" y="5286495"/>
              <a:ext cx="1657350" cy="584775"/>
            </a:xfrm>
            <a:prstGeom prst="rect">
              <a:avLst/>
            </a:prstGeom>
            <a:noFill/>
            <a:ln>
              <a:noFill/>
            </a:ln>
          </p:spPr>
          <p:txBody>
            <a:bodyPr wrap="square" lIns="91440" tIns="45720" rIns="91440" bIns="45720" rtlCol="0" anchor="t">
              <a:spAutoFit/>
            </a:bodyPr>
            <a:lstStyle/>
            <a:p>
              <a:r>
                <a:rPr lang="en-US" sz="3200" dirty="0">
                  <a:solidFill>
                    <a:schemeClr val="bg1">
                      <a:lumMod val="75000"/>
                    </a:schemeClr>
                  </a:solidFill>
                  <a:latin typeface="Abadi"/>
                </a:rPr>
                <a:t>22%</a:t>
              </a:r>
            </a:p>
          </p:txBody>
        </p:sp>
      </p:grpSp>
      <p:sp>
        <p:nvSpPr>
          <p:cNvPr id="4" name="TextBox 3">
            <a:extLst>
              <a:ext uri="{FF2B5EF4-FFF2-40B4-BE49-F238E27FC236}">
                <a16:creationId xmlns:a16="http://schemas.microsoft.com/office/drawing/2014/main" id="{FF8334AD-364A-9E86-8E6C-5743B341A4EC}"/>
              </a:ext>
            </a:extLst>
          </p:cNvPr>
          <p:cNvSpPr txBox="1"/>
          <p:nvPr/>
        </p:nvSpPr>
        <p:spPr>
          <a:xfrm>
            <a:off x="552450" y="0"/>
            <a:ext cx="10046277" cy="923330"/>
          </a:xfrm>
          <a:prstGeom prst="rect">
            <a:avLst/>
          </a:prstGeom>
          <a:noFill/>
        </p:spPr>
        <p:txBody>
          <a:bodyPr wrap="square" lIns="91440" tIns="45720" rIns="91440" bIns="45720" rtlCol="0" anchor="t">
            <a:spAutoFit/>
          </a:bodyPr>
          <a:lstStyle/>
          <a:p>
            <a:r>
              <a:rPr lang="en-US" sz="5400" dirty="0">
                <a:solidFill>
                  <a:schemeClr val="bg1">
                    <a:lumMod val="50000"/>
                  </a:schemeClr>
                </a:solidFill>
                <a:latin typeface="Abadi"/>
              </a:rPr>
              <a:t>HEALTH, SAFETY &amp; ACCESS</a:t>
            </a:r>
            <a:endParaRPr lang="en-US" dirty="0"/>
          </a:p>
        </p:txBody>
      </p:sp>
      <p:sp>
        <p:nvSpPr>
          <p:cNvPr id="2" name="TextBox 1">
            <a:extLst>
              <a:ext uri="{FF2B5EF4-FFF2-40B4-BE49-F238E27FC236}">
                <a16:creationId xmlns:a16="http://schemas.microsoft.com/office/drawing/2014/main" id="{01F1323D-D950-E604-DDBF-02C5D7887EE6}"/>
              </a:ext>
            </a:extLst>
          </p:cNvPr>
          <p:cNvSpPr txBox="1"/>
          <p:nvPr/>
        </p:nvSpPr>
        <p:spPr>
          <a:xfrm>
            <a:off x="66828" y="6295286"/>
            <a:ext cx="12123439" cy="373885"/>
          </a:xfrm>
          <a:prstGeom prst="rect">
            <a:avLst/>
          </a:prstGeom>
          <a:noFill/>
        </p:spPr>
        <p:txBody>
          <a:bodyPr wrap="square" lIns="91440" tIns="45720" rIns="91440" bIns="45720" rtlCol="0" anchor="t">
            <a:spAutoFit/>
          </a:bodyPr>
          <a:lstStyle/>
          <a:p>
            <a:pPr>
              <a:lnSpc>
                <a:spcPct val="107000"/>
              </a:lnSpc>
              <a:spcAft>
                <a:spcPts val="800"/>
              </a:spcAft>
            </a:pPr>
            <a:r>
              <a:rPr lang="en-US" dirty="0">
                <a:latin typeface="Abadi"/>
              </a:rPr>
              <a:t>ACRC Initiatives: Emergency Resource Fair. </a:t>
            </a:r>
            <a:endParaRPr lang="en-US" sz="1800" kern="100" dirty="0">
              <a:effectLst/>
              <a:latin typeface="Abadi" panose="020B0604020104020204" pitchFamily="34" charset="0"/>
              <a:ea typeface="Aptos" panose="020B0004020202020204" pitchFamily="34" charset="0"/>
              <a:cs typeface="Times New Roman" panose="02020603050405020304" pitchFamily="18" charset="0"/>
            </a:endParaRPr>
          </a:p>
        </p:txBody>
      </p:sp>
      <p:graphicFrame>
        <p:nvGraphicFramePr>
          <p:cNvPr id="15" name="Chart 14">
            <a:extLst>
              <a:ext uri="{FF2B5EF4-FFF2-40B4-BE49-F238E27FC236}">
                <a16:creationId xmlns:a16="http://schemas.microsoft.com/office/drawing/2014/main" id="{5CD775A1-00C3-EDDA-9123-70783E1544ED}"/>
              </a:ext>
            </a:extLst>
          </p:cNvPr>
          <p:cNvGraphicFramePr/>
          <p:nvPr/>
        </p:nvGraphicFramePr>
        <p:xfrm>
          <a:off x="3264477" y="1167936"/>
          <a:ext cx="6362700" cy="4775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2ABD2938-DAFE-80ED-A1E5-29AF8177B664}"/>
              </a:ext>
            </a:extLst>
          </p:cNvPr>
          <p:cNvGraphicFramePr/>
          <p:nvPr>
            <p:extLst>
              <p:ext uri="{D42A27DB-BD31-4B8C-83A1-F6EECF244321}">
                <p14:modId xmlns:p14="http://schemas.microsoft.com/office/powerpoint/2010/main" val="3636797992"/>
              </p:ext>
            </p:extLst>
          </p:nvPr>
        </p:nvGraphicFramePr>
        <p:xfrm>
          <a:off x="657198" y="1068378"/>
          <a:ext cx="7897985" cy="4705945"/>
        </p:xfrm>
        <a:graphic>
          <a:graphicData uri="http://schemas.openxmlformats.org/drawingml/2006/chart">
            <c:chart xmlns:c="http://schemas.openxmlformats.org/drawingml/2006/chart" xmlns:r="http://schemas.openxmlformats.org/officeDocument/2006/relationships" r:id="rId4"/>
          </a:graphicData>
        </a:graphic>
      </p:graphicFrame>
      <p:sp>
        <p:nvSpPr>
          <p:cNvPr id="10" name="Arrow: Right 9">
            <a:extLst>
              <a:ext uri="{FF2B5EF4-FFF2-40B4-BE49-F238E27FC236}">
                <a16:creationId xmlns:a16="http://schemas.microsoft.com/office/drawing/2014/main" id="{2B31F5CC-D295-6C55-3F69-19D0A51F9A45}"/>
              </a:ext>
            </a:extLst>
          </p:cNvPr>
          <p:cNvSpPr/>
          <p:nvPr/>
        </p:nvSpPr>
        <p:spPr>
          <a:xfrm rot="10800000">
            <a:off x="8477250" y="808642"/>
            <a:ext cx="895350" cy="554028"/>
          </a:xfrm>
          <a:prstGeom prst="rightArrow">
            <a:avLst/>
          </a:prstGeom>
          <a:solidFill>
            <a:srgbClr val="E4E4E4"/>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7995748"/>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5437</TotalTime>
  <Words>2700</Words>
  <Application>Microsoft Office PowerPoint</Application>
  <PresentationFormat>Widescreen</PresentationFormat>
  <Paragraphs>349</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Abadi</vt:lpstr>
      <vt:lpstr>Aptos Mono</vt:lpstr>
      <vt:lpstr>Arial</vt:lpstr>
      <vt:lpstr>Calibri</vt:lpstr>
      <vt:lpstr>Corbel</vt:lpstr>
      <vt:lpstr>Latha</vt:lpstr>
      <vt:lpstr>Wingdings 2</vt:lpstr>
      <vt:lpstr>Frame</vt:lpstr>
      <vt:lpstr>National Core Indicator (NCI) </vt:lpstr>
      <vt:lpstr>National Core Indicators</vt:lpstr>
      <vt:lpstr>PowerPoint Presentation</vt:lpstr>
      <vt:lpstr>Review of Survey Cycle</vt:lpstr>
      <vt:lpstr>PowerPoint Presentation</vt:lpstr>
      <vt:lpstr>Adult Family Survey (AFS)</vt:lpstr>
      <vt:lpstr>PowerPoint Presentation</vt:lpstr>
      <vt:lpstr>PowerPoint Presentation</vt:lpstr>
      <vt:lpstr>PowerPoint Presentation</vt:lpstr>
      <vt:lpstr>Child Family Survey (CFS)</vt:lpstr>
      <vt:lpstr>Child Family Survey (CFS)</vt:lpstr>
      <vt:lpstr>PowerPoint Presentation</vt:lpstr>
      <vt:lpstr>PowerPoint Presentation</vt:lpstr>
      <vt:lpstr>Family Guardian Survey (FGS)</vt:lpstr>
      <vt:lpstr>Family Guardian Survey (FGS)</vt:lpstr>
      <vt:lpstr>PowerPoint Presentation</vt:lpstr>
      <vt:lpstr>PowerPoint Presentation</vt:lpstr>
      <vt:lpstr>Contributors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Elijah</dc:creator>
  <cp:lastModifiedBy>Elijah Jenkins</cp:lastModifiedBy>
  <cp:revision>375</cp:revision>
  <cp:lastPrinted>2025-10-22T20:44:40Z</cp:lastPrinted>
  <dcterms:created xsi:type="dcterms:W3CDTF">2023-10-03T22:12:27Z</dcterms:created>
  <dcterms:modified xsi:type="dcterms:W3CDTF">2025-11-20T22:59:25Z</dcterms:modified>
</cp:coreProperties>
</file>