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66" r:id="rId2"/>
    <p:sldId id="267" r:id="rId3"/>
    <p:sldId id="268" r:id="rId4"/>
    <p:sldId id="272" r:id="rId5"/>
    <p:sldId id="270" r:id="rId6"/>
    <p:sldId id="258" r:id="rId7"/>
    <p:sldId id="259" r:id="rId8"/>
    <p:sldId id="273" r:id="rId9"/>
    <p:sldId id="262" r:id="rId10"/>
    <p:sldId id="263" r:id="rId11"/>
    <p:sldId id="274" r:id="rId12"/>
    <p:sldId id="264" r:id="rId13"/>
    <p:sldId id="265" r:id="rId14"/>
    <p:sldId id="275" r:id="rId15"/>
    <p:sldId id="271" r:id="rId16"/>
    <p:sldId id="269"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480" userDrawn="1">
          <p15:clr>
            <a:srgbClr val="A4A3A4"/>
          </p15:clr>
        </p15:guide>
        <p15:guide id="3" pos="3300" userDrawn="1">
          <p15:clr>
            <a:srgbClr val="A4A3A4"/>
          </p15:clr>
        </p15:guide>
        <p15:guide id="4" orient="horz" pos="2268" userDrawn="1">
          <p15:clr>
            <a:srgbClr val="A4A3A4"/>
          </p15:clr>
        </p15:guide>
        <p15:guide id="5" pos="22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00"/>
    <a:srgbClr val="7BAEB8"/>
    <a:srgbClr val="DB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65677" autoAdjust="0"/>
  </p:normalViewPr>
  <p:slideViewPr>
    <p:cSldViewPr>
      <p:cViewPr>
        <p:scale>
          <a:sx n="66" d="100"/>
          <a:sy n="66" d="100"/>
        </p:scale>
        <p:origin x="894" y="-762"/>
      </p:cViewPr>
      <p:guideLst>
        <p:guide pos="3480"/>
        <p:guide pos="3300"/>
        <p:guide orient="horz" pos="2268"/>
        <p:guide pos="2292"/>
      </p:guideLst>
    </p:cSldViewPr>
  </p:slid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2019 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Able to contact SC/Manager: Always</c:v>
                </c:pt>
              </c:strCache>
            </c:strRef>
          </c:cat>
          <c:val>
            <c:numRef>
              <c:f>Sheet1!$B$2</c:f>
              <c:numCache>
                <c:formatCode>0%</c:formatCode>
                <c:ptCount val="1"/>
                <c:pt idx="0">
                  <c:v>0.52</c:v>
                </c:pt>
              </c:numCache>
            </c:numRef>
          </c:val>
          <c:extLst>
            <c:ext xmlns:c16="http://schemas.microsoft.com/office/drawing/2014/chart" uri="{C3380CC4-5D6E-409C-BE32-E72D297353CC}">
              <c16:uniqueId val="{00000001-8C31-4329-86AD-BD79DA591896}"/>
            </c:ext>
          </c:extLst>
        </c:ser>
        <c:ser>
          <c:idx val="2"/>
          <c:order val="1"/>
          <c:tx>
            <c:strRef>
              <c:f>Sheet1!$C$1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Able to contact SC/Manager: Always</c:v>
                </c:pt>
              </c:strCache>
            </c:strRef>
          </c:cat>
          <c:val>
            <c:numRef>
              <c:f>Sheet1!$C$2</c:f>
              <c:numCache>
                <c:formatCode>0%</c:formatCode>
                <c:ptCount val="1"/>
                <c:pt idx="0">
                  <c:v>0.48</c:v>
                </c:pt>
              </c:numCache>
            </c:numRef>
          </c:val>
          <c:extLst>
            <c:ext xmlns:c16="http://schemas.microsoft.com/office/drawing/2014/chart" uri="{C3380CC4-5D6E-409C-BE32-E72D297353CC}">
              <c16:uniqueId val="{00000003-F5B8-429C-A5A4-EF0AC5B4F97F}"/>
            </c:ext>
          </c:extLst>
        </c:ser>
        <c:ser>
          <c:idx val="0"/>
          <c:order val="2"/>
          <c:tx>
            <c:strRef>
              <c:f>Sheet1!$D$1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Able to contact SC/Manager: Always</c:v>
                </c:pt>
              </c:strCache>
            </c:strRef>
          </c:cat>
          <c:val>
            <c:numRef>
              <c:f>Sheet1!$D$2</c:f>
              <c:numCache>
                <c:formatCode>0%</c:formatCode>
                <c:ptCount val="1"/>
                <c:pt idx="0">
                  <c:v>0.54</c:v>
                </c:pt>
              </c:numCache>
            </c:numRef>
          </c:val>
          <c:extLst>
            <c:ext xmlns:c16="http://schemas.microsoft.com/office/drawing/2014/chart" uri="{C3380CC4-5D6E-409C-BE32-E72D297353CC}">
              <c16:uniqueId val="{00000000-B7DF-491E-B42F-CAB66B77B946}"/>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chemeClr val="bg1">
            <a:lumMod val="65000"/>
            <a:alpha val="58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74999999999998E-3"/>
          <c:y val="5.0109371917484505E-2"/>
          <c:w val="0.96562499999999996"/>
          <c:h val="0.81052203429367409"/>
        </c:manualLayout>
      </c:layout>
      <c:pieChart>
        <c:varyColors val="1"/>
        <c:ser>
          <c:idx val="0"/>
          <c:order val="0"/>
          <c:tx>
            <c:strRef>
              <c:f>Sheet1!$B$1</c:f>
              <c:strCache>
                <c:ptCount val="1"/>
                <c:pt idx="0">
                  <c:v>Satisfaction</c:v>
                </c:pt>
              </c:strCache>
            </c:strRef>
          </c:tx>
          <c:dPt>
            <c:idx val="0"/>
            <c:bubble3D val="0"/>
            <c:explosion val="19"/>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94CA-4225-90BF-13A62260B2F6}"/>
              </c:ext>
            </c:extLst>
          </c:dPt>
          <c:dPt>
            <c:idx val="1"/>
            <c:bubble3D val="0"/>
            <c:explosion val="22"/>
            <c:spPr>
              <a:solidFill>
                <a:schemeClr val="accent2"/>
              </a:solidFill>
              <a:ln w="19050">
                <a:solidFill>
                  <a:schemeClr val="lt1"/>
                </a:solidFill>
              </a:ln>
              <a:effectLst/>
            </c:spPr>
            <c:extLst>
              <c:ext xmlns:c16="http://schemas.microsoft.com/office/drawing/2014/chart" uri="{C3380CC4-5D6E-409C-BE32-E72D297353CC}">
                <c16:uniqueId val="{00000003-94CA-4225-90BF-13A62260B2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CA-4225-90BF-13A62260B2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94CA-4225-90BF-13A62260B2F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94CA-4225-90BF-13A62260B2F6}"/>
              </c:ext>
            </c:extLst>
          </c:dPt>
          <c:dLbls>
            <c:dLbl>
              <c:idx val="0"/>
              <c:tx>
                <c:rich>
                  <a:bodyPr/>
                  <a:lstStyle/>
                  <a:p>
                    <a:fld id="{DB40B049-083B-42C5-ACD4-077CDB87FCE2}" type="CATEGORYNAME">
                      <a:rPr lang="en-US" baseline="0">
                        <a:latin typeface="Abadi" panose="020B0604020104020204" pitchFamily="34" charset="0"/>
                      </a:rPr>
                      <a:pPr/>
                      <a:t>[CATEGORY NAME]</a:t>
                    </a:fld>
                    <a:r>
                      <a:rPr lang="en-US" baseline="0" dirty="0">
                        <a:latin typeface="Abadi" panose="020B0604020104020204" pitchFamily="34" charset="0"/>
                      </a:rPr>
                      <a:t>, </a:t>
                    </a:r>
                    <a:fld id="{F901C8C4-6C31-4ED0-8641-2362F460B25B}" type="VALUE">
                      <a:rPr lang="en-US" baseline="0">
                        <a:latin typeface="Abadi" panose="020B0604020104020204" pitchFamily="34" charset="0"/>
                      </a:rPr>
                      <a:pPr/>
                      <a:t>[VALUE]</a:t>
                    </a:fld>
                    <a:endParaRPr lang="en-US" baseline="0" dirty="0">
                      <a:latin typeface="Abadi" panose="020B0604020104020204" pitchFamily="34" charset="0"/>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CA-4225-90BF-13A62260B2F6}"/>
                </c:ext>
              </c:extLst>
            </c:dLbl>
            <c:dLbl>
              <c:idx val="1"/>
              <c:tx>
                <c:rich>
                  <a:bodyPr/>
                  <a:lstStyle/>
                  <a:p>
                    <a:fld id="{8D05AA47-AE95-4C2F-B6ED-BC6178DAAB0B}" type="CATEGORYNAME">
                      <a:rPr lang="en-US">
                        <a:latin typeface="Abadi" panose="020B0604020104020204" pitchFamily="34" charset="0"/>
                      </a:rPr>
                      <a:pPr/>
                      <a:t>[CATEGORY NAME]</a:t>
                    </a:fld>
                    <a:r>
                      <a:rPr lang="en-US" baseline="0" dirty="0">
                        <a:latin typeface="Abadi" panose="020B0604020104020204" pitchFamily="34" charset="0"/>
                      </a:rPr>
                      <a:t>, </a:t>
                    </a:r>
                    <a:fld id="{F959A86F-6A44-46B2-84B8-47CA453D10C0}" type="VALUE">
                      <a:rPr lang="en-US" baseline="0">
                        <a:latin typeface="Abadi" panose="020B0604020104020204" pitchFamily="34" charset="0"/>
                      </a:rPr>
                      <a:pPr/>
                      <a:t>[VALUE]</a:t>
                    </a:fld>
                    <a:endParaRPr lang="en-US" baseline="0" dirty="0">
                      <a:latin typeface="Abadi" panose="020B0604020104020204" pitchFamily="34" charset="0"/>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CA-4225-90BF-13A62260B2F6}"/>
                </c:ext>
              </c:extLst>
            </c:dLbl>
            <c:dLbl>
              <c:idx val="2"/>
              <c:delete val="1"/>
              <c:extLst>
                <c:ext xmlns:c15="http://schemas.microsoft.com/office/drawing/2012/chart" uri="{CE6537A1-D6FC-4f65-9D91-7224C49458BB}"/>
                <c:ext xmlns:c16="http://schemas.microsoft.com/office/drawing/2014/chart" uri="{C3380CC4-5D6E-409C-BE32-E72D297353CC}">
                  <c16:uniqueId val="{00000005-94CA-4225-90BF-13A62260B2F6}"/>
                </c:ext>
              </c:extLst>
            </c:dLbl>
            <c:dLbl>
              <c:idx val="3"/>
              <c:delete val="1"/>
              <c:extLst>
                <c:ext xmlns:c15="http://schemas.microsoft.com/office/drawing/2012/chart" uri="{CE6537A1-D6FC-4f65-9D91-7224C49458BB}"/>
                <c:ext xmlns:c16="http://schemas.microsoft.com/office/drawing/2014/chart" uri="{C3380CC4-5D6E-409C-BE32-E72D297353CC}">
                  <c16:uniqueId val="{00000004-94CA-4225-90BF-13A62260B2F6}"/>
                </c:ext>
              </c:extLst>
            </c:dLbl>
            <c:dLbl>
              <c:idx val="4"/>
              <c:delete val="1"/>
              <c:extLst>
                <c:ext xmlns:c15="http://schemas.microsoft.com/office/drawing/2012/chart" uri="{CE6537A1-D6FC-4f65-9D91-7224C49458BB}"/>
                <c:ext xmlns:c16="http://schemas.microsoft.com/office/drawing/2014/chart" uri="{C3380CC4-5D6E-409C-BE32-E72D297353CC}">
                  <c16:uniqueId val="{00000002-94CA-4225-90BF-13A62260B2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Always</c:v>
                </c:pt>
                <c:pt idx="1">
                  <c:v>Usually</c:v>
                </c:pt>
                <c:pt idx="2">
                  <c:v>Sometimes</c:v>
                </c:pt>
                <c:pt idx="3">
                  <c:v>Seldom/Never</c:v>
                </c:pt>
                <c:pt idx="4">
                  <c:v>Don’t Know</c:v>
                </c:pt>
              </c:strCache>
            </c:strRef>
          </c:cat>
          <c:val>
            <c:numRef>
              <c:f>Sheet1!$B$2:$B$6</c:f>
              <c:numCache>
                <c:formatCode>0%</c:formatCode>
                <c:ptCount val="5"/>
                <c:pt idx="0">
                  <c:v>0.39</c:v>
                </c:pt>
                <c:pt idx="1">
                  <c:v>0.44</c:v>
                </c:pt>
                <c:pt idx="2">
                  <c:v>0.11</c:v>
                </c:pt>
                <c:pt idx="3">
                  <c:v>0.03</c:v>
                </c:pt>
                <c:pt idx="4">
                  <c:v>0.02</c:v>
                </c:pt>
              </c:numCache>
            </c:numRef>
          </c:val>
          <c:extLst>
            <c:ext xmlns:c16="http://schemas.microsoft.com/office/drawing/2014/chart" uri="{C3380CC4-5D6E-409C-BE32-E72D297353CC}">
              <c16:uniqueId val="{00000000-94CA-4225-90BF-13A62260B2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74999999999998E-3"/>
          <c:y val="5.0109371917484505E-2"/>
          <c:w val="0.96562499999999996"/>
          <c:h val="0.81052203429367409"/>
        </c:manualLayout>
      </c:layout>
      <c:pieChart>
        <c:varyColors val="1"/>
        <c:ser>
          <c:idx val="0"/>
          <c:order val="0"/>
          <c:tx>
            <c:strRef>
              <c:f>Sheet1!$B$1</c:f>
              <c:strCache>
                <c:ptCount val="1"/>
                <c:pt idx="0">
                  <c:v>Satisfaction</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ED47-4CF9-92B9-5F41501F2B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D47-4CF9-92B9-5F41501F2B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D47-4CF9-92B9-5F41501F2B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D47-4CF9-92B9-5F41501F2B0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D47-4CF9-92B9-5F41501F2B0B}"/>
              </c:ext>
            </c:extLst>
          </c:dPt>
          <c:cat>
            <c:strRef>
              <c:f>Sheet1!$A$2:$A$6</c:f>
              <c:strCache>
                <c:ptCount val="5"/>
                <c:pt idx="0">
                  <c:v>Always</c:v>
                </c:pt>
                <c:pt idx="1">
                  <c:v>Usually</c:v>
                </c:pt>
                <c:pt idx="2">
                  <c:v>Sometimes</c:v>
                </c:pt>
                <c:pt idx="3">
                  <c:v>Seldom/Never</c:v>
                </c:pt>
                <c:pt idx="4">
                  <c:v>Don’t Know</c:v>
                </c:pt>
              </c:strCache>
            </c:strRef>
          </c:cat>
          <c:val>
            <c:numRef>
              <c:f>Sheet1!$B$2:$B$6</c:f>
              <c:numCache>
                <c:formatCode>0%</c:formatCode>
                <c:ptCount val="5"/>
                <c:pt idx="0">
                  <c:v>0.44</c:v>
                </c:pt>
                <c:pt idx="1">
                  <c:v>0.41</c:v>
                </c:pt>
                <c:pt idx="2">
                  <c:v>0.1</c:v>
                </c:pt>
                <c:pt idx="3">
                  <c:v>0.03</c:v>
                </c:pt>
                <c:pt idx="4">
                  <c:v>0.02</c:v>
                </c:pt>
              </c:numCache>
            </c:numRef>
          </c:val>
          <c:extLst>
            <c:ext xmlns:c16="http://schemas.microsoft.com/office/drawing/2014/chart" uri="{C3380CC4-5D6E-409C-BE32-E72D297353CC}">
              <c16:uniqueId val="{0000000A-ED47-4CF9-92B9-5F41501F2B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74999999999998E-3"/>
          <c:y val="5.0109371917484505E-2"/>
          <c:w val="0.96562499999999996"/>
          <c:h val="0.81052203429367409"/>
        </c:manualLayout>
      </c:layout>
      <c:pieChart>
        <c:varyColors val="1"/>
        <c:ser>
          <c:idx val="0"/>
          <c:order val="0"/>
          <c:tx>
            <c:strRef>
              <c:f>Sheet1!$B$1</c:f>
              <c:strCache>
                <c:ptCount val="1"/>
                <c:pt idx="0">
                  <c:v>Satisfaction</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649A-4C8D-962E-34FB7A19CA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9A-4C8D-962E-34FB7A19CA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9A-4C8D-962E-34FB7A19CA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9A-4C8D-962E-34FB7A19CAE3}"/>
              </c:ext>
            </c:extLst>
          </c:dPt>
          <c:cat>
            <c:strRef>
              <c:f>Sheet1!$A$2:$A$5</c:f>
              <c:strCache>
                <c:ptCount val="4"/>
                <c:pt idx="0">
                  <c:v>Always</c:v>
                </c:pt>
                <c:pt idx="1">
                  <c:v>Usually</c:v>
                </c:pt>
                <c:pt idx="2">
                  <c:v>Sometimes</c:v>
                </c:pt>
                <c:pt idx="3">
                  <c:v>Seldom/Never</c:v>
                </c:pt>
              </c:strCache>
            </c:strRef>
          </c:cat>
          <c:val>
            <c:numRef>
              <c:f>Sheet1!$B$2:$B$5</c:f>
              <c:numCache>
                <c:formatCode>0%</c:formatCode>
                <c:ptCount val="4"/>
                <c:pt idx="0">
                  <c:v>0.41</c:v>
                </c:pt>
                <c:pt idx="1">
                  <c:v>0.46</c:v>
                </c:pt>
                <c:pt idx="2">
                  <c:v>0.1</c:v>
                </c:pt>
                <c:pt idx="3">
                  <c:v>0.03</c:v>
                </c:pt>
              </c:numCache>
            </c:numRef>
          </c:val>
          <c:extLst>
            <c:ext xmlns:c16="http://schemas.microsoft.com/office/drawing/2014/chart" uri="{C3380CC4-5D6E-409C-BE32-E72D297353CC}">
              <c16:uniqueId val="{0000000A-649A-4C8D-962E-34FB7A19CA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Staff Turnover</c:v>
                </c:pt>
              </c:strCache>
            </c:strRef>
          </c:cat>
          <c:val>
            <c:numRef>
              <c:f>Sheet1!$B$2</c:f>
              <c:numCache>
                <c:formatCode>0%</c:formatCode>
                <c:ptCount val="1"/>
                <c:pt idx="0">
                  <c:v>0.27</c:v>
                </c:pt>
              </c:numCache>
            </c:numRef>
          </c:val>
          <c:extLst>
            <c:ext xmlns:c16="http://schemas.microsoft.com/office/drawing/2014/chart" uri="{C3380CC4-5D6E-409C-BE32-E72D297353CC}">
              <c16:uniqueId val="{00000000-CF26-445D-93AE-74C66F9DBDD0}"/>
            </c:ext>
          </c:extLst>
        </c:ser>
        <c:ser>
          <c:idx val="2"/>
          <c:order val="1"/>
          <c:tx>
            <c:strRef>
              <c:f>Sheet1!$C$1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Staff Turnover</c:v>
                </c:pt>
              </c:strCache>
            </c:strRef>
          </c:cat>
          <c:val>
            <c:numRef>
              <c:f>Sheet1!$C$2</c:f>
              <c:numCache>
                <c:formatCode>0%</c:formatCode>
                <c:ptCount val="1"/>
                <c:pt idx="0">
                  <c:v>0.35</c:v>
                </c:pt>
              </c:numCache>
            </c:numRef>
          </c:val>
          <c:extLst>
            <c:ext xmlns:c16="http://schemas.microsoft.com/office/drawing/2014/chart" uri="{C3380CC4-5D6E-409C-BE32-E72D297353CC}">
              <c16:uniqueId val="{00000001-CF26-445D-93AE-74C66F9DBDD0}"/>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chemeClr val="bg1">
            <a:lumMod val="65000"/>
            <a:alpha val="58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2019 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Always </c:v>
                </c:pt>
                <c:pt idx="1">
                  <c:v>Usually</c:v>
                </c:pt>
                <c:pt idx="2">
                  <c:v>Sometimes</c:v>
                </c:pt>
                <c:pt idx="3">
                  <c:v>Seldom/never</c:v>
                </c:pt>
                <c:pt idx="4">
                  <c:v>Don't know</c:v>
                </c:pt>
                <c:pt idx="5">
                  <c:v>N/A</c:v>
                </c:pt>
              </c:strCache>
            </c:strRef>
          </c:cat>
          <c:val>
            <c:numRef>
              <c:f>Sheet1!$B$2:$B$7</c:f>
              <c:numCache>
                <c:formatCode>0%</c:formatCode>
                <c:ptCount val="6"/>
                <c:pt idx="0">
                  <c:v>0.49</c:v>
                </c:pt>
                <c:pt idx="1">
                  <c:v>0.32</c:v>
                </c:pt>
                <c:pt idx="2">
                  <c:v>0.1</c:v>
                </c:pt>
                <c:pt idx="3">
                  <c:v>0.09</c:v>
                </c:pt>
                <c:pt idx="4">
                  <c:v>0</c:v>
                </c:pt>
                <c:pt idx="5">
                  <c:v>0</c:v>
                </c:pt>
              </c:numCache>
            </c:numRef>
          </c:val>
          <c:extLst>
            <c:ext xmlns:c16="http://schemas.microsoft.com/office/drawing/2014/chart" uri="{C3380CC4-5D6E-409C-BE32-E72D297353CC}">
              <c16:uniqueId val="{00000000-FEFF-48B8-92A9-5033041950EC}"/>
            </c:ext>
          </c:extLst>
        </c:ser>
        <c:ser>
          <c:idx val="2"/>
          <c:order val="1"/>
          <c:tx>
            <c:strRef>
              <c:f>Sheet1!$C$1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Always </c:v>
                </c:pt>
                <c:pt idx="1">
                  <c:v>Usually</c:v>
                </c:pt>
                <c:pt idx="2">
                  <c:v>Sometimes</c:v>
                </c:pt>
                <c:pt idx="3">
                  <c:v>Seldom/never</c:v>
                </c:pt>
                <c:pt idx="4">
                  <c:v>Don't know</c:v>
                </c:pt>
                <c:pt idx="5">
                  <c:v>N/A</c:v>
                </c:pt>
              </c:strCache>
            </c:strRef>
          </c:cat>
          <c:val>
            <c:numRef>
              <c:f>Sheet1!$C$2:$C$7</c:f>
              <c:numCache>
                <c:formatCode>0%</c:formatCode>
                <c:ptCount val="6"/>
                <c:pt idx="0">
                  <c:v>0.37</c:v>
                </c:pt>
                <c:pt idx="1">
                  <c:v>0.21</c:v>
                </c:pt>
                <c:pt idx="2">
                  <c:v>7.0000000000000007E-2</c:v>
                </c:pt>
                <c:pt idx="3">
                  <c:v>0.05</c:v>
                </c:pt>
                <c:pt idx="4">
                  <c:v>0.15</c:v>
                </c:pt>
                <c:pt idx="5">
                  <c:v>0.14000000000000001</c:v>
                </c:pt>
              </c:numCache>
            </c:numRef>
          </c:val>
          <c:extLst>
            <c:ext xmlns:c16="http://schemas.microsoft.com/office/drawing/2014/chart" uri="{C3380CC4-5D6E-409C-BE32-E72D297353CC}">
              <c16:uniqueId val="{00000001-FEFF-48B8-92A9-5033041950EC}"/>
            </c:ext>
          </c:extLst>
        </c:ser>
        <c:ser>
          <c:idx val="0"/>
          <c:order val="2"/>
          <c:tx>
            <c:strRef>
              <c:f>Sheet1!$D$1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Always </c:v>
                </c:pt>
                <c:pt idx="1">
                  <c:v>Usually</c:v>
                </c:pt>
                <c:pt idx="2">
                  <c:v>Sometimes</c:v>
                </c:pt>
                <c:pt idx="3">
                  <c:v>Seldom/never</c:v>
                </c:pt>
                <c:pt idx="4">
                  <c:v>Don't know</c:v>
                </c:pt>
                <c:pt idx="5">
                  <c:v>N/A</c:v>
                </c:pt>
              </c:strCache>
            </c:strRef>
          </c:cat>
          <c:val>
            <c:numRef>
              <c:f>Sheet1!$D$2:$D$7</c:f>
              <c:numCache>
                <c:formatCode>0%</c:formatCode>
                <c:ptCount val="6"/>
                <c:pt idx="0">
                  <c:v>0.34</c:v>
                </c:pt>
                <c:pt idx="1">
                  <c:v>0.26</c:v>
                </c:pt>
                <c:pt idx="2">
                  <c:v>0.06</c:v>
                </c:pt>
                <c:pt idx="3">
                  <c:v>0.03</c:v>
                </c:pt>
                <c:pt idx="4">
                  <c:v>0.12</c:v>
                </c:pt>
                <c:pt idx="5">
                  <c:v>0.19</c:v>
                </c:pt>
              </c:numCache>
            </c:numRef>
          </c:val>
          <c:extLst>
            <c:ext xmlns:c16="http://schemas.microsoft.com/office/drawing/2014/chart" uri="{C3380CC4-5D6E-409C-BE32-E72D297353CC}">
              <c16:uniqueId val="{00000002-FEFF-48B8-92A9-5033041950EC}"/>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chemeClr val="bg1">
            <a:lumMod val="65000"/>
            <a:alpha val="58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207296738059322"/>
          <c:w val="0.89937460271155556"/>
          <c:h val="0.57038121878707104"/>
        </c:manualLayout>
      </c:layout>
      <c:pieChart>
        <c:varyColors val="1"/>
        <c:ser>
          <c:idx val="0"/>
          <c:order val="0"/>
          <c:tx>
            <c:strRef>
              <c:f>Sheet1!$B$1</c:f>
              <c:strCache>
                <c:ptCount val="1"/>
                <c:pt idx="0">
                  <c:v>ACRC v. CA Average</c:v>
                </c:pt>
              </c:strCache>
            </c:strRef>
          </c:tx>
          <c:spPr>
            <a:ln>
              <a:noFill/>
            </a:ln>
            <a:effectLst>
              <a:outerShdw blurRad="50800" dist="165100" algn="l" rotWithShape="0">
                <a:prstClr val="black">
                  <a:alpha val="10000"/>
                </a:prstClr>
              </a:outerShdw>
            </a:effectLst>
          </c:spPr>
          <c:dPt>
            <c:idx val="0"/>
            <c:bubble3D val="0"/>
            <c:spPr>
              <a:solidFill>
                <a:schemeClr val="accent6"/>
              </a:solidFill>
              <a:ln w="19050">
                <a:noFill/>
              </a:ln>
              <a:effectLst>
                <a:outerShdw blurRad="50800" dist="165100" algn="l" rotWithShape="0">
                  <a:prstClr val="black">
                    <a:alpha val="10000"/>
                  </a:prstClr>
                </a:outerShdw>
              </a:effectLst>
            </c:spPr>
            <c:extLst>
              <c:ext xmlns:c16="http://schemas.microsoft.com/office/drawing/2014/chart" uri="{C3380CC4-5D6E-409C-BE32-E72D297353CC}">
                <c16:uniqueId val="{00000003-C2AB-469A-9116-39318C89EF12}"/>
              </c:ext>
            </c:extLst>
          </c:dPt>
          <c:dPt>
            <c:idx val="1"/>
            <c:bubble3D val="0"/>
            <c:explosion val="32"/>
            <c:spPr>
              <a:gradFill>
                <a:gsLst>
                  <a:gs pos="0">
                    <a:schemeClr val="accent3">
                      <a:lumMod val="60000"/>
                      <a:lumOff val="40000"/>
                    </a:schemeClr>
                  </a:gs>
                  <a:gs pos="100000">
                    <a:schemeClr val="bg2">
                      <a:lumMod val="60000"/>
                      <a:lumOff val="40000"/>
                    </a:schemeClr>
                  </a:gs>
                </a:gsLst>
                <a:lin ang="5400000" scaled="1"/>
              </a:gradFill>
              <a:ln w="19050">
                <a:noFill/>
              </a:ln>
              <a:effectLst>
                <a:outerShdw blurRad="50800" dist="165100" algn="l" rotWithShape="0">
                  <a:prstClr val="black">
                    <a:alpha val="10000"/>
                  </a:prstClr>
                </a:outerShdw>
              </a:effectLst>
            </c:spPr>
            <c:extLst>
              <c:ext xmlns:c16="http://schemas.microsoft.com/office/drawing/2014/chart" uri="{C3380CC4-5D6E-409C-BE32-E72D297353CC}">
                <c16:uniqueId val="{00000004-C2AB-469A-9116-39318C89EF12}"/>
              </c:ext>
            </c:extLst>
          </c:dPt>
          <c:dPt>
            <c:idx val="2"/>
            <c:bubble3D val="0"/>
            <c:spPr>
              <a:gradFill>
                <a:gsLst>
                  <a:gs pos="0">
                    <a:schemeClr val="accent3">
                      <a:lumMod val="60000"/>
                      <a:lumOff val="40000"/>
                    </a:schemeClr>
                  </a:gs>
                  <a:gs pos="74000">
                    <a:schemeClr val="accent2">
                      <a:lumMod val="40000"/>
                      <a:lumOff val="60000"/>
                    </a:schemeClr>
                  </a:gs>
                  <a:gs pos="100000">
                    <a:schemeClr val="bg2">
                      <a:lumMod val="60000"/>
                      <a:lumOff val="40000"/>
                    </a:schemeClr>
                  </a:gs>
                </a:gsLst>
                <a:lin ang="5400000" scaled="1"/>
              </a:gradFill>
              <a:ln w="19050">
                <a:noFill/>
              </a:ln>
              <a:effectLst>
                <a:outerShdw blurRad="50800" dist="165100" algn="l" rotWithShape="0">
                  <a:prstClr val="black">
                    <a:alpha val="10000"/>
                  </a:prstClr>
                </a:outerShdw>
              </a:effectLst>
            </c:spPr>
            <c:extLst>
              <c:ext xmlns:c16="http://schemas.microsoft.com/office/drawing/2014/chart" uri="{C3380CC4-5D6E-409C-BE32-E72D297353CC}">
                <c16:uniqueId val="{00000002-C2AB-469A-9116-39318C89EF12}"/>
              </c:ext>
            </c:extLst>
          </c:dPt>
          <c:dLbls>
            <c:dLbl>
              <c:idx val="0"/>
              <c:layout>
                <c:manualLayout>
                  <c:x val="3.9829013997922408E-2"/>
                  <c:y val="-1.03782867981070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B-469A-9116-39318C89EF12}"/>
                </c:ext>
              </c:extLst>
            </c:dLbl>
            <c:dLbl>
              <c:idx val="1"/>
              <c:layout>
                <c:manualLayout>
                  <c:x val="0.13256766186009253"/>
                  <c:y val="-0.235489889317842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AB-469A-9116-39318C89EF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badi" panose="020B0604020104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Below Average</c:v>
                </c:pt>
                <c:pt idx="1">
                  <c:v>At or Above Average</c:v>
                </c:pt>
              </c:strCache>
            </c:strRef>
          </c:cat>
          <c:val>
            <c:numRef>
              <c:f>Sheet1!$B$2:$B$3</c:f>
              <c:numCache>
                <c:formatCode>0.00%</c:formatCode>
                <c:ptCount val="2"/>
                <c:pt idx="0">
                  <c:v>7.6899999999999996E-2</c:v>
                </c:pt>
                <c:pt idx="1">
                  <c:v>0.92300000000000004</c:v>
                </c:pt>
              </c:numCache>
            </c:numRef>
          </c:val>
          <c:extLst>
            <c:ext xmlns:c16="http://schemas.microsoft.com/office/drawing/2014/chart" uri="{C3380CC4-5D6E-409C-BE32-E72D297353CC}">
              <c16:uniqueId val="{00000000-C2AB-469A-9116-39318C89EF12}"/>
            </c:ext>
          </c:extLst>
        </c:ser>
        <c:ser>
          <c:idx val="1"/>
          <c:order val="1"/>
          <c:tx>
            <c:strRef>
              <c:f>Sheet1!#REF!</c:f>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FD28-4144-9368-8643FB4D540B}"/>
              </c:ext>
            </c:extLst>
          </c:dPt>
          <c:cat>
            <c:strRef>
              <c:f>Sheet1!$A$2:$A$3</c:f>
              <c:strCache>
                <c:ptCount val="2"/>
                <c:pt idx="0">
                  <c:v>Below Average</c:v>
                </c:pt>
                <c:pt idx="1">
                  <c:v>At or Above Average</c:v>
                </c:pt>
              </c:strCache>
            </c:strRef>
          </c:cat>
          <c:val>
            <c:numRef>
              <c:f>Sheet1!#REF!</c:f>
              <c:numCache>
                <c:formatCode>General</c:formatCode>
                <c:ptCount val="1"/>
                <c:pt idx="0">
                  <c:v>1</c:v>
                </c:pt>
              </c:numCache>
            </c:numRef>
          </c:val>
          <c:extLst>
            <c:ext xmlns:c16="http://schemas.microsoft.com/office/drawing/2014/chart" uri="{C3380CC4-5D6E-409C-BE32-E72D297353CC}">
              <c16:uniqueId val="{00000001-C2AB-469A-9116-39318C89EF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2019 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Able Access Translator: Always</c:v>
                </c:pt>
              </c:strCache>
            </c:strRef>
          </c:cat>
          <c:val>
            <c:numRef>
              <c:f>Sheet1!$B$2</c:f>
              <c:numCache>
                <c:formatCode>0%</c:formatCode>
                <c:ptCount val="1"/>
                <c:pt idx="0">
                  <c:v>0.21</c:v>
                </c:pt>
              </c:numCache>
            </c:numRef>
          </c:val>
          <c:extLst>
            <c:ext xmlns:c16="http://schemas.microsoft.com/office/drawing/2014/chart" uri="{C3380CC4-5D6E-409C-BE32-E72D297353CC}">
              <c16:uniqueId val="{00000000-822A-4895-B520-08C6AE6DF8C3}"/>
            </c:ext>
          </c:extLst>
        </c:ser>
        <c:ser>
          <c:idx val="2"/>
          <c:order val="1"/>
          <c:tx>
            <c:strRef>
              <c:f>Sheet1!$C$1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Able Access Translator: Always</c:v>
                </c:pt>
              </c:strCache>
            </c:strRef>
          </c:cat>
          <c:val>
            <c:numRef>
              <c:f>Sheet1!$C$2</c:f>
              <c:numCache>
                <c:formatCode>0%</c:formatCode>
                <c:ptCount val="1"/>
                <c:pt idx="0">
                  <c:v>0.31</c:v>
                </c:pt>
              </c:numCache>
            </c:numRef>
          </c:val>
          <c:extLst>
            <c:ext xmlns:c16="http://schemas.microsoft.com/office/drawing/2014/chart" uri="{C3380CC4-5D6E-409C-BE32-E72D297353CC}">
              <c16:uniqueId val="{00000001-822A-4895-B520-08C6AE6DF8C3}"/>
            </c:ext>
          </c:extLst>
        </c:ser>
        <c:ser>
          <c:idx val="0"/>
          <c:order val="2"/>
          <c:tx>
            <c:strRef>
              <c:f>Sheet1!$D$1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Able Access Translator: Always</c:v>
                </c:pt>
              </c:strCache>
            </c:strRef>
          </c:cat>
          <c:val>
            <c:numRef>
              <c:f>Sheet1!$D$2</c:f>
              <c:numCache>
                <c:formatCode>0%</c:formatCode>
                <c:ptCount val="1"/>
                <c:pt idx="0">
                  <c:v>0.22</c:v>
                </c:pt>
              </c:numCache>
            </c:numRef>
          </c:val>
          <c:extLst>
            <c:ext xmlns:c16="http://schemas.microsoft.com/office/drawing/2014/chart" uri="{C3380CC4-5D6E-409C-BE32-E72D297353CC}">
              <c16:uniqueId val="{00000002-822A-4895-B520-08C6AE6DF8C3}"/>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chemeClr val="bg1">
            <a:lumMod val="65000"/>
            <a:alpha val="58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2019 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Community Participation: Yes</c:v>
                </c:pt>
              </c:strCache>
            </c:strRef>
          </c:cat>
          <c:val>
            <c:numRef>
              <c:f>Sheet1!$B$2</c:f>
              <c:numCache>
                <c:formatCode>0%</c:formatCode>
                <c:ptCount val="1"/>
                <c:pt idx="0">
                  <c:v>0.79</c:v>
                </c:pt>
              </c:numCache>
            </c:numRef>
          </c:val>
          <c:extLst>
            <c:ext xmlns:c16="http://schemas.microsoft.com/office/drawing/2014/chart" uri="{C3380CC4-5D6E-409C-BE32-E72D297353CC}">
              <c16:uniqueId val="{00000001-8C31-4329-86AD-BD79DA591896}"/>
            </c:ext>
          </c:extLst>
        </c:ser>
        <c:ser>
          <c:idx val="2"/>
          <c:order val="1"/>
          <c:tx>
            <c:strRef>
              <c:f>Sheet1!$C$1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Community Participation: Yes</c:v>
                </c:pt>
              </c:strCache>
            </c:strRef>
          </c:cat>
          <c:val>
            <c:numRef>
              <c:f>Sheet1!$C$2</c:f>
              <c:numCache>
                <c:formatCode>0%</c:formatCode>
                <c:ptCount val="1"/>
                <c:pt idx="0">
                  <c:v>0.74</c:v>
                </c:pt>
              </c:numCache>
            </c:numRef>
          </c:val>
          <c:extLst>
            <c:ext xmlns:c16="http://schemas.microsoft.com/office/drawing/2014/chart" uri="{C3380CC4-5D6E-409C-BE32-E72D297353CC}">
              <c16:uniqueId val="{00000003-F5B8-429C-A5A4-EF0AC5B4F97F}"/>
            </c:ext>
          </c:extLst>
        </c:ser>
        <c:ser>
          <c:idx val="0"/>
          <c:order val="2"/>
          <c:tx>
            <c:strRef>
              <c:f>Sheet1!$D$1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Community Participation: Yes</c:v>
                </c:pt>
              </c:strCache>
            </c:strRef>
          </c:cat>
          <c:val>
            <c:numRef>
              <c:f>Sheet1!$D$2</c:f>
              <c:numCache>
                <c:formatCode>0%</c:formatCode>
                <c:ptCount val="1"/>
                <c:pt idx="0">
                  <c:v>0.77</c:v>
                </c:pt>
              </c:numCache>
            </c:numRef>
          </c:val>
          <c:extLst>
            <c:ext xmlns:c16="http://schemas.microsoft.com/office/drawing/2014/chart" uri="{C3380CC4-5D6E-409C-BE32-E72D297353CC}">
              <c16:uniqueId val="{00000000-B7DF-491E-B42F-CAB66B77B946}"/>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chemeClr val="bg1">
            <a:lumMod val="65000"/>
            <a:alpha val="58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Barrier to Community Participation</c:v>
                </c:pt>
              </c:strCache>
            </c:strRef>
          </c:tx>
          <c:spPr>
            <a:solidFill>
              <a:schemeClr val="accent2"/>
            </a:solidFill>
            <a:ln w="19050">
              <a:solidFill>
                <a:schemeClr val="lt1"/>
              </a:solidFill>
            </a:ln>
            <a:effectLst/>
          </c:spPr>
          <c:invertIfNegative val="0"/>
          <c:cat>
            <c:strRef>
              <c:f>Sheet1!$A$2:$A$6</c:f>
              <c:strCache>
                <c:ptCount val="5"/>
                <c:pt idx="0">
                  <c:v>Cost</c:v>
                </c:pt>
                <c:pt idx="1">
                  <c:v>Lack of Support</c:v>
                </c:pt>
                <c:pt idx="2">
                  <c:v>Stigma</c:v>
                </c:pt>
                <c:pt idx="3">
                  <c:v>Other</c:v>
                </c:pt>
                <c:pt idx="4">
                  <c:v>No Barrier</c:v>
                </c:pt>
              </c:strCache>
            </c:strRef>
          </c:cat>
          <c:val>
            <c:numRef>
              <c:f>Sheet1!$B$2:$B$6</c:f>
              <c:numCache>
                <c:formatCode>0%</c:formatCode>
                <c:ptCount val="5"/>
                <c:pt idx="0">
                  <c:v>0.2</c:v>
                </c:pt>
                <c:pt idx="1">
                  <c:v>0.17</c:v>
                </c:pt>
                <c:pt idx="2">
                  <c:v>0.2</c:v>
                </c:pt>
                <c:pt idx="3">
                  <c:v>0.11</c:v>
                </c:pt>
                <c:pt idx="4">
                  <c:v>0.34</c:v>
                </c:pt>
              </c:numCache>
            </c:numRef>
          </c:val>
          <c:extLst>
            <c:ext xmlns:c16="http://schemas.microsoft.com/office/drawing/2014/chart" uri="{C3380CC4-5D6E-409C-BE32-E72D297353CC}">
              <c16:uniqueId val="{00000000-F9C9-466D-A3FF-EFD74B1F495E}"/>
            </c:ext>
          </c:extLst>
        </c:ser>
        <c:dLbls>
          <c:showLegendKey val="0"/>
          <c:showVal val="0"/>
          <c:showCatName val="0"/>
          <c:showSerName val="0"/>
          <c:showPercent val="0"/>
          <c:showBubbleSize val="0"/>
        </c:dLbls>
        <c:gapWidth val="150"/>
        <c:axId val="136901872"/>
        <c:axId val="139422976"/>
      </c:barChart>
      <c:catAx>
        <c:axId val="13690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22976"/>
        <c:crosses val="autoZero"/>
        <c:auto val="1"/>
        <c:lblAlgn val="ctr"/>
        <c:lblOffset val="100"/>
        <c:noMultiLvlLbl val="0"/>
      </c:catAx>
      <c:valAx>
        <c:axId val="13942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0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MH/Bx Services Access: Always</c:v>
                </c:pt>
              </c:strCache>
            </c:strRef>
          </c:cat>
          <c:val>
            <c:numRef>
              <c:f>Sheet1!$B$2</c:f>
              <c:numCache>
                <c:formatCode>0%</c:formatCode>
                <c:ptCount val="1"/>
                <c:pt idx="0">
                  <c:v>0.27</c:v>
                </c:pt>
              </c:numCache>
            </c:numRef>
          </c:val>
          <c:extLst>
            <c:ext xmlns:c16="http://schemas.microsoft.com/office/drawing/2014/chart" uri="{C3380CC4-5D6E-409C-BE32-E72D297353CC}">
              <c16:uniqueId val="{00000001-8C31-4329-86AD-BD79DA591896}"/>
            </c:ext>
          </c:extLst>
        </c:ser>
        <c:ser>
          <c:idx val="2"/>
          <c:order val="1"/>
          <c:tx>
            <c:strRef>
              <c:f>Sheet1!$C$1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MH/Bx Services Access: Always</c:v>
                </c:pt>
              </c:strCache>
            </c:strRef>
          </c:cat>
          <c:val>
            <c:numRef>
              <c:f>Sheet1!$C$2</c:f>
              <c:numCache>
                <c:formatCode>0%</c:formatCode>
                <c:ptCount val="1"/>
                <c:pt idx="0">
                  <c:v>0.3</c:v>
                </c:pt>
              </c:numCache>
            </c:numRef>
          </c:val>
          <c:extLst>
            <c:ext xmlns:c16="http://schemas.microsoft.com/office/drawing/2014/chart" uri="{C3380CC4-5D6E-409C-BE32-E72D297353CC}">
              <c16:uniqueId val="{00000003-F5B8-429C-A5A4-EF0AC5B4F97F}"/>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rgbClr val="7BAEB8"/>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CA 2019 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Primary Care Access: Always</c:v>
                </c:pt>
              </c:strCache>
            </c:strRef>
          </c:cat>
          <c:val>
            <c:numRef>
              <c:f>Sheet1!$B$2</c:f>
              <c:numCache>
                <c:formatCode>0%</c:formatCode>
                <c:ptCount val="1"/>
                <c:pt idx="0">
                  <c:v>0.71</c:v>
                </c:pt>
              </c:numCache>
            </c:numRef>
          </c:val>
          <c:extLst>
            <c:ext xmlns:c16="http://schemas.microsoft.com/office/drawing/2014/chart" uri="{C3380CC4-5D6E-409C-BE32-E72D297353CC}">
              <c16:uniqueId val="{00000000-822A-4895-B520-08C6AE6DF8C3}"/>
            </c:ext>
          </c:extLst>
        </c:ser>
        <c:ser>
          <c:idx val="2"/>
          <c:order val="1"/>
          <c:tx>
            <c:strRef>
              <c:f>Sheet1!$C$1</c:f>
              <c:strCache>
                <c:ptCount val="1"/>
                <c:pt idx="0">
                  <c:v>CA 2021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Primary Care Access: Always</c:v>
                </c:pt>
              </c:strCache>
            </c:strRef>
          </c:cat>
          <c:val>
            <c:numRef>
              <c:f>Sheet1!$C$2</c:f>
              <c:numCache>
                <c:formatCode>0%</c:formatCode>
                <c:ptCount val="1"/>
                <c:pt idx="0">
                  <c:v>0.72</c:v>
                </c:pt>
              </c:numCache>
            </c:numRef>
          </c:val>
          <c:extLst>
            <c:ext xmlns:c16="http://schemas.microsoft.com/office/drawing/2014/chart" uri="{C3380CC4-5D6E-409C-BE32-E72D297353CC}">
              <c16:uniqueId val="{00000001-822A-4895-B520-08C6AE6DF8C3}"/>
            </c:ext>
          </c:extLst>
        </c:ser>
        <c:ser>
          <c:idx val="0"/>
          <c:order val="2"/>
          <c:tx>
            <c:strRef>
              <c:f>Sheet1!$D$1</c:f>
              <c:strCache>
                <c:ptCount val="1"/>
                <c:pt idx="0">
                  <c:v>ACRC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Primary Care Access: Always</c:v>
                </c:pt>
              </c:strCache>
            </c:strRef>
          </c:cat>
          <c:val>
            <c:numRef>
              <c:f>Sheet1!$D$2</c:f>
              <c:numCache>
                <c:formatCode>0%</c:formatCode>
                <c:ptCount val="1"/>
                <c:pt idx="0">
                  <c:v>0.77</c:v>
                </c:pt>
              </c:numCache>
            </c:numRef>
          </c:val>
          <c:extLst>
            <c:ext xmlns:c16="http://schemas.microsoft.com/office/drawing/2014/chart" uri="{C3380CC4-5D6E-409C-BE32-E72D297353CC}">
              <c16:uniqueId val="{00000002-822A-4895-B520-08C6AE6DF8C3}"/>
            </c:ext>
          </c:extLst>
        </c:ser>
        <c:dLbls>
          <c:dLblPos val="outEnd"/>
          <c:showLegendKey val="0"/>
          <c:showVal val="1"/>
          <c:showCatName val="0"/>
          <c:showSerName val="0"/>
          <c:showPercent val="0"/>
          <c:showBubbleSize val="0"/>
        </c:dLbls>
        <c:gapWidth val="219"/>
        <c:overlap val="-27"/>
        <c:axId val="871390448"/>
        <c:axId val="22140992"/>
      </c:barChart>
      <c:catAx>
        <c:axId val="871390448"/>
        <c:scaling>
          <c:orientation val="minMax"/>
        </c:scaling>
        <c:delete val="0"/>
        <c:axPos val="b"/>
        <c:numFmt formatCode="General" sourceLinked="1"/>
        <c:majorTickMark val="none"/>
        <c:minorTickMark val="none"/>
        <c:tickLblPos val="nextTo"/>
        <c:spPr>
          <a:noFill/>
          <a:ln w="9525" cap="flat" cmpd="sng" algn="ctr">
            <a:solidFill>
              <a:schemeClr val="bg2">
                <a:alpha val="89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40992"/>
        <c:crosses val="autoZero"/>
        <c:auto val="1"/>
        <c:lblAlgn val="ctr"/>
        <c:lblOffset val="100"/>
        <c:noMultiLvlLbl val="0"/>
      </c:catAx>
      <c:valAx>
        <c:axId val="221409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390448"/>
        <c:crosses val="autoZero"/>
        <c:crossBetween val="between"/>
      </c:valAx>
      <c:spPr>
        <a:solidFill>
          <a:schemeClr val="bg1">
            <a:lumMod val="65000"/>
            <a:alpha val="58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74999999999998E-3"/>
          <c:y val="5.0109371917484505E-2"/>
          <c:w val="0.96562499999999996"/>
          <c:h val="0.81052203429367409"/>
        </c:manualLayout>
      </c:layout>
      <c:pieChart>
        <c:varyColors val="1"/>
        <c:ser>
          <c:idx val="0"/>
          <c:order val="0"/>
          <c:tx>
            <c:strRef>
              <c:f>Sheet1!$B$1</c:f>
              <c:strCache>
                <c:ptCount val="1"/>
                <c:pt idx="0">
                  <c:v>Satisfaction</c:v>
                </c:pt>
              </c:strCache>
            </c:strRef>
          </c:tx>
          <c:dPt>
            <c:idx val="0"/>
            <c:bubble3D val="0"/>
            <c:explosion val="19"/>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D79A-4BA9-8C9C-41EC980F24FC}"/>
              </c:ext>
            </c:extLst>
          </c:dPt>
          <c:dPt>
            <c:idx val="1"/>
            <c:bubble3D val="0"/>
            <c:explosion val="22"/>
            <c:spPr>
              <a:solidFill>
                <a:schemeClr val="accent2"/>
              </a:solidFill>
              <a:ln w="19050">
                <a:solidFill>
                  <a:schemeClr val="lt1"/>
                </a:solidFill>
              </a:ln>
              <a:effectLst/>
            </c:spPr>
            <c:extLst>
              <c:ext xmlns:c16="http://schemas.microsoft.com/office/drawing/2014/chart" uri="{C3380CC4-5D6E-409C-BE32-E72D297353CC}">
                <c16:uniqueId val="{00000003-D79A-4BA9-8C9C-41EC980F24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9A-4BA9-8C9C-41EC980F24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9A-4BA9-8C9C-41EC980F24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9A-4BA9-8C9C-41EC980F24F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79A-4BA9-8C9C-41EC980F24FC}"/>
              </c:ext>
            </c:extLst>
          </c:dPt>
          <c:dLbls>
            <c:dLbl>
              <c:idx val="0"/>
              <c:tx>
                <c:rich>
                  <a:bodyPr/>
                  <a:lstStyle/>
                  <a:p>
                    <a:fld id="{DB40B049-083B-42C5-ACD4-077CDB87FCE2}" type="CATEGORYNAME">
                      <a:rPr lang="en-US" baseline="0">
                        <a:latin typeface="Abadi" panose="020B0604020104020204" pitchFamily="34" charset="0"/>
                      </a:rPr>
                      <a:pPr/>
                      <a:t>[CATEGORY NAME]</a:t>
                    </a:fld>
                    <a:r>
                      <a:rPr lang="en-US" baseline="0" dirty="0">
                        <a:latin typeface="Abadi" panose="020B0604020104020204" pitchFamily="34" charset="0"/>
                      </a:rPr>
                      <a:t>, </a:t>
                    </a:r>
                    <a:fld id="{F901C8C4-6C31-4ED0-8641-2362F460B25B}" type="VALUE">
                      <a:rPr lang="en-US" baseline="0">
                        <a:latin typeface="Abadi" panose="020B0604020104020204" pitchFamily="34" charset="0"/>
                      </a:rPr>
                      <a:pPr/>
                      <a:t>[VALUE]</a:t>
                    </a:fld>
                    <a:endParaRPr lang="en-US" baseline="0" dirty="0">
                      <a:latin typeface="Abadi" panose="020B0604020104020204" pitchFamily="34" charset="0"/>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9A-4BA9-8C9C-41EC980F24FC}"/>
                </c:ext>
              </c:extLst>
            </c:dLbl>
            <c:dLbl>
              <c:idx val="1"/>
              <c:tx>
                <c:rich>
                  <a:bodyPr/>
                  <a:lstStyle/>
                  <a:p>
                    <a:fld id="{8D05AA47-AE95-4C2F-B6ED-BC6178DAAB0B}" type="CATEGORYNAME">
                      <a:rPr lang="en-US">
                        <a:latin typeface="Abadi" panose="020B0604020104020204" pitchFamily="34" charset="0"/>
                      </a:rPr>
                      <a:pPr/>
                      <a:t>[CATEGORY NAME]</a:t>
                    </a:fld>
                    <a:r>
                      <a:rPr lang="en-US" baseline="0" dirty="0">
                        <a:latin typeface="Abadi" panose="020B0604020104020204" pitchFamily="34" charset="0"/>
                      </a:rPr>
                      <a:t>, </a:t>
                    </a:r>
                    <a:fld id="{F959A86F-6A44-46B2-84B8-47CA453D10C0}" type="VALUE">
                      <a:rPr lang="en-US" baseline="0">
                        <a:latin typeface="Abadi" panose="020B0604020104020204" pitchFamily="34" charset="0"/>
                      </a:rPr>
                      <a:pPr/>
                      <a:t>[VALUE]</a:t>
                    </a:fld>
                    <a:endParaRPr lang="en-US" baseline="0" dirty="0">
                      <a:latin typeface="Abadi" panose="020B0604020104020204" pitchFamily="34" charset="0"/>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9A-4BA9-8C9C-41EC980F24FC}"/>
                </c:ext>
              </c:extLst>
            </c:dLbl>
            <c:dLbl>
              <c:idx val="2"/>
              <c:delete val="1"/>
              <c:extLst>
                <c:ext xmlns:c15="http://schemas.microsoft.com/office/drawing/2012/chart" uri="{CE6537A1-D6FC-4f65-9D91-7224C49458BB}"/>
                <c:ext xmlns:c16="http://schemas.microsoft.com/office/drawing/2014/chart" uri="{C3380CC4-5D6E-409C-BE32-E72D297353CC}">
                  <c16:uniqueId val="{00000005-D79A-4BA9-8C9C-41EC980F24FC}"/>
                </c:ext>
              </c:extLst>
            </c:dLbl>
            <c:dLbl>
              <c:idx val="3"/>
              <c:delete val="1"/>
              <c:extLst>
                <c:ext xmlns:c15="http://schemas.microsoft.com/office/drawing/2012/chart" uri="{CE6537A1-D6FC-4f65-9D91-7224C49458BB}"/>
                <c:ext xmlns:c16="http://schemas.microsoft.com/office/drawing/2014/chart" uri="{C3380CC4-5D6E-409C-BE32-E72D297353CC}">
                  <c16:uniqueId val="{00000007-D79A-4BA9-8C9C-41EC980F24FC}"/>
                </c:ext>
              </c:extLst>
            </c:dLbl>
            <c:dLbl>
              <c:idx val="4"/>
              <c:delete val="1"/>
              <c:extLst>
                <c:ext xmlns:c15="http://schemas.microsoft.com/office/drawing/2012/chart" uri="{CE6537A1-D6FC-4f65-9D91-7224C49458BB}"/>
                <c:ext xmlns:c16="http://schemas.microsoft.com/office/drawing/2014/chart" uri="{C3380CC4-5D6E-409C-BE32-E72D297353CC}">
                  <c16:uniqueId val="{00000009-D79A-4BA9-8C9C-41EC980F24FC}"/>
                </c:ext>
              </c:extLst>
            </c:dLbl>
            <c:dLbl>
              <c:idx val="5"/>
              <c:delete val="1"/>
              <c:extLst>
                <c:ext xmlns:c15="http://schemas.microsoft.com/office/drawing/2012/chart" uri="{CE6537A1-D6FC-4f65-9D91-7224C49458BB}"/>
                <c:ext xmlns:c16="http://schemas.microsoft.com/office/drawing/2014/chart" uri="{C3380CC4-5D6E-409C-BE32-E72D297353CC}">
                  <c16:uniqueId val="{0000000B-D79A-4BA9-8C9C-41EC980F24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Always</c:v>
                </c:pt>
                <c:pt idx="1">
                  <c:v>Usually</c:v>
                </c:pt>
                <c:pt idx="2">
                  <c:v>Sometimes</c:v>
                </c:pt>
                <c:pt idx="3">
                  <c:v>Seldom/Never</c:v>
                </c:pt>
                <c:pt idx="4">
                  <c:v>Don’t Know</c:v>
                </c:pt>
                <c:pt idx="5">
                  <c:v>NA</c:v>
                </c:pt>
              </c:strCache>
            </c:strRef>
          </c:cat>
          <c:val>
            <c:numRef>
              <c:f>Sheet1!$B$2:$B$7</c:f>
              <c:numCache>
                <c:formatCode>0%</c:formatCode>
                <c:ptCount val="6"/>
                <c:pt idx="0">
                  <c:v>0.22</c:v>
                </c:pt>
                <c:pt idx="1">
                  <c:v>0.22</c:v>
                </c:pt>
                <c:pt idx="2">
                  <c:v>0.19</c:v>
                </c:pt>
                <c:pt idx="3">
                  <c:v>0.19</c:v>
                </c:pt>
                <c:pt idx="4">
                  <c:v>0.1</c:v>
                </c:pt>
                <c:pt idx="5">
                  <c:v>0.08</c:v>
                </c:pt>
              </c:numCache>
            </c:numRef>
          </c:val>
          <c:extLst>
            <c:ext xmlns:c16="http://schemas.microsoft.com/office/drawing/2014/chart" uri="{C3380CC4-5D6E-409C-BE32-E72D297353CC}">
              <c16:uniqueId val="{0000000A-D79A-4BA9-8C9C-41EC980F24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74999999999998E-3"/>
          <c:y val="5.0109371917484505E-2"/>
          <c:w val="0.96562499999999996"/>
          <c:h val="0.81052203429367409"/>
        </c:manualLayout>
      </c:layout>
      <c:pieChart>
        <c:varyColors val="1"/>
        <c:ser>
          <c:idx val="0"/>
          <c:order val="0"/>
          <c:tx>
            <c:strRef>
              <c:f>Sheet1!$B$1</c:f>
              <c:strCache>
                <c:ptCount val="1"/>
                <c:pt idx="0">
                  <c:v>Satisfaction</c:v>
                </c:pt>
              </c:strCache>
            </c:strRef>
          </c:tx>
          <c:dPt>
            <c:idx val="0"/>
            <c:bubble3D val="0"/>
            <c:explosion val="14"/>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3801-4474-8BA3-F0E1E3049F41}"/>
              </c:ext>
            </c:extLst>
          </c:dPt>
          <c:dPt>
            <c:idx val="1"/>
            <c:bubble3D val="0"/>
            <c:explosion val="19"/>
            <c:spPr>
              <a:solidFill>
                <a:schemeClr val="accent2"/>
              </a:solidFill>
              <a:ln w="19050">
                <a:solidFill>
                  <a:schemeClr val="lt1"/>
                </a:solidFill>
              </a:ln>
              <a:effectLst/>
            </c:spPr>
            <c:extLst>
              <c:ext xmlns:c16="http://schemas.microsoft.com/office/drawing/2014/chart" uri="{C3380CC4-5D6E-409C-BE32-E72D297353CC}">
                <c16:uniqueId val="{00000003-3801-4474-8BA3-F0E1E3049F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01-4474-8BA3-F0E1E3049F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01-4474-8BA3-F0E1E3049F4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01-425D-A67F-79E1C424A74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01-425D-A67F-79E1C424A74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01-4474-8BA3-F0E1E3049F4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01-4474-8BA3-F0E1E3049F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Sheet1!$A$2:$A$7</c:f>
              <c:strCache>
                <c:ptCount val="6"/>
                <c:pt idx="0">
                  <c:v>Always</c:v>
                </c:pt>
                <c:pt idx="1">
                  <c:v>Usually</c:v>
                </c:pt>
                <c:pt idx="2">
                  <c:v>Sometimes</c:v>
                </c:pt>
                <c:pt idx="3">
                  <c:v>Seldom/Never</c:v>
                </c:pt>
                <c:pt idx="4">
                  <c:v>Don’t Know</c:v>
                </c:pt>
                <c:pt idx="5">
                  <c:v>NA</c:v>
                </c:pt>
              </c:strCache>
            </c:strRef>
          </c:cat>
          <c:val>
            <c:numRef>
              <c:f>Sheet1!$B$2:$B$7</c:f>
              <c:numCache>
                <c:formatCode>0%</c:formatCode>
                <c:ptCount val="6"/>
                <c:pt idx="0">
                  <c:v>0.18</c:v>
                </c:pt>
                <c:pt idx="1">
                  <c:v>0.19</c:v>
                </c:pt>
                <c:pt idx="2">
                  <c:v>0.22</c:v>
                </c:pt>
                <c:pt idx="3">
                  <c:v>0.22</c:v>
                </c:pt>
                <c:pt idx="4">
                  <c:v>0.12</c:v>
                </c:pt>
                <c:pt idx="5">
                  <c:v>0.08</c:v>
                </c:pt>
              </c:numCache>
            </c:numRef>
          </c:val>
          <c:extLst>
            <c:ext xmlns:c16="http://schemas.microsoft.com/office/drawing/2014/chart" uri="{C3380CC4-5D6E-409C-BE32-E72D297353CC}">
              <c16:uniqueId val="{00000008-3801-4474-8BA3-F0E1E3049F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Barrier</c:v>
                </c:pt>
              </c:strCache>
            </c:strRef>
          </c:tx>
          <c:spPr>
            <a:solidFill>
              <a:schemeClr val="accent2"/>
            </a:solidFill>
            <a:ln w="19050">
              <a:solidFill>
                <a:schemeClr val="lt1"/>
              </a:solidFill>
            </a:ln>
            <a:effectLst/>
          </c:spPr>
          <c:invertIfNegative val="0"/>
          <c:cat>
            <c:strRef>
              <c:f>Sheet1!$A$2:$A$10</c:f>
              <c:strCache>
                <c:ptCount val="9"/>
                <c:pt idx="0">
                  <c:v>Recreation</c:v>
                </c:pt>
                <c:pt idx="1">
                  <c:v>Social/Relationships</c:v>
                </c:pt>
                <c:pt idx="2">
                  <c:v>Financial</c:v>
                </c:pt>
                <c:pt idx="3">
                  <c:v>School Transition</c:v>
                </c:pt>
                <c:pt idx="4">
                  <c:v>Medical</c:v>
                </c:pt>
                <c:pt idx="5">
                  <c:v>Housing</c:v>
                </c:pt>
                <c:pt idx="6">
                  <c:v>Employment</c:v>
                </c:pt>
                <c:pt idx="7">
                  <c:v>Legal</c:v>
                </c:pt>
                <c:pt idx="8">
                  <c:v>Other</c:v>
                </c:pt>
              </c:strCache>
            </c:strRef>
          </c:cat>
          <c:val>
            <c:numRef>
              <c:f>Sheet1!$B$2:$B$10</c:f>
              <c:numCache>
                <c:formatCode>0%</c:formatCode>
                <c:ptCount val="9"/>
                <c:pt idx="0">
                  <c:v>0.59</c:v>
                </c:pt>
                <c:pt idx="1">
                  <c:v>0.54</c:v>
                </c:pt>
                <c:pt idx="2">
                  <c:v>0.53</c:v>
                </c:pt>
                <c:pt idx="3">
                  <c:v>0.52</c:v>
                </c:pt>
                <c:pt idx="4">
                  <c:v>0.44</c:v>
                </c:pt>
                <c:pt idx="5">
                  <c:v>0.42</c:v>
                </c:pt>
                <c:pt idx="6">
                  <c:v>0.42</c:v>
                </c:pt>
                <c:pt idx="7">
                  <c:v>0.36</c:v>
                </c:pt>
                <c:pt idx="8">
                  <c:v>0.1</c:v>
                </c:pt>
              </c:numCache>
            </c:numRef>
          </c:val>
          <c:extLst>
            <c:ext xmlns:c16="http://schemas.microsoft.com/office/drawing/2014/chart" uri="{C3380CC4-5D6E-409C-BE32-E72D297353CC}">
              <c16:uniqueId val="{00000000-3CA6-402D-9601-1102AFDC8386}"/>
            </c:ext>
          </c:extLst>
        </c:ser>
        <c:dLbls>
          <c:showLegendKey val="0"/>
          <c:showVal val="0"/>
          <c:showCatName val="0"/>
          <c:showSerName val="0"/>
          <c:showPercent val="0"/>
          <c:showBubbleSize val="0"/>
        </c:dLbls>
        <c:gapWidth val="150"/>
        <c:axId val="136901872"/>
        <c:axId val="139422976"/>
      </c:barChart>
      <c:catAx>
        <c:axId val="13690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22976"/>
        <c:crosses val="autoZero"/>
        <c:auto val="1"/>
        <c:lblAlgn val="ctr"/>
        <c:lblOffset val="100"/>
        <c:noMultiLvlLbl val="0"/>
      </c:catAx>
      <c:valAx>
        <c:axId val="13942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0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C08ECA-B0EA-4B3A-B87A-D14F0E24E329}" type="datetimeFigureOut">
              <a:rPr lang="en-US" smtClean="0"/>
              <a:t>11/15/2023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6BE21C-8F63-4F0B-AD06-F2E7E52DF577}" type="slidenum">
              <a:rPr lang="en-US" smtClean="0"/>
              <a:t>‹#›</a:t>
            </a:fld>
            <a:endParaRPr lang="en-US"/>
          </a:p>
        </p:txBody>
      </p:sp>
    </p:spTree>
    <p:extLst>
      <p:ext uri="{BB962C8B-B14F-4D97-AF65-F5344CB8AC3E}">
        <p14:creationId xmlns:p14="http://schemas.microsoft.com/office/powerpoint/2010/main" val="26192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Mechelle kick-off</a:t>
            </a:r>
          </a:p>
          <a:p>
            <a:r>
              <a:rPr lang="en-US" dirty="0"/>
              <a:t>Staff introductions including George Lewis from SCDD</a:t>
            </a:r>
          </a:p>
        </p:txBody>
      </p:sp>
      <p:sp>
        <p:nvSpPr>
          <p:cNvPr id="4" name="Slide Number Placeholder 3"/>
          <p:cNvSpPr>
            <a:spLocks noGrp="1"/>
          </p:cNvSpPr>
          <p:nvPr>
            <p:ph type="sldNum" sz="quarter" idx="5"/>
          </p:nvPr>
        </p:nvSpPr>
        <p:spPr/>
        <p:txBody>
          <a:bodyPr/>
          <a:lstStyle/>
          <a:p>
            <a:fld id="{416BE21C-8F63-4F0B-AD06-F2E7E52DF577}" type="slidenum">
              <a:rPr lang="en-US" smtClean="0"/>
              <a:t>1</a:t>
            </a:fld>
            <a:endParaRPr lang="en-US"/>
          </a:p>
        </p:txBody>
      </p:sp>
    </p:spTree>
    <p:extLst>
      <p:ext uri="{BB962C8B-B14F-4D97-AF65-F5344CB8AC3E}">
        <p14:creationId xmlns:p14="http://schemas.microsoft.com/office/powerpoint/2010/main" val="196214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 within 5% parameter of state average for MH supports. Above average for access to primary care. Reflects the positive overarching lean in ACRC data to positive Health outcomes as reflected on previous slide.</a:t>
            </a:r>
          </a:p>
          <a:p>
            <a:endParaRPr lang="en-US" dirty="0"/>
          </a:p>
          <a:p>
            <a:r>
              <a:rPr lang="en-US" dirty="0"/>
              <a:t>Jen - </a:t>
            </a:r>
            <a:r>
              <a:rPr lang="en-US" sz="1800" dirty="0">
                <a:latin typeface="Arial" panose="020B0604020202020204" pitchFamily="34" charset="0"/>
                <a:ea typeface="Calibri" panose="020F0502020204030204" pitchFamily="34" charset="0"/>
              </a:rPr>
              <a:t>We attribute the positive results in this measure partly to our relationships with our Managed Medi-Cal Plan partners. We meet quarterly with managed care liaisons within each plan and reach out to each other as needed. An understanding of our systems and processes benefits our shared clients and patients. Additionally, we have partnerships with the UC David MIND Institute, UC Davis Health, Sutter Health, and others. Our partnerships with county child welfare agencies and school districts allows for collaboration and identification of service gaps and needs. ACRC’s Strategic Plan encompasses Strategic Focus Area under the category of Client and Family Support. Within this focus area, goals include helping to facilitate the identification of community resources, and to conduct informational presentations to connect with our provider networks. One of our vendored providers, Level Up NorCal specializes in assisting families who experience linguistic and cultural barriers in navigating healthcare and other services. These initiatives help to improve awareness and access. </a:t>
            </a:r>
            <a:r>
              <a:rPr lang="en-US" sz="1800" b="1" dirty="0">
                <a:highlight>
                  <a:srgbClr val="FFFF00"/>
                </a:highlight>
                <a:latin typeface="Arial" panose="020B0604020202020204" pitchFamily="34" charset="0"/>
                <a:ea typeface="Calibri" panose="020F0502020204030204" pitchFamily="34" charset="0"/>
              </a:rPr>
              <a:t>Jen gives example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416BE21C-8F63-4F0B-AD06-F2E7E52DF577}" type="slidenum">
              <a:rPr lang="en-US" smtClean="0"/>
              <a:t>10</a:t>
            </a:fld>
            <a:endParaRPr lang="en-US"/>
          </a:p>
        </p:txBody>
      </p:sp>
    </p:spTree>
    <p:extLst>
      <p:ext uri="{BB962C8B-B14F-4D97-AF65-F5344CB8AC3E}">
        <p14:creationId xmlns:p14="http://schemas.microsoft.com/office/powerpoint/2010/main" val="48979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a:t>
            </a:r>
          </a:p>
          <a:p>
            <a:r>
              <a:rPr lang="en-US" dirty="0"/>
              <a:t>Enough info about generic services, 44% positive vs. state 37%. Overarching theme that our system needs to be an access point to information in all preferred languages as is reflected by the language deficit reflected here. Also notable is that the top 2 areas of information sought are focuses often thought to be outside the scope of public welfare: notably recreation and social/relationships. </a:t>
            </a:r>
          </a:p>
          <a:p>
            <a:endParaRPr lang="en-US" dirty="0"/>
          </a:p>
          <a:p>
            <a:r>
              <a:rPr lang="en-US" dirty="0"/>
              <a:t>Herman</a:t>
            </a:r>
          </a:p>
          <a:p>
            <a:pPr defTabSz="931774">
              <a:defRPr/>
            </a:pPr>
            <a:r>
              <a:rPr lang="en-US" dirty="0"/>
              <a:t>-</a:t>
            </a:r>
            <a:r>
              <a:rPr lang="en-US" dirty="0">
                <a:solidFill>
                  <a:schemeClr val="tx2"/>
                </a:solidFill>
              </a:rPr>
              <a:t>Documentation translation, iPad Translation Initiative, bilingual employee stiped and community listening sessions. </a:t>
            </a:r>
          </a:p>
          <a:p>
            <a:pPr defTabSz="931774">
              <a:defRPr/>
            </a:pPr>
            <a:endParaRPr lang="en-US" dirty="0">
              <a:solidFill>
                <a:schemeClr val="tx2"/>
              </a:solidFill>
            </a:endParaRPr>
          </a:p>
          <a:p>
            <a:pPr defTabSz="931774">
              <a:defRPr/>
            </a:pPr>
            <a:r>
              <a:rPr lang="en-US" dirty="0">
                <a:solidFill>
                  <a:schemeClr val="tx2"/>
                </a:solidFill>
              </a:rPr>
              <a:t>Jen</a:t>
            </a:r>
          </a:p>
          <a:p>
            <a:pPr defTabSz="931774">
              <a:defRPr/>
            </a:pPr>
            <a:r>
              <a:rPr lang="en-US" sz="1800" kern="100" dirty="0">
                <a:latin typeface="Arial" panose="020B0604020202020204" pitchFamily="34" charset="0"/>
                <a:ea typeface="Calibri" panose="020F0502020204030204" pitchFamily="34" charset="0"/>
                <a:cs typeface="Times New Roman" panose="02020603050405020304" pitchFamily="18" charset="0"/>
              </a:rPr>
              <a:t>ACRC is fortunate to have several specialist positions on our team to provide additional support to the clients and families we serve. These positions help support our Strategic Plan and focus area of Client and Family Support.  Some include  Education Support Manager, Dental Coordinator, Housing Specialist, Data Scientist, Cultural Specialist, Client Employment Specialist, Deaf and Hard of Hearing Specialist, Health and Safety Waiver Specialist, and a Community Services and Supports Specialist dedicated to social recreation activities. All of these positions and employees help to aid and support clients and families in planning for services. </a:t>
            </a:r>
            <a:r>
              <a:rPr lang="en-US" sz="1800" b="1" kern="100" dirty="0">
                <a:latin typeface="Arial" panose="020B0604020202020204" pitchFamily="34" charset="0"/>
                <a:ea typeface="Calibri" panose="020F0502020204030204" pitchFamily="34" charset="0"/>
                <a:cs typeface="Times New Roman" panose="02020603050405020304" pitchFamily="18" charset="0"/>
              </a:rPr>
              <a:t>Jen gives an example. </a:t>
            </a: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endParaRPr lang="en-US" dirty="0">
              <a:solidFill>
                <a:schemeClr val="tx2"/>
              </a:solidFill>
            </a:endParaRPr>
          </a:p>
          <a:p>
            <a:pPr defTabSz="931774">
              <a:defRPr/>
            </a:pPr>
            <a:endParaRPr lang="en-US" dirty="0">
              <a:solidFill>
                <a:schemeClr val="tx2"/>
              </a:solidFill>
            </a:endParaRPr>
          </a:p>
        </p:txBody>
      </p:sp>
      <p:sp>
        <p:nvSpPr>
          <p:cNvPr id="4" name="Slide Number Placeholder 3"/>
          <p:cNvSpPr>
            <a:spLocks noGrp="1"/>
          </p:cNvSpPr>
          <p:nvPr>
            <p:ph type="sldNum" sz="quarter" idx="5"/>
          </p:nvPr>
        </p:nvSpPr>
        <p:spPr/>
        <p:txBody>
          <a:bodyPr/>
          <a:lstStyle/>
          <a:p>
            <a:fld id="{416BE21C-8F63-4F0B-AD06-F2E7E52DF577}" type="slidenum">
              <a:rPr lang="en-US" smtClean="0"/>
              <a:t>11</a:t>
            </a:fld>
            <a:endParaRPr lang="en-US"/>
          </a:p>
        </p:txBody>
      </p:sp>
    </p:spTree>
    <p:extLst>
      <p:ext uri="{BB962C8B-B14F-4D97-AF65-F5344CB8AC3E}">
        <p14:creationId xmlns:p14="http://schemas.microsoft.com/office/powerpoint/2010/main" val="84132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11111"/>
                </a:solidFill>
                <a:latin typeface="Source Sans Pro" panose="020B0503030403020204" pitchFamily="34" charset="0"/>
                <a:ea typeface="Calibri" panose="020F0502020204030204" pitchFamily="34" charset="0"/>
              </a:rPr>
              <a:t>Elijah</a:t>
            </a:r>
          </a:p>
          <a:p>
            <a:endParaRPr lang="en-US" dirty="0">
              <a:solidFill>
                <a:srgbClr val="111111"/>
              </a:solidFill>
              <a:latin typeface="Source Sans Pro" panose="020B0503030403020204" pitchFamily="34" charset="0"/>
              <a:ea typeface="Calibri" panose="020F0502020204030204" pitchFamily="34" charset="0"/>
            </a:endParaRPr>
          </a:p>
          <a:p>
            <a:r>
              <a:rPr lang="en-US" dirty="0">
                <a:solidFill>
                  <a:srgbClr val="111111"/>
                </a:solidFill>
                <a:latin typeface="Source Sans Pro" panose="020B0503030403020204" pitchFamily="34" charset="0"/>
                <a:ea typeface="Calibri" panose="020F0502020204030204" pitchFamily="34" charset="0"/>
              </a:rPr>
              <a:t>Review demo statistics.</a:t>
            </a:r>
          </a:p>
          <a:p>
            <a:endParaRPr lang="en-US" dirty="0">
              <a:solidFill>
                <a:srgbClr val="111111"/>
              </a:solidFill>
              <a:latin typeface="Source Sans Pro" panose="020B0503030403020204" pitchFamily="34" charset="0"/>
              <a:ea typeface="Calibri" panose="020F0502020204030204" pitchFamily="34" charset="0"/>
            </a:endParaRPr>
          </a:p>
          <a:p>
            <a:r>
              <a:rPr lang="en-US" dirty="0">
                <a:solidFill>
                  <a:srgbClr val="111111"/>
                </a:solidFill>
                <a:latin typeface="Source Sans Pro" panose="020B0503030403020204" pitchFamily="34" charset="0"/>
                <a:ea typeface="Calibri" panose="020F0502020204030204" pitchFamily="34" charset="0"/>
              </a:rPr>
              <a:t>Above in Community participation, health and information &amp; planning. Below in Access, health and information planning.</a:t>
            </a:r>
          </a:p>
          <a:p>
            <a:endParaRPr lang="en-US" dirty="0">
              <a:solidFill>
                <a:srgbClr val="111111"/>
              </a:solidFill>
              <a:latin typeface="Source Sans Pro" panose="020B0503030403020204" pitchFamily="34" charset="0"/>
              <a:ea typeface="Calibri" panose="020F0502020204030204" pitchFamily="34" charset="0"/>
            </a:endParaRPr>
          </a:p>
          <a:p>
            <a:r>
              <a:rPr lang="en-US" dirty="0">
                <a:solidFill>
                  <a:srgbClr val="111111"/>
                </a:solidFill>
                <a:latin typeface="Source Sans Pro" panose="020B0503030403020204" pitchFamily="34" charset="0"/>
                <a:ea typeface="Calibri" panose="020F0502020204030204" pitchFamily="34" charset="0"/>
              </a:rPr>
              <a:t>The Family Guardian Survey is a written survey that is completed by families and conservators of individuals (age 18 and over) who live in a community placement setting, and receive at least one service from a regional center, in addition to case management. Slight positive lean in Community participation, Health and Information Planning although largely within average for the state, with negative lean in Access, Health and Information as well.</a:t>
            </a:r>
            <a:endParaRPr lang="en-US" dirty="0">
              <a:latin typeface="Calibri" panose="020F0502020204030204" pitchFamily="34" charset="0"/>
              <a:ea typeface="Calibri" panose="020F0502020204030204" pitchFamily="34" charset="0"/>
            </a:endParaRPr>
          </a:p>
          <a:p>
            <a:endParaRPr lang="en-US" dirty="0"/>
          </a:p>
          <a:p>
            <a:endParaRPr lang="en-US" dirty="0"/>
          </a:p>
          <a:p>
            <a:r>
              <a:rPr lang="en-US" dirty="0"/>
              <a:t>Herman covers initiatives.</a:t>
            </a:r>
          </a:p>
        </p:txBody>
      </p:sp>
      <p:sp>
        <p:nvSpPr>
          <p:cNvPr id="4" name="Slide Number Placeholder 3"/>
          <p:cNvSpPr>
            <a:spLocks noGrp="1"/>
          </p:cNvSpPr>
          <p:nvPr>
            <p:ph type="sldNum" sz="quarter" idx="5"/>
          </p:nvPr>
        </p:nvSpPr>
        <p:spPr/>
        <p:txBody>
          <a:bodyPr/>
          <a:lstStyle/>
          <a:p>
            <a:fld id="{416BE21C-8F63-4F0B-AD06-F2E7E52DF577}" type="slidenum">
              <a:rPr lang="en-US" smtClean="0"/>
              <a:t>12</a:t>
            </a:fld>
            <a:endParaRPr lang="en-US"/>
          </a:p>
        </p:txBody>
      </p:sp>
    </p:spTree>
    <p:extLst>
      <p:ext uri="{BB962C8B-B14F-4D97-AF65-F5344CB8AC3E}">
        <p14:creationId xmlns:p14="http://schemas.microsoft.com/office/powerpoint/2010/main" val="1588932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satisfaction with supports received but below average response to turnover and it’s impacts. Questions remain about the implication of the questions framing around “support workers” and whether they refer to regional center staff, direct support staff, or both but we are examining this data through the lens of assuming this is also a reflection of our struggles with retention and responding as such.</a:t>
            </a:r>
          </a:p>
          <a:p>
            <a:endParaRPr lang="en-US" dirty="0"/>
          </a:p>
          <a:p>
            <a:r>
              <a:rPr lang="en-US" dirty="0"/>
              <a:t>Herman covers - Hiring initiative w/ referral program and referral bonuses. Retention; Recruitment Efforts; DSP Collab</a:t>
            </a:r>
          </a:p>
        </p:txBody>
      </p:sp>
      <p:sp>
        <p:nvSpPr>
          <p:cNvPr id="4" name="Slide Number Placeholder 3"/>
          <p:cNvSpPr>
            <a:spLocks noGrp="1"/>
          </p:cNvSpPr>
          <p:nvPr>
            <p:ph type="sldNum" sz="quarter" idx="5"/>
          </p:nvPr>
        </p:nvSpPr>
        <p:spPr/>
        <p:txBody>
          <a:bodyPr/>
          <a:lstStyle/>
          <a:p>
            <a:fld id="{416BE21C-8F63-4F0B-AD06-F2E7E52DF577}" type="slidenum">
              <a:rPr lang="en-US" smtClean="0"/>
              <a:t>13</a:t>
            </a:fld>
            <a:endParaRPr lang="en-US"/>
          </a:p>
        </p:txBody>
      </p:sp>
    </p:spTree>
    <p:extLst>
      <p:ext uri="{BB962C8B-B14F-4D97-AF65-F5344CB8AC3E}">
        <p14:creationId xmlns:p14="http://schemas.microsoft.com/office/powerpoint/2010/main" val="196734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Elijah</a:t>
            </a:r>
          </a:p>
          <a:p>
            <a:r>
              <a:rPr lang="en-US" dirty="0"/>
              <a:t>*Review question.</a:t>
            </a:r>
          </a:p>
          <a:p>
            <a:endParaRPr lang="en-US" dirty="0"/>
          </a:p>
          <a:p>
            <a:r>
              <a:rPr lang="en-US" dirty="0"/>
              <a:t>Inclusion of choice as a category and this question specifically is to highlight two things: the necessity to touch on each area of focus, despite all the responses for ACRC in the choice category being within the state average. Additionally, it’s to provide clarification for this question (and similar questions) specifically.</a:t>
            </a:r>
          </a:p>
          <a:p>
            <a:endParaRPr lang="en-US" dirty="0"/>
          </a:p>
          <a:p>
            <a:r>
              <a:rPr lang="en-US" dirty="0"/>
              <a:t>60% of respondents noted that they were involved in important decisions either always or most of the time. This is within state average but lower than expected. That said, this statistic is a bit misleading as it includes respondents who receive no residential services. When corrected for, the more accurate statistic is 74% of families that receive residential services/always or usually category.</a:t>
            </a:r>
          </a:p>
          <a:p>
            <a:endParaRPr lang="en-US" dirty="0"/>
          </a:p>
          <a:p>
            <a:r>
              <a:rPr lang="en-US" dirty="0"/>
              <a:t>*Technology initiative to better communicate with families</a:t>
            </a:r>
          </a:p>
          <a:p>
            <a:endParaRPr lang="en-US" dirty="0"/>
          </a:p>
          <a:p>
            <a:r>
              <a:rPr lang="en-US" dirty="0"/>
              <a:t>Mechelle</a:t>
            </a:r>
          </a:p>
          <a:p>
            <a:r>
              <a:rPr lang="en-US" dirty="0"/>
              <a:t>One of ACRCs core values is to </a:t>
            </a:r>
            <a:r>
              <a:rPr lang="en-US" b="0" i="0" dirty="0">
                <a:solidFill>
                  <a:srgbClr val="122125"/>
                </a:solidFill>
                <a:effectLst/>
                <a:latin typeface="proxima-nova"/>
              </a:rPr>
              <a:t>promote the self-sufficiency of clients and do this in a manner that values, respects and honors individual choice, self-determination, and self-advocacy.  There are to initiatives that I will highlight:</a:t>
            </a:r>
          </a:p>
          <a:p>
            <a:endParaRPr lang="en-US" b="0" i="0" dirty="0">
              <a:solidFill>
                <a:srgbClr val="122125"/>
              </a:solidFill>
              <a:effectLst/>
              <a:latin typeface="proxima-nova"/>
            </a:endParaRPr>
          </a:p>
          <a:p>
            <a:pPr rtl="0"/>
            <a:r>
              <a:rPr lang="en-US" dirty="0">
                <a:effectLst/>
              </a:rPr>
              <a:t>1) With the passage of AB1663 (Law supporting Supported Decision Making as a least restrictive option to conservatorship) ACRC has been meeting with a workgroup of clients from our Client Advisory Committee,  representatives from the State Council on Developmental Disabilities and ACRC client advocates to discuss resources and develop training material for staff and the community.  SDM is a process that allows people with disabilities to receive support from individuals they choose to help them make life decisions.  This is a new area for clients to exercise choice and decision making. ACRCs workgroup has been meeting monthly since May 2023.</a:t>
            </a:r>
          </a:p>
          <a:p>
            <a:pPr rtl="0"/>
            <a:r>
              <a:rPr lang="en-US" dirty="0">
                <a:effectLst/>
              </a:rPr>
              <a:t> </a:t>
            </a:r>
          </a:p>
          <a:p>
            <a:pPr rtl="0"/>
            <a:r>
              <a:rPr lang="en-US" dirty="0">
                <a:effectLst/>
              </a:rPr>
              <a:t>2) Because California receives funding from the Federal Medicaid Program, new Home and Community Based Services (HCBS) new rules went into effect in March of this year. The new rules illuminate choice and person-centered planning. The goal of HCBS is to ensure that individuals receive services in settings that are integrated in and have access to the greater community. The regulations also ensure that individuals have a free choice of where they live and who provides services to them, and that individual rights and freedoms are not restricted.  The HCBS program allows the state of California to be reimbursed for some of the funds the state expends for services to people with developmental disabilities. These include services like residential care homes, day programs, employment programs and other community based congregate services.</a:t>
            </a:r>
          </a:p>
          <a:p>
            <a:endParaRPr lang="en-US" dirty="0"/>
          </a:p>
          <a:p>
            <a:endParaRPr lang="en-US" dirty="0"/>
          </a:p>
        </p:txBody>
      </p:sp>
      <p:sp>
        <p:nvSpPr>
          <p:cNvPr id="4" name="Slide Number Placeholder 3"/>
          <p:cNvSpPr>
            <a:spLocks noGrp="1"/>
          </p:cNvSpPr>
          <p:nvPr>
            <p:ph type="sldNum" sz="quarter" idx="5"/>
          </p:nvPr>
        </p:nvSpPr>
        <p:spPr/>
        <p:txBody>
          <a:bodyPr/>
          <a:lstStyle/>
          <a:p>
            <a:fld id="{416BE21C-8F63-4F0B-AD06-F2E7E52DF577}" type="slidenum">
              <a:rPr lang="en-US" smtClean="0"/>
              <a:t>14</a:t>
            </a:fld>
            <a:endParaRPr lang="en-US"/>
          </a:p>
        </p:txBody>
      </p:sp>
    </p:spTree>
    <p:extLst>
      <p:ext uri="{BB962C8B-B14F-4D97-AF65-F5344CB8AC3E}">
        <p14:creationId xmlns:p14="http://schemas.microsoft.com/office/powerpoint/2010/main" val="290651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 - All 3 survey results merged for overall view.  Average or positive connotation</a:t>
            </a:r>
          </a:p>
        </p:txBody>
      </p:sp>
      <p:sp>
        <p:nvSpPr>
          <p:cNvPr id="4" name="Slide Number Placeholder 3"/>
          <p:cNvSpPr>
            <a:spLocks noGrp="1"/>
          </p:cNvSpPr>
          <p:nvPr>
            <p:ph type="sldNum" sz="quarter" idx="5"/>
          </p:nvPr>
        </p:nvSpPr>
        <p:spPr/>
        <p:txBody>
          <a:bodyPr/>
          <a:lstStyle/>
          <a:p>
            <a:fld id="{416BE21C-8F63-4F0B-AD06-F2E7E52DF577}" type="slidenum">
              <a:rPr lang="en-US" smtClean="0"/>
              <a:t>15</a:t>
            </a:fld>
            <a:endParaRPr lang="en-US"/>
          </a:p>
        </p:txBody>
      </p:sp>
    </p:spTree>
    <p:extLst>
      <p:ext uri="{BB962C8B-B14F-4D97-AF65-F5344CB8AC3E}">
        <p14:creationId xmlns:p14="http://schemas.microsoft.com/office/powerpoint/2010/main" val="170743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BE21C-8F63-4F0B-AD06-F2E7E52DF577}" type="slidenum">
              <a:rPr lang="en-US" smtClean="0"/>
              <a:t>16</a:t>
            </a:fld>
            <a:endParaRPr lang="en-US"/>
          </a:p>
        </p:txBody>
      </p:sp>
    </p:spTree>
    <p:extLst>
      <p:ext uri="{BB962C8B-B14F-4D97-AF65-F5344CB8AC3E}">
        <p14:creationId xmlns:p14="http://schemas.microsoft.com/office/powerpoint/2010/main" val="156971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Mechelle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National Core Indicator survey aka NCI? Nationally validated assessment tool used by 48 of 50 states to measure and track performance. </a:t>
            </a:r>
            <a:r>
              <a:rPr lang="en-US" sz="1200" dirty="0">
                <a:solidFill>
                  <a:srgbClr val="002060"/>
                </a:solidFill>
              </a:rPr>
              <a:t>In California, Department of Developmental Services (DDS) contracts with the State Council on Developmental Disabilities to administer the survey. </a:t>
            </a:r>
            <a:endParaRPr lang="en-US" dirty="0"/>
          </a:p>
          <a:p>
            <a:endParaRPr lang="en-US" dirty="0"/>
          </a:p>
          <a:p>
            <a:r>
              <a:rPr lang="en-US" dirty="0"/>
              <a:t>What is the Purpose of NCI- opportunity for clients and families served to provide feedback.  Surveys are voluntary and they are confidential meaning we only know that 414 Individuals who receive services participated in the survey. Sometimes SC receive calls from clients/families asking what is it? When surveys are sent to clients/ families we encourage them to participate in the survey.</a:t>
            </a:r>
          </a:p>
          <a:p>
            <a:r>
              <a:rPr lang="en-US" dirty="0"/>
              <a:t> </a:t>
            </a:r>
          </a:p>
          <a:p>
            <a:r>
              <a:rPr lang="en-US" dirty="0"/>
              <a:t>Survey responses help the regional center see areas they are performing well in as well as areas that show where improvement is needed. </a:t>
            </a:r>
          </a:p>
          <a:p>
            <a:endParaRPr lang="en-US" dirty="0"/>
          </a:p>
          <a:p>
            <a:r>
              <a:rPr lang="en-US" dirty="0"/>
              <a:t>Welfare and Intuitions Code require regional centers to annually present the data in a public meeting format, during a Board meeting.  We will be presenting data that was collected in 21-22 and comparing to data collected in 20-21. We will be submitting a report to the DDS on December 16</a:t>
            </a:r>
            <a:r>
              <a:rPr lang="en-US" baseline="30000" dirty="0"/>
              <a:t>th</a:t>
            </a:r>
            <a:r>
              <a:rPr lang="en-US" dirty="0"/>
              <a:t> regarding our plans to address our priorities to improve areas of performance. Your input is needed!  We have a dedicated email address for you to share your comments and feedback.  You can also use the chat to share comments and feedback. Although we accept feedback year-round, we need your feedback by December 1st to be included in our report. </a:t>
            </a:r>
          </a:p>
          <a:p>
            <a:endParaRPr lang="en-US" dirty="0"/>
          </a:p>
          <a:p>
            <a:r>
              <a:rPr lang="en-US" dirty="0"/>
              <a:t>NCI raw data is posted on our website. (ACRC rep to drop link in chat)</a:t>
            </a:r>
          </a:p>
        </p:txBody>
      </p:sp>
      <p:sp>
        <p:nvSpPr>
          <p:cNvPr id="4" name="Slide Number Placeholder 3"/>
          <p:cNvSpPr>
            <a:spLocks noGrp="1"/>
          </p:cNvSpPr>
          <p:nvPr>
            <p:ph type="sldNum" sz="quarter" idx="5"/>
          </p:nvPr>
        </p:nvSpPr>
        <p:spPr/>
        <p:txBody>
          <a:bodyPr/>
          <a:lstStyle/>
          <a:p>
            <a:fld id="{416BE21C-8F63-4F0B-AD06-F2E7E52DF577}" type="slidenum">
              <a:rPr lang="en-US" smtClean="0"/>
              <a:t>2</a:t>
            </a:fld>
            <a:endParaRPr lang="en-US"/>
          </a:p>
        </p:txBody>
      </p:sp>
    </p:spTree>
    <p:extLst>
      <p:ext uri="{BB962C8B-B14F-4D97-AF65-F5344CB8AC3E}">
        <p14:creationId xmlns:p14="http://schemas.microsoft.com/office/powerpoint/2010/main" val="244874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Jen - </a:t>
            </a:r>
            <a:r>
              <a:rPr lang="en-US" sz="1800" kern="100" dirty="0">
                <a:latin typeface="Arial" panose="020B0604020202020204" pitchFamily="34" charset="0"/>
                <a:ea typeface="Calibri" panose="020F0502020204030204" pitchFamily="34" charset="0"/>
                <a:cs typeface="Times New Roman" panose="02020603050405020304" pitchFamily="18" charset="0"/>
              </a:rPr>
              <a:t>Today we will review results from 3 surveys conducted in Fiscal Year 21/22: (review each one). Historical trends are important. Our intent is to learn from this data and to explore areas where we can grow and improve.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6BE21C-8F63-4F0B-AD06-F2E7E52DF577}" type="slidenum">
              <a:rPr lang="en-US" smtClean="0"/>
              <a:t>3</a:t>
            </a:fld>
            <a:endParaRPr lang="en-US"/>
          </a:p>
        </p:txBody>
      </p:sp>
    </p:spTree>
    <p:extLst>
      <p:ext uri="{BB962C8B-B14F-4D97-AF65-F5344CB8AC3E}">
        <p14:creationId xmlns:p14="http://schemas.microsoft.com/office/powerpoint/2010/main" val="386448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Jen on 10/27:  </a:t>
            </a:r>
            <a:r>
              <a:rPr lang="en-US" sz="1800" kern="100" dirty="0">
                <a:latin typeface="Arial" panose="020B0604020202020204" pitchFamily="34" charset="0"/>
                <a:ea typeface="Calibri" panose="020F0502020204030204" pitchFamily="34" charset="0"/>
                <a:cs typeface="Times New Roman" panose="02020603050405020304" pitchFamily="18" charset="0"/>
              </a:rPr>
              <a:t>These surveys are conducted in a particular cycle. Last year, we reported on data from the adult in-person survey. In Fiscal Year 21/22, the 3 surveys I just mentioned were conducted via mail (Adult Family Survey, Child Family Survey, and Family Guardian Survey).  These same surveys were conducted 3 years ago, and we will compare the results from then to now.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n-US" sz="1600" b="1" dirty="0"/>
              <a:t>George on 11/16</a:t>
            </a:r>
          </a:p>
          <a:p>
            <a:endParaRPr lang="en-US" dirty="0"/>
          </a:p>
          <a:p>
            <a:r>
              <a:rPr lang="en-US" dirty="0"/>
              <a:t>The Survey Cycle, as currently set, operates as follows: the Adult In-Person survey occurs on odd years while the remain three (Adult Family, Family Guardian and Child Family) occur on odd years. </a:t>
            </a:r>
          </a:p>
        </p:txBody>
      </p:sp>
      <p:sp>
        <p:nvSpPr>
          <p:cNvPr id="4" name="Slide Number Placeholder 3"/>
          <p:cNvSpPr>
            <a:spLocks noGrp="1"/>
          </p:cNvSpPr>
          <p:nvPr>
            <p:ph type="sldNum" sz="quarter" idx="5"/>
          </p:nvPr>
        </p:nvSpPr>
        <p:spPr/>
        <p:txBody>
          <a:bodyPr/>
          <a:lstStyle/>
          <a:p>
            <a:fld id="{416BE21C-8F63-4F0B-AD06-F2E7E52DF577}" type="slidenum">
              <a:rPr lang="en-US" smtClean="0"/>
              <a:t>4</a:t>
            </a:fld>
            <a:endParaRPr lang="en-US"/>
          </a:p>
        </p:txBody>
      </p:sp>
    </p:spTree>
    <p:extLst>
      <p:ext uri="{BB962C8B-B14F-4D97-AF65-F5344CB8AC3E}">
        <p14:creationId xmlns:p14="http://schemas.microsoft.com/office/powerpoint/2010/main" val="177915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Herman</a:t>
            </a:r>
          </a:p>
        </p:txBody>
      </p:sp>
      <p:sp>
        <p:nvSpPr>
          <p:cNvPr id="4" name="Slide Number Placeholder 3"/>
          <p:cNvSpPr>
            <a:spLocks noGrp="1"/>
          </p:cNvSpPr>
          <p:nvPr>
            <p:ph type="sldNum" sz="quarter" idx="5"/>
          </p:nvPr>
        </p:nvSpPr>
        <p:spPr/>
        <p:txBody>
          <a:bodyPr/>
          <a:lstStyle/>
          <a:p>
            <a:fld id="{416BE21C-8F63-4F0B-AD06-F2E7E52DF577}" type="slidenum">
              <a:rPr lang="en-US" smtClean="0"/>
              <a:t>5</a:t>
            </a:fld>
            <a:endParaRPr lang="en-US"/>
          </a:p>
        </p:txBody>
      </p:sp>
    </p:spTree>
    <p:extLst>
      <p:ext uri="{BB962C8B-B14F-4D97-AF65-F5344CB8AC3E}">
        <p14:creationId xmlns:p14="http://schemas.microsoft.com/office/powerpoint/2010/main" val="75884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Elijah: </a:t>
            </a:r>
            <a:r>
              <a:rPr lang="en-US" dirty="0">
                <a:solidFill>
                  <a:srgbClr val="111111"/>
                </a:solidFill>
                <a:latin typeface="Source Sans Pro" panose="020B0503030403020204" pitchFamily="34" charset="0"/>
                <a:ea typeface="Calibri" panose="020F0502020204030204" pitchFamily="34" charset="0"/>
              </a:rPr>
              <a:t>The Adult Family Survey is a written survey that is completed by families of an adult (age 18 and over) who lives with them and receives at least one service from a regional center, in addition to case management.</a:t>
            </a:r>
          </a:p>
          <a:p>
            <a:endParaRPr lang="en-US" dirty="0"/>
          </a:p>
          <a:p>
            <a:r>
              <a:rPr lang="en-US" dirty="0"/>
              <a:t>Leaning Pos: Access, Health and Information Planning. Some negative lean in Satisfaction and Access. Review demo stats.</a:t>
            </a:r>
          </a:p>
        </p:txBody>
      </p:sp>
      <p:sp>
        <p:nvSpPr>
          <p:cNvPr id="4" name="Slide Number Placeholder 3"/>
          <p:cNvSpPr>
            <a:spLocks noGrp="1"/>
          </p:cNvSpPr>
          <p:nvPr>
            <p:ph type="sldNum" sz="quarter" idx="5"/>
          </p:nvPr>
        </p:nvSpPr>
        <p:spPr/>
        <p:txBody>
          <a:bodyPr/>
          <a:lstStyle/>
          <a:p>
            <a:fld id="{416BE21C-8F63-4F0B-AD06-F2E7E52DF577}" type="slidenum">
              <a:rPr lang="en-US" smtClean="0"/>
              <a:t>6</a:t>
            </a:fld>
            <a:endParaRPr lang="en-US"/>
          </a:p>
        </p:txBody>
      </p:sp>
    </p:spTree>
    <p:extLst>
      <p:ext uri="{BB962C8B-B14F-4D97-AF65-F5344CB8AC3E}">
        <p14:creationId xmlns:p14="http://schemas.microsoft.com/office/powerpoint/2010/main" val="267829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 Data highlighted: Ease of ability to contact SC or manager: above 5% threshold. Ease of access to translation services: below 5% threshold, although due to increase of average overtime in state.</a:t>
            </a:r>
          </a:p>
          <a:p>
            <a:endParaRPr lang="en-US" dirty="0"/>
          </a:p>
          <a:p>
            <a:pPr defTabSz="931774">
              <a:defRPr/>
            </a:pPr>
            <a:r>
              <a:rPr lang="en-US" dirty="0"/>
              <a:t>-</a:t>
            </a:r>
            <a:r>
              <a:rPr lang="en-US" dirty="0">
                <a:solidFill>
                  <a:schemeClr val="tx2"/>
                </a:solidFill>
              </a:rPr>
              <a:t>Documentation translation, iPad Translation Initiative, bilingual employee stiped and community listening sessions.   </a:t>
            </a:r>
          </a:p>
          <a:p>
            <a:endParaRPr lang="en-US" dirty="0"/>
          </a:p>
          <a:p>
            <a:pPr defTabSz="931774">
              <a:defRPr/>
            </a:pPr>
            <a:r>
              <a:rPr lang="en-US" dirty="0"/>
              <a:t>Much like the State of California, ACRC’s clients, families and employees are diverse. ACRC recognizes the critical importance of bridging gaps in service across our agency. This means ensuring that our employees offer a wide array of languages spoken, and that we have employees who understand the cultural diversity of clients served. ACRC has 97 staff who are fluent in a second language with 16% of staff who are bilingual to meet the needs of 11% of our clients who are also bilingual. </a:t>
            </a:r>
          </a:p>
          <a:p>
            <a:pPr defTabSz="931774">
              <a:defRPr/>
            </a:pPr>
            <a:endParaRPr lang="en-US" dirty="0"/>
          </a:p>
          <a:p>
            <a:pPr defTabSz="931774">
              <a:defRPr/>
            </a:pPr>
            <a:r>
              <a:rPr lang="en-US" dirty="0">
                <a:solidFill>
                  <a:schemeClr val="tx2"/>
                </a:solidFill>
              </a:rPr>
              <a:t>ACRC participating in the RCPM Language Access ensures &amp; Linguistic Diversity:</a:t>
            </a:r>
            <a:endParaRPr lang="en-US" dirty="0"/>
          </a:p>
          <a:p>
            <a:endParaRPr lang="en-US" dirty="0"/>
          </a:p>
        </p:txBody>
      </p:sp>
      <p:sp>
        <p:nvSpPr>
          <p:cNvPr id="4" name="Slide Number Placeholder 3"/>
          <p:cNvSpPr>
            <a:spLocks noGrp="1"/>
          </p:cNvSpPr>
          <p:nvPr>
            <p:ph type="sldNum" sz="quarter" idx="5"/>
          </p:nvPr>
        </p:nvSpPr>
        <p:spPr/>
        <p:txBody>
          <a:bodyPr/>
          <a:lstStyle/>
          <a:p>
            <a:fld id="{416BE21C-8F63-4F0B-AD06-F2E7E52DF577}" type="slidenum">
              <a:rPr lang="en-US" smtClean="0"/>
              <a:t>7</a:t>
            </a:fld>
            <a:endParaRPr lang="en-US"/>
          </a:p>
        </p:txBody>
      </p:sp>
    </p:spTree>
    <p:extLst>
      <p:ext uri="{BB962C8B-B14F-4D97-AF65-F5344CB8AC3E}">
        <p14:creationId xmlns:p14="http://schemas.microsoft.com/office/powerpoint/2010/main" val="299312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Elijah-Notes: 77% of the ACRC respondents noted that they actively participated in their local community, with nearly 35% noting there was no barrier to doing so. Considering barriers still, 20% noted that cost was a barrier. This lends itself to the continued value of building high-quality day programs and ensuring our population has information about public benefits to help mitigate this barrier.  Note: multiple choice.  </a:t>
            </a:r>
          </a:p>
          <a:p>
            <a:endParaRPr lang="en-US" dirty="0"/>
          </a:p>
          <a:p>
            <a:r>
              <a:rPr lang="en-US" dirty="0"/>
              <a:t>Herman</a:t>
            </a:r>
          </a:p>
          <a:p>
            <a:r>
              <a:rPr lang="en-US" dirty="0"/>
              <a:t>ACRC recognized area of community participation, social rec, every IPP includes ability to fund soc rec. </a:t>
            </a:r>
          </a:p>
        </p:txBody>
      </p:sp>
      <p:sp>
        <p:nvSpPr>
          <p:cNvPr id="4" name="Slide Number Placeholder 3"/>
          <p:cNvSpPr>
            <a:spLocks noGrp="1"/>
          </p:cNvSpPr>
          <p:nvPr>
            <p:ph type="sldNum" sz="quarter" idx="5"/>
          </p:nvPr>
        </p:nvSpPr>
        <p:spPr/>
        <p:txBody>
          <a:bodyPr/>
          <a:lstStyle/>
          <a:p>
            <a:fld id="{416BE21C-8F63-4F0B-AD06-F2E7E52DF577}" type="slidenum">
              <a:rPr lang="en-US" smtClean="0"/>
              <a:t>8</a:t>
            </a:fld>
            <a:endParaRPr lang="en-US"/>
          </a:p>
        </p:txBody>
      </p:sp>
    </p:spTree>
    <p:extLst>
      <p:ext uri="{BB962C8B-B14F-4D97-AF65-F5344CB8AC3E}">
        <p14:creationId xmlns:p14="http://schemas.microsoft.com/office/powerpoint/2010/main" val="151964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11111"/>
                </a:solidFill>
                <a:latin typeface="Source Sans Pro" panose="020B0503030403020204" pitchFamily="34" charset="0"/>
                <a:ea typeface="Calibri" panose="020F0502020204030204" pitchFamily="34" charset="0"/>
              </a:rPr>
              <a:t>Elijah </a:t>
            </a:r>
          </a:p>
          <a:p>
            <a:r>
              <a:rPr lang="en-US" dirty="0">
                <a:solidFill>
                  <a:srgbClr val="111111"/>
                </a:solidFill>
                <a:latin typeface="Source Sans Pro" panose="020B0503030403020204" pitchFamily="34" charset="0"/>
                <a:ea typeface="Calibri" panose="020F0502020204030204" pitchFamily="34" charset="0"/>
              </a:rPr>
              <a:t>The Child Family Survey is a written survey that is completed by families of a child (ages 3-17 years old) who lives with them and receives at least one service from a regional center, in addition to case management.</a:t>
            </a:r>
          </a:p>
          <a:p>
            <a:endParaRPr lang="en-US" dirty="0">
              <a:solidFill>
                <a:srgbClr val="111111"/>
              </a:solidFill>
              <a:latin typeface="Source Sans Pro" panose="020B0503030403020204" pitchFamily="34" charset="0"/>
              <a:ea typeface="Calibri" panose="020F0502020204030204" pitchFamily="34" charset="0"/>
            </a:endParaRPr>
          </a:p>
          <a:p>
            <a:endParaRPr lang="en-US" dirty="0">
              <a:solidFill>
                <a:srgbClr val="111111"/>
              </a:solidFill>
              <a:latin typeface="Source Sans Pro" panose="020B0503030403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16BE21C-8F63-4F0B-AD06-F2E7E52DF577}" type="slidenum">
              <a:rPr lang="en-US" smtClean="0"/>
              <a:t>9</a:t>
            </a:fld>
            <a:endParaRPr lang="en-US"/>
          </a:p>
        </p:txBody>
      </p:sp>
    </p:spTree>
    <p:extLst>
      <p:ext uri="{BB962C8B-B14F-4D97-AF65-F5344CB8AC3E}">
        <p14:creationId xmlns:p14="http://schemas.microsoft.com/office/powerpoint/2010/main" val="21386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11/15/2023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11/15/2023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hyperlink" Target="mailto:mjohnson@altaregional.org" TargetMode="External"/><Relationship Id="rId7" Type="http://schemas.openxmlformats.org/officeDocument/2006/relationships/hyperlink" Target="mailto:ncifeedback@altaregional.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hkothe@altaregional.org" TargetMode="External"/><Relationship Id="rId4" Type="http://schemas.openxmlformats.org/officeDocument/2006/relationships/hyperlink" Target="mailto:jbloom@altaregiona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dds.ca.gov/rc/nci/" TargetMode="External"/><Relationship Id="rId5" Type="http://schemas.openxmlformats.org/officeDocument/2006/relationships/hyperlink" Target="mailto:ncifeedback@altaregional.org"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5F48-C525-39E1-D58E-03C2DBCDE4D7}"/>
              </a:ext>
            </a:extLst>
          </p:cNvPr>
          <p:cNvSpPr>
            <a:spLocks noGrp="1"/>
          </p:cNvSpPr>
          <p:nvPr>
            <p:ph type="ctrTitle"/>
          </p:nvPr>
        </p:nvSpPr>
        <p:spPr>
          <a:xfrm>
            <a:off x="1100015" y="3526999"/>
            <a:ext cx="7315200" cy="1600447"/>
          </a:xfrm>
        </p:spPr>
        <p:txBody>
          <a:bodyPr>
            <a:normAutofit fontScale="90000"/>
          </a:bodyPr>
          <a:lstStyle/>
          <a:p>
            <a:r>
              <a:rPr lang="en-US" altLang="en-US" sz="6000" b="1" i="1" dirty="0">
                <a:solidFill>
                  <a:schemeClr val="bg1"/>
                </a:solidFill>
              </a:rPr>
              <a:t>National Core Indicator (NCI)</a:t>
            </a:r>
            <a:br>
              <a:rPr lang="en-US" altLang="en-US" sz="6000" b="1" i="1" dirty="0">
                <a:solidFill>
                  <a:schemeClr val="bg1"/>
                </a:solidFill>
              </a:rPr>
            </a:br>
            <a:endParaRPr lang="en-US" dirty="0"/>
          </a:p>
        </p:txBody>
      </p:sp>
      <p:sp>
        <p:nvSpPr>
          <p:cNvPr id="3" name="Subtitle 2">
            <a:extLst>
              <a:ext uri="{FF2B5EF4-FFF2-40B4-BE49-F238E27FC236}">
                <a16:creationId xmlns:a16="http://schemas.microsoft.com/office/drawing/2014/main" id="{B28BB0EE-4860-6A30-DEE7-E8AF74FDAAC6}"/>
              </a:ext>
            </a:extLst>
          </p:cNvPr>
          <p:cNvSpPr>
            <a:spLocks noGrp="1"/>
          </p:cNvSpPr>
          <p:nvPr>
            <p:ph type="subTitle" idx="1"/>
          </p:nvPr>
        </p:nvSpPr>
        <p:spPr>
          <a:xfrm>
            <a:off x="1100015" y="4457700"/>
            <a:ext cx="7315200" cy="914400"/>
          </a:xfrm>
        </p:spPr>
        <p:txBody>
          <a:bodyPr/>
          <a:lstStyle/>
          <a:p>
            <a:r>
              <a:rPr lang="en-US" dirty="0"/>
              <a:t>Public Meeting</a:t>
            </a:r>
          </a:p>
        </p:txBody>
      </p:sp>
      <p:grpSp>
        <p:nvGrpSpPr>
          <p:cNvPr id="10" name="Group 9">
            <a:extLst>
              <a:ext uri="{FF2B5EF4-FFF2-40B4-BE49-F238E27FC236}">
                <a16:creationId xmlns:a16="http://schemas.microsoft.com/office/drawing/2014/main" id="{8FA2282B-31CE-D3B8-BEB6-9F09205E3C68}"/>
              </a:ext>
            </a:extLst>
          </p:cNvPr>
          <p:cNvGrpSpPr/>
          <p:nvPr/>
        </p:nvGrpSpPr>
        <p:grpSpPr>
          <a:xfrm>
            <a:off x="209550" y="970384"/>
            <a:ext cx="7715250" cy="1601613"/>
            <a:chOff x="209550" y="971550"/>
            <a:chExt cx="7715250" cy="1601613"/>
          </a:xfrm>
        </p:grpSpPr>
        <p:sp>
          <p:nvSpPr>
            <p:cNvPr id="7" name="Rectangle 6">
              <a:extLst>
                <a:ext uri="{FF2B5EF4-FFF2-40B4-BE49-F238E27FC236}">
                  <a16:creationId xmlns:a16="http://schemas.microsoft.com/office/drawing/2014/main" id="{135AD001-E7FA-DD96-0062-154386605F4A}"/>
                </a:ext>
              </a:extLst>
            </p:cNvPr>
            <p:cNvSpPr/>
            <p:nvPr/>
          </p:nvSpPr>
          <p:spPr>
            <a:xfrm>
              <a:off x="209550" y="971550"/>
              <a:ext cx="2400301" cy="1600447"/>
            </a:xfrm>
            <a:prstGeom prst="rect">
              <a:avLst/>
            </a:prstGeom>
            <a:ln>
              <a:solidFill>
                <a:schemeClr val="bg1"/>
              </a:solid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79BECBCA-C77B-0D69-B4BC-CD35C3D82537}"/>
                </a:ext>
              </a:extLst>
            </p:cNvPr>
            <p:cNvSpPr/>
            <p:nvPr/>
          </p:nvSpPr>
          <p:spPr>
            <a:xfrm>
              <a:off x="2867889" y="972716"/>
              <a:ext cx="2400301" cy="1600447"/>
            </a:xfrm>
            <a:prstGeom prst="rect">
              <a:avLst/>
            </a:prstGeom>
            <a:ln>
              <a:solidFill>
                <a:schemeClr val="bg1"/>
              </a:solid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51B85FF1-3C12-3A5A-6F16-9C762FF7EDCB}"/>
                </a:ext>
              </a:extLst>
            </p:cNvPr>
            <p:cNvSpPr/>
            <p:nvPr/>
          </p:nvSpPr>
          <p:spPr>
            <a:xfrm>
              <a:off x="5524499" y="971550"/>
              <a:ext cx="2400301" cy="1600447"/>
            </a:xfrm>
            <a:prstGeom prst="rect">
              <a:avLst/>
            </a:prstGeom>
            <a:ln>
              <a:solidFill>
                <a:schemeClr val="bg1"/>
              </a:solid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B26B96F-BE04-F2A3-86D1-E4185439D646}"/>
              </a:ext>
            </a:extLst>
          </p:cNvPr>
          <p:cNvGrpSpPr/>
          <p:nvPr/>
        </p:nvGrpSpPr>
        <p:grpSpPr>
          <a:xfrm>
            <a:off x="209550" y="971550"/>
            <a:ext cx="7715251" cy="1600447"/>
            <a:chOff x="209550" y="971550"/>
            <a:chExt cx="7715251" cy="1600447"/>
          </a:xfrm>
        </p:grpSpPr>
        <p:pic>
          <p:nvPicPr>
            <p:cNvPr id="4" name="Picture 2" descr="Adult Family Survey (AFS)">
              <a:extLst>
                <a:ext uri="{FF2B5EF4-FFF2-40B4-BE49-F238E27FC236}">
                  <a16:creationId xmlns:a16="http://schemas.microsoft.com/office/drawing/2014/main" id="{8546D64A-C48F-9CB8-2C95-F3BCE6434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971550"/>
              <a:ext cx="2400300" cy="160044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2" descr="Child Family Survey (CFS)">
              <a:extLst>
                <a:ext uri="{FF2B5EF4-FFF2-40B4-BE49-F238E27FC236}">
                  <a16:creationId xmlns:a16="http://schemas.microsoft.com/office/drawing/2014/main" id="{440D6A4D-3084-BB87-663B-1A5A46573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889" y="971550"/>
              <a:ext cx="2400301" cy="160044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6" name="Picture 2" descr="Family Guardian Survey (FGS)">
              <a:extLst>
                <a:ext uri="{FF2B5EF4-FFF2-40B4-BE49-F238E27FC236}">
                  <a16:creationId xmlns:a16="http://schemas.microsoft.com/office/drawing/2014/main" id="{F2A30202-54F0-45F7-E1CE-399E85317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971550"/>
              <a:ext cx="2400301" cy="160044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grpSp>
      <p:pic>
        <p:nvPicPr>
          <p:cNvPr id="13" name="Picture 12" descr="A logo with a city and mountains in the background&#10;&#10;Description automatically generated">
            <a:extLst>
              <a:ext uri="{FF2B5EF4-FFF2-40B4-BE49-F238E27FC236}">
                <a16:creationId xmlns:a16="http://schemas.microsoft.com/office/drawing/2014/main" id="{6CCE7FA5-17E3-1BAC-E250-06215FCB8901}"/>
              </a:ext>
            </a:extLst>
          </p:cNvPr>
          <p:cNvPicPr>
            <a:picLocks noChangeAspect="1"/>
          </p:cNvPicPr>
          <p:nvPr/>
        </p:nvPicPr>
        <p:blipFill>
          <a:blip r:embed="rId6"/>
          <a:stretch>
            <a:fillRect/>
          </a:stretch>
        </p:blipFill>
        <p:spPr>
          <a:xfrm>
            <a:off x="9334023" y="800100"/>
            <a:ext cx="2819877" cy="2326849"/>
          </a:xfrm>
          <a:prstGeom prst="rect">
            <a:avLst/>
          </a:prstGeom>
        </p:spPr>
      </p:pic>
      <p:pic>
        <p:nvPicPr>
          <p:cNvPr id="14" name="Picture 13">
            <a:extLst>
              <a:ext uri="{FF2B5EF4-FFF2-40B4-BE49-F238E27FC236}">
                <a16:creationId xmlns:a16="http://schemas.microsoft.com/office/drawing/2014/main" id="{D8AB1346-A687-D30E-E54F-3C584C9B02A4}"/>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Effect>
                      <a14:brightnessContrast bright="100000" contrast="100000"/>
                    </a14:imgEffect>
                  </a14:imgLayer>
                </a14:imgProps>
              </a:ext>
            </a:extLst>
          </a:blip>
          <a:srcRect b="15714"/>
          <a:stretch/>
        </p:blipFill>
        <p:spPr>
          <a:xfrm>
            <a:off x="2845029" y="3598537"/>
            <a:ext cx="904257" cy="762159"/>
          </a:xfrm>
          <a:prstGeom prst="rect">
            <a:avLst/>
          </a:prstGeom>
          <a:noFill/>
        </p:spPr>
      </p:pic>
    </p:spTree>
    <p:extLst>
      <p:ext uri="{BB962C8B-B14F-4D97-AF65-F5344CB8AC3E}">
        <p14:creationId xmlns:p14="http://schemas.microsoft.com/office/powerpoint/2010/main" val="409409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568372-41D7-E058-8C54-D7369A98724D}"/>
              </a:ext>
            </a:extLst>
          </p:cNvPr>
          <p:cNvGrpSpPr/>
          <p:nvPr/>
        </p:nvGrpSpPr>
        <p:grpSpPr>
          <a:xfrm>
            <a:off x="9353550" y="857250"/>
            <a:ext cx="2914650" cy="5143500"/>
            <a:chOff x="9353550" y="857250"/>
            <a:chExt cx="2914650" cy="5143500"/>
          </a:xfrm>
        </p:grpSpPr>
        <p:grpSp>
          <p:nvGrpSpPr>
            <p:cNvPr id="21" name="Group 20">
              <a:extLst>
                <a:ext uri="{FF2B5EF4-FFF2-40B4-BE49-F238E27FC236}">
                  <a16:creationId xmlns:a16="http://schemas.microsoft.com/office/drawing/2014/main" id="{3835FEC2-AEFD-084B-0DE2-28C97105C08B}"/>
                </a:ext>
              </a:extLst>
            </p:cNvPr>
            <p:cNvGrpSpPr/>
            <p:nvPr/>
          </p:nvGrpSpPr>
          <p:grpSpPr>
            <a:xfrm>
              <a:off x="9372600" y="1941731"/>
              <a:ext cx="2895600" cy="1248311"/>
              <a:chOff x="9372600" y="4695289"/>
              <a:chExt cx="2895600" cy="1248311"/>
            </a:xfrm>
          </p:grpSpPr>
          <p:grpSp>
            <p:nvGrpSpPr>
              <p:cNvPr id="22" name="Group 21">
                <a:extLst>
                  <a:ext uri="{FF2B5EF4-FFF2-40B4-BE49-F238E27FC236}">
                    <a16:creationId xmlns:a16="http://schemas.microsoft.com/office/drawing/2014/main" id="{630E05E0-199F-5E5B-C5FC-473BFDB31130}"/>
                  </a:ext>
                </a:extLst>
              </p:cNvPr>
              <p:cNvGrpSpPr/>
              <p:nvPr/>
            </p:nvGrpSpPr>
            <p:grpSpPr>
              <a:xfrm>
                <a:off x="9372600" y="4695289"/>
                <a:ext cx="2609850" cy="1191161"/>
                <a:chOff x="9372600" y="4695289"/>
                <a:chExt cx="2609850" cy="1191161"/>
              </a:xfrm>
            </p:grpSpPr>
            <p:sp>
              <p:nvSpPr>
                <p:cNvPr id="25" name="Rectangle 24">
                  <a:extLst>
                    <a:ext uri="{FF2B5EF4-FFF2-40B4-BE49-F238E27FC236}">
                      <a16:creationId xmlns:a16="http://schemas.microsoft.com/office/drawing/2014/main" id="{BB67DDC5-C571-DB72-16C0-FC81671B0DCF}"/>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7E13376-7CC1-C8C4-35A3-9461C1EAC92B}"/>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D464C8E3-1B4C-B42B-82ED-28AA631E2363}"/>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24" name="TextBox 23">
                <a:extLst>
                  <a:ext uri="{FF2B5EF4-FFF2-40B4-BE49-F238E27FC236}">
                    <a16:creationId xmlns:a16="http://schemas.microsoft.com/office/drawing/2014/main" id="{A04452FB-61F4-D994-1D40-EFCFABADE143}"/>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grpSp>
          <p:nvGrpSpPr>
            <p:cNvPr id="20" name="Group 19">
              <a:extLst>
                <a:ext uri="{FF2B5EF4-FFF2-40B4-BE49-F238E27FC236}">
                  <a16:creationId xmlns:a16="http://schemas.microsoft.com/office/drawing/2014/main" id="{AAA9DBBB-8EFA-82C8-C062-D1ADCF3E1D82}"/>
                </a:ext>
              </a:extLst>
            </p:cNvPr>
            <p:cNvGrpSpPr/>
            <p:nvPr/>
          </p:nvGrpSpPr>
          <p:grpSpPr>
            <a:xfrm>
              <a:off x="9372600" y="4695289"/>
              <a:ext cx="2895600" cy="1248311"/>
              <a:chOff x="9372600" y="4695289"/>
              <a:chExt cx="2895600" cy="1248311"/>
            </a:xfrm>
          </p:grpSpPr>
          <p:grpSp>
            <p:nvGrpSpPr>
              <p:cNvPr id="8" name="Group 7">
                <a:extLst>
                  <a:ext uri="{FF2B5EF4-FFF2-40B4-BE49-F238E27FC236}">
                    <a16:creationId xmlns:a16="http://schemas.microsoft.com/office/drawing/2014/main" id="{CC7C7B11-4041-DCFC-47B3-2285650FAEE6}"/>
                  </a:ext>
                </a:extLst>
              </p:cNvPr>
              <p:cNvGrpSpPr/>
              <p:nvPr/>
            </p:nvGrpSpPr>
            <p:grpSpPr>
              <a:xfrm>
                <a:off x="9372600" y="4695289"/>
                <a:ext cx="2609850" cy="1191161"/>
                <a:chOff x="9372600" y="4695289"/>
                <a:chExt cx="2609850" cy="1191161"/>
              </a:xfrm>
            </p:grpSpPr>
            <p:sp>
              <p:nvSpPr>
                <p:cNvPr id="6" name="Rectangle 5">
                  <a:extLst>
                    <a:ext uri="{FF2B5EF4-FFF2-40B4-BE49-F238E27FC236}">
                      <a16:creationId xmlns:a16="http://schemas.microsoft.com/office/drawing/2014/main" id="{F529558B-B230-EE30-D44B-0F60EB30CDAC}"/>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2CEC1A1-311A-C007-3B21-C84D61FA2B02}"/>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a:extLst>
                  <a:ext uri="{FF2B5EF4-FFF2-40B4-BE49-F238E27FC236}">
                    <a16:creationId xmlns:a16="http://schemas.microsoft.com/office/drawing/2014/main" id="{CF9A1857-8BB0-4725-62EA-0841B32E3814}"/>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7" name="TextBox 6">
                <a:extLst>
                  <a:ext uri="{FF2B5EF4-FFF2-40B4-BE49-F238E27FC236}">
                    <a16:creationId xmlns:a16="http://schemas.microsoft.com/office/drawing/2014/main" id="{772A395B-2842-2140-0790-D71899038700}"/>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sp>
          <p:nvSpPr>
            <p:cNvPr id="11" name="TextBox 10">
              <a:extLst>
                <a:ext uri="{FF2B5EF4-FFF2-40B4-BE49-F238E27FC236}">
                  <a16:creationId xmlns:a16="http://schemas.microsoft.com/office/drawing/2014/main" id="{EB044929-CB9F-0739-EEE1-BEB6BCF847B2}"/>
                </a:ext>
              </a:extLst>
            </p:cNvPr>
            <p:cNvSpPr txBox="1"/>
            <p:nvPr/>
          </p:nvSpPr>
          <p:spPr>
            <a:xfrm>
              <a:off x="9353550" y="857250"/>
              <a:ext cx="2838450" cy="830997"/>
            </a:xfrm>
            <a:prstGeom prst="rect">
              <a:avLst/>
            </a:prstGeom>
            <a:noFill/>
          </p:spPr>
          <p:txBody>
            <a:bodyPr wrap="square" rtlCol="0">
              <a:spAutoFit/>
            </a:bodyPr>
            <a:lstStyle/>
            <a:p>
              <a:r>
                <a:rPr lang="en-US" sz="1600" dirty="0">
                  <a:solidFill>
                    <a:schemeClr val="bg1">
                      <a:lumMod val="50000"/>
                    </a:schemeClr>
                  </a:solidFill>
                </a:rPr>
                <a:t>Can your child get mental or behavioral health supports when needed?</a:t>
              </a:r>
            </a:p>
          </p:txBody>
        </p:sp>
        <p:sp>
          <p:nvSpPr>
            <p:cNvPr id="12" name="TextBox 11">
              <a:extLst>
                <a:ext uri="{FF2B5EF4-FFF2-40B4-BE49-F238E27FC236}">
                  <a16:creationId xmlns:a16="http://schemas.microsoft.com/office/drawing/2014/main" id="{5AC730EC-8278-C9FC-7624-2736382ECCE9}"/>
                </a:ext>
              </a:extLst>
            </p:cNvPr>
            <p:cNvSpPr txBox="1"/>
            <p:nvPr/>
          </p:nvSpPr>
          <p:spPr>
            <a:xfrm>
              <a:off x="9353550" y="1828800"/>
              <a:ext cx="1657350" cy="923330"/>
            </a:xfrm>
            <a:prstGeom prst="rect">
              <a:avLst/>
            </a:prstGeom>
            <a:noFill/>
          </p:spPr>
          <p:txBody>
            <a:bodyPr wrap="square" rtlCol="0">
              <a:spAutoFit/>
            </a:bodyPr>
            <a:lstStyle/>
            <a:p>
              <a:r>
                <a:rPr lang="en-US" sz="5400" dirty="0">
                  <a:solidFill>
                    <a:schemeClr val="tx2"/>
                  </a:solidFill>
                  <a:latin typeface="Abadi" panose="020B0604020104020204" pitchFamily="34" charset="0"/>
                </a:rPr>
                <a:t>30%</a:t>
              </a:r>
            </a:p>
          </p:txBody>
        </p:sp>
        <p:sp>
          <p:nvSpPr>
            <p:cNvPr id="13" name="TextBox 12">
              <a:extLst>
                <a:ext uri="{FF2B5EF4-FFF2-40B4-BE49-F238E27FC236}">
                  <a16:creationId xmlns:a16="http://schemas.microsoft.com/office/drawing/2014/main" id="{74224BAA-DE85-9415-34D3-D69590528605}"/>
                </a:ext>
              </a:extLst>
            </p:cNvPr>
            <p:cNvSpPr txBox="1"/>
            <p:nvPr/>
          </p:nvSpPr>
          <p:spPr>
            <a:xfrm>
              <a:off x="9372600" y="2628900"/>
              <a:ext cx="1657350"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27%</a:t>
              </a:r>
            </a:p>
          </p:txBody>
        </p:sp>
        <p:sp>
          <p:nvSpPr>
            <p:cNvPr id="16" name="TextBox 15">
              <a:extLst>
                <a:ext uri="{FF2B5EF4-FFF2-40B4-BE49-F238E27FC236}">
                  <a16:creationId xmlns:a16="http://schemas.microsoft.com/office/drawing/2014/main" id="{77C724C7-A95A-C207-E47F-9588FB5C21A5}"/>
                </a:ext>
              </a:extLst>
            </p:cNvPr>
            <p:cNvSpPr txBox="1"/>
            <p:nvPr/>
          </p:nvSpPr>
          <p:spPr>
            <a:xfrm>
              <a:off x="9353550" y="3371850"/>
              <a:ext cx="2838450" cy="1077218"/>
            </a:xfrm>
            <a:prstGeom prst="rect">
              <a:avLst/>
            </a:prstGeom>
            <a:noFill/>
          </p:spPr>
          <p:txBody>
            <a:bodyPr wrap="square" rtlCol="0">
              <a:spAutoFit/>
            </a:bodyPr>
            <a:lstStyle/>
            <a:p>
              <a:r>
                <a:rPr lang="en-US" sz="1600" dirty="0">
                  <a:solidFill>
                    <a:schemeClr val="bg1">
                      <a:lumMod val="50000"/>
                    </a:schemeClr>
                  </a:solidFill>
                </a:rPr>
                <a:t>Can your child see a primary care provider (doctor, registered nurse, etc.) when needed? </a:t>
              </a:r>
            </a:p>
          </p:txBody>
        </p:sp>
        <p:sp>
          <p:nvSpPr>
            <p:cNvPr id="17" name="TextBox 16">
              <a:extLst>
                <a:ext uri="{FF2B5EF4-FFF2-40B4-BE49-F238E27FC236}">
                  <a16:creationId xmlns:a16="http://schemas.microsoft.com/office/drawing/2014/main" id="{5D982517-CA3C-2357-DB6C-A80E22D5B983}"/>
                </a:ext>
              </a:extLst>
            </p:cNvPr>
            <p:cNvSpPr txBox="1"/>
            <p:nvPr/>
          </p:nvSpPr>
          <p:spPr>
            <a:xfrm>
              <a:off x="9353550" y="4572000"/>
              <a:ext cx="1657350" cy="923330"/>
            </a:xfrm>
            <a:prstGeom prst="rect">
              <a:avLst/>
            </a:prstGeom>
            <a:noFill/>
          </p:spPr>
          <p:txBody>
            <a:bodyPr wrap="square" rtlCol="0">
              <a:spAutoFit/>
            </a:bodyPr>
            <a:lstStyle/>
            <a:p>
              <a:r>
                <a:rPr lang="en-US" sz="5400" dirty="0">
                  <a:solidFill>
                    <a:schemeClr val="accent3"/>
                  </a:solidFill>
                  <a:latin typeface="Abadi" panose="020B0604020104020204" pitchFamily="34" charset="0"/>
                </a:rPr>
                <a:t>77%</a:t>
              </a:r>
            </a:p>
          </p:txBody>
        </p:sp>
        <p:sp>
          <p:nvSpPr>
            <p:cNvPr id="18" name="TextBox 17">
              <a:extLst>
                <a:ext uri="{FF2B5EF4-FFF2-40B4-BE49-F238E27FC236}">
                  <a16:creationId xmlns:a16="http://schemas.microsoft.com/office/drawing/2014/main" id="{4A1EC977-4ACE-62A1-E36C-7875FB386D97}"/>
                </a:ext>
              </a:extLst>
            </p:cNvPr>
            <p:cNvSpPr txBox="1"/>
            <p:nvPr/>
          </p:nvSpPr>
          <p:spPr>
            <a:xfrm>
              <a:off x="9372600" y="5415975"/>
              <a:ext cx="1657350" cy="584775"/>
            </a:xfrm>
            <a:prstGeom prst="rect">
              <a:avLst/>
            </a:prstGeom>
            <a:noFill/>
            <a:ln>
              <a:noFill/>
            </a:ln>
          </p:spPr>
          <p:txBody>
            <a:bodyPr wrap="square" rtlCol="0">
              <a:spAutoFit/>
            </a:bodyPr>
            <a:lstStyle/>
            <a:p>
              <a:r>
                <a:rPr lang="en-US" sz="3200" dirty="0">
                  <a:solidFill>
                    <a:schemeClr val="bg1">
                      <a:lumMod val="75000"/>
                    </a:schemeClr>
                  </a:solidFill>
                  <a:latin typeface="Abadi" panose="020B0604020104020204" pitchFamily="34" charset="0"/>
                </a:rPr>
                <a:t>72%</a:t>
              </a:r>
            </a:p>
          </p:txBody>
        </p:sp>
      </p:grpSp>
      <p:grpSp>
        <p:nvGrpSpPr>
          <p:cNvPr id="19" name="Group 18">
            <a:extLst>
              <a:ext uri="{FF2B5EF4-FFF2-40B4-BE49-F238E27FC236}">
                <a16:creationId xmlns:a16="http://schemas.microsoft.com/office/drawing/2014/main" id="{F82D6A73-15DB-8D88-A611-33FF7371CD11}"/>
              </a:ext>
            </a:extLst>
          </p:cNvPr>
          <p:cNvGrpSpPr/>
          <p:nvPr/>
        </p:nvGrpSpPr>
        <p:grpSpPr>
          <a:xfrm>
            <a:off x="381000" y="0"/>
            <a:ext cx="8286750" cy="5829301"/>
            <a:chOff x="381000" y="0"/>
            <a:chExt cx="8286750" cy="5829301"/>
          </a:xfrm>
        </p:grpSpPr>
        <p:sp>
          <p:nvSpPr>
            <p:cNvPr id="4" name="TextBox 3">
              <a:extLst>
                <a:ext uri="{FF2B5EF4-FFF2-40B4-BE49-F238E27FC236}">
                  <a16:creationId xmlns:a16="http://schemas.microsoft.com/office/drawing/2014/main" id="{F06AB249-BAD6-9554-5F16-A52D4C2069ED}"/>
                </a:ext>
              </a:extLst>
            </p:cNvPr>
            <p:cNvSpPr txBox="1"/>
            <p:nvPr/>
          </p:nvSpPr>
          <p:spPr>
            <a:xfrm>
              <a:off x="552450" y="0"/>
              <a:ext cx="3200400" cy="923330"/>
            </a:xfrm>
            <a:prstGeom prst="rect">
              <a:avLst/>
            </a:prstGeom>
            <a:noFill/>
          </p:spPr>
          <p:txBody>
            <a:bodyPr wrap="square" rtlCol="0">
              <a:spAutoFit/>
            </a:bodyPr>
            <a:lstStyle/>
            <a:p>
              <a:r>
                <a:rPr lang="en-US" sz="5400" dirty="0">
                  <a:solidFill>
                    <a:schemeClr val="bg1">
                      <a:lumMod val="50000"/>
                    </a:schemeClr>
                  </a:solidFill>
                  <a:latin typeface="Abadi" panose="020B0604020104020204" pitchFamily="34" charset="0"/>
                </a:rPr>
                <a:t>HEALTH</a:t>
              </a:r>
            </a:p>
          </p:txBody>
        </p:sp>
        <p:graphicFrame>
          <p:nvGraphicFramePr>
            <p:cNvPr id="10" name="Chart 9">
              <a:extLst>
                <a:ext uri="{FF2B5EF4-FFF2-40B4-BE49-F238E27FC236}">
                  <a16:creationId xmlns:a16="http://schemas.microsoft.com/office/drawing/2014/main" id="{7DB3BDE9-69A9-CAF9-5CDC-AF5EC368D908}"/>
                </a:ext>
              </a:extLst>
            </p:cNvPr>
            <p:cNvGraphicFramePr>
              <a:graphicFrameLocks/>
            </p:cNvGraphicFramePr>
            <p:nvPr>
              <p:extLst>
                <p:ext uri="{D42A27DB-BD31-4B8C-83A1-F6EECF244321}">
                  <p14:modId xmlns:p14="http://schemas.microsoft.com/office/powerpoint/2010/main" val="153976311"/>
                </p:ext>
              </p:extLst>
            </p:nvPr>
          </p:nvGraphicFramePr>
          <p:xfrm>
            <a:off x="381000" y="1046381"/>
            <a:ext cx="4057650" cy="4782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46AB907C-1FA9-A063-34FD-D6D2C8AA48C1}"/>
                </a:ext>
              </a:extLst>
            </p:cNvPr>
            <p:cNvGraphicFramePr/>
            <p:nvPr>
              <p:extLst>
                <p:ext uri="{D42A27DB-BD31-4B8C-83A1-F6EECF244321}">
                  <p14:modId xmlns:p14="http://schemas.microsoft.com/office/powerpoint/2010/main" val="4254723333"/>
                </p:ext>
              </p:extLst>
            </p:nvPr>
          </p:nvGraphicFramePr>
          <p:xfrm>
            <a:off x="4610100" y="1046381"/>
            <a:ext cx="4057650" cy="478292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extBox 1">
            <a:extLst>
              <a:ext uri="{FF2B5EF4-FFF2-40B4-BE49-F238E27FC236}">
                <a16:creationId xmlns:a16="http://schemas.microsoft.com/office/drawing/2014/main" id="{A6AE348E-678D-5B9A-8A37-1C26F0E166F5}"/>
              </a:ext>
            </a:extLst>
          </p:cNvPr>
          <p:cNvSpPr txBox="1"/>
          <p:nvPr/>
        </p:nvSpPr>
        <p:spPr>
          <a:xfrm>
            <a:off x="11410950" y="1938814"/>
            <a:ext cx="866775" cy="246221"/>
          </a:xfrm>
          <a:prstGeom prst="rect">
            <a:avLst/>
          </a:prstGeom>
          <a:noFill/>
        </p:spPr>
        <p:txBody>
          <a:bodyPr wrap="square" rtlCol="0">
            <a:spAutoFit/>
          </a:bodyPr>
          <a:lstStyle/>
          <a:p>
            <a:r>
              <a:rPr lang="en-US" sz="1000" i="1" dirty="0">
                <a:solidFill>
                  <a:schemeClr val="bg1">
                    <a:lumMod val="75000"/>
                  </a:schemeClr>
                </a:solidFill>
                <a:latin typeface="Abadi" panose="020B0604020104020204" pitchFamily="34" charset="0"/>
              </a:rPr>
              <a:t>Always</a:t>
            </a:r>
          </a:p>
        </p:txBody>
      </p:sp>
      <p:sp>
        <p:nvSpPr>
          <p:cNvPr id="15" name="TextBox 14">
            <a:extLst>
              <a:ext uri="{FF2B5EF4-FFF2-40B4-BE49-F238E27FC236}">
                <a16:creationId xmlns:a16="http://schemas.microsoft.com/office/drawing/2014/main" id="{B1D1E07A-C61E-9BE6-DB09-FCC061711372}"/>
              </a:ext>
            </a:extLst>
          </p:cNvPr>
          <p:cNvSpPr txBox="1"/>
          <p:nvPr/>
        </p:nvSpPr>
        <p:spPr>
          <a:xfrm>
            <a:off x="11410950" y="4669745"/>
            <a:ext cx="866775" cy="246221"/>
          </a:xfrm>
          <a:prstGeom prst="rect">
            <a:avLst/>
          </a:prstGeom>
          <a:noFill/>
        </p:spPr>
        <p:txBody>
          <a:bodyPr wrap="square" rtlCol="0">
            <a:spAutoFit/>
          </a:bodyPr>
          <a:lstStyle/>
          <a:p>
            <a:r>
              <a:rPr lang="en-US" sz="1000" i="1" dirty="0">
                <a:solidFill>
                  <a:schemeClr val="bg1">
                    <a:lumMod val="75000"/>
                  </a:schemeClr>
                </a:solidFill>
                <a:latin typeface="Abadi" panose="020B0604020104020204" pitchFamily="34" charset="0"/>
              </a:rPr>
              <a:t>Always</a:t>
            </a:r>
          </a:p>
        </p:txBody>
      </p:sp>
    </p:spTree>
    <p:extLst>
      <p:ext uri="{BB962C8B-B14F-4D97-AF65-F5344CB8AC3E}">
        <p14:creationId xmlns:p14="http://schemas.microsoft.com/office/powerpoint/2010/main" val="3548060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568372-41D7-E058-8C54-D7369A98724D}"/>
              </a:ext>
            </a:extLst>
          </p:cNvPr>
          <p:cNvGrpSpPr/>
          <p:nvPr/>
        </p:nvGrpSpPr>
        <p:grpSpPr>
          <a:xfrm>
            <a:off x="9353550" y="857250"/>
            <a:ext cx="2914650" cy="2356425"/>
            <a:chOff x="9353550" y="857250"/>
            <a:chExt cx="2914650" cy="2356425"/>
          </a:xfrm>
        </p:grpSpPr>
        <p:grpSp>
          <p:nvGrpSpPr>
            <p:cNvPr id="21" name="Group 20">
              <a:extLst>
                <a:ext uri="{FF2B5EF4-FFF2-40B4-BE49-F238E27FC236}">
                  <a16:creationId xmlns:a16="http://schemas.microsoft.com/office/drawing/2014/main" id="{3835FEC2-AEFD-084B-0DE2-28C97105C08B}"/>
                </a:ext>
              </a:extLst>
            </p:cNvPr>
            <p:cNvGrpSpPr/>
            <p:nvPr/>
          </p:nvGrpSpPr>
          <p:grpSpPr>
            <a:xfrm>
              <a:off x="9372600" y="1941731"/>
              <a:ext cx="2895600" cy="1248311"/>
              <a:chOff x="9372600" y="4695289"/>
              <a:chExt cx="2895600" cy="1248311"/>
            </a:xfrm>
          </p:grpSpPr>
          <p:grpSp>
            <p:nvGrpSpPr>
              <p:cNvPr id="22" name="Group 21">
                <a:extLst>
                  <a:ext uri="{FF2B5EF4-FFF2-40B4-BE49-F238E27FC236}">
                    <a16:creationId xmlns:a16="http://schemas.microsoft.com/office/drawing/2014/main" id="{630E05E0-199F-5E5B-C5FC-473BFDB31130}"/>
                  </a:ext>
                </a:extLst>
              </p:cNvPr>
              <p:cNvGrpSpPr/>
              <p:nvPr/>
            </p:nvGrpSpPr>
            <p:grpSpPr>
              <a:xfrm>
                <a:off x="9372600" y="4695289"/>
                <a:ext cx="2609850" cy="1191161"/>
                <a:chOff x="9372600" y="4695289"/>
                <a:chExt cx="2609850" cy="1191161"/>
              </a:xfrm>
            </p:grpSpPr>
            <p:sp>
              <p:nvSpPr>
                <p:cNvPr id="25" name="Rectangle 24">
                  <a:extLst>
                    <a:ext uri="{FF2B5EF4-FFF2-40B4-BE49-F238E27FC236}">
                      <a16:creationId xmlns:a16="http://schemas.microsoft.com/office/drawing/2014/main" id="{BB67DDC5-C571-DB72-16C0-FC81671B0DCF}"/>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7E13376-7CC1-C8C4-35A3-9461C1EAC92B}"/>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D464C8E3-1B4C-B42B-82ED-28AA631E2363}"/>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24" name="TextBox 23">
                <a:extLst>
                  <a:ext uri="{FF2B5EF4-FFF2-40B4-BE49-F238E27FC236}">
                    <a16:creationId xmlns:a16="http://schemas.microsoft.com/office/drawing/2014/main" id="{A04452FB-61F4-D994-1D40-EFCFABADE143}"/>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sp>
          <p:nvSpPr>
            <p:cNvPr id="11" name="TextBox 10">
              <a:extLst>
                <a:ext uri="{FF2B5EF4-FFF2-40B4-BE49-F238E27FC236}">
                  <a16:creationId xmlns:a16="http://schemas.microsoft.com/office/drawing/2014/main" id="{EB044929-CB9F-0739-EEE1-BEB6BCF847B2}"/>
                </a:ext>
              </a:extLst>
            </p:cNvPr>
            <p:cNvSpPr txBox="1"/>
            <p:nvPr/>
          </p:nvSpPr>
          <p:spPr>
            <a:xfrm>
              <a:off x="9353550" y="857250"/>
              <a:ext cx="2838450" cy="1077218"/>
            </a:xfrm>
            <a:prstGeom prst="rect">
              <a:avLst/>
            </a:prstGeom>
            <a:noFill/>
          </p:spPr>
          <p:txBody>
            <a:bodyPr wrap="square" rtlCol="0">
              <a:spAutoFit/>
            </a:bodyPr>
            <a:lstStyle/>
            <a:p>
              <a:r>
                <a:rPr lang="en-US" sz="1600" dirty="0">
                  <a:solidFill>
                    <a:schemeClr val="bg1">
                      <a:lumMod val="50000"/>
                    </a:schemeClr>
                  </a:solidFill>
                </a:rPr>
                <a:t>Does your regional center keep you informed, in your preferred language, about programs or services it offers?</a:t>
              </a:r>
            </a:p>
          </p:txBody>
        </p:sp>
        <p:sp>
          <p:nvSpPr>
            <p:cNvPr id="12" name="TextBox 11">
              <a:extLst>
                <a:ext uri="{FF2B5EF4-FFF2-40B4-BE49-F238E27FC236}">
                  <a16:creationId xmlns:a16="http://schemas.microsoft.com/office/drawing/2014/main" id="{5AC730EC-8278-C9FC-7624-2736382ECCE9}"/>
                </a:ext>
              </a:extLst>
            </p:cNvPr>
            <p:cNvSpPr txBox="1"/>
            <p:nvPr/>
          </p:nvSpPr>
          <p:spPr>
            <a:xfrm>
              <a:off x="9353550" y="1828800"/>
              <a:ext cx="1657350" cy="923330"/>
            </a:xfrm>
            <a:prstGeom prst="rect">
              <a:avLst/>
            </a:prstGeom>
            <a:noFill/>
          </p:spPr>
          <p:txBody>
            <a:bodyPr wrap="square" rtlCol="0">
              <a:spAutoFit/>
            </a:bodyPr>
            <a:lstStyle/>
            <a:p>
              <a:r>
                <a:rPr lang="en-US" sz="5400" dirty="0">
                  <a:solidFill>
                    <a:schemeClr val="accent6"/>
                  </a:solidFill>
                  <a:latin typeface="Abadi" panose="020B0604020104020204" pitchFamily="34" charset="0"/>
                </a:rPr>
                <a:t>23%</a:t>
              </a:r>
            </a:p>
          </p:txBody>
        </p:sp>
        <p:sp>
          <p:nvSpPr>
            <p:cNvPr id="13" name="TextBox 12">
              <a:extLst>
                <a:ext uri="{FF2B5EF4-FFF2-40B4-BE49-F238E27FC236}">
                  <a16:creationId xmlns:a16="http://schemas.microsoft.com/office/drawing/2014/main" id="{74224BAA-DE85-9415-34D3-D69590528605}"/>
                </a:ext>
              </a:extLst>
            </p:cNvPr>
            <p:cNvSpPr txBox="1"/>
            <p:nvPr/>
          </p:nvSpPr>
          <p:spPr>
            <a:xfrm>
              <a:off x="9372600" y="2628900"/>
              <a:ext cx="1657350"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31%</a:t>
              </a:r>
            </a:p>
          </p:txBody>
        </p:sp>
      </p:grpSp>
      <p:sp>
        <p:nvSpPr>
          <p:cNvPr id="4" name="TextBox 3">
            <a:extLst>
              <a:ext uri="{FF2B5EF4-FFF2-40B4-BE49-F238E27FC236}">
                <a16:creationId xmlns:a16="http://schemas.microsoft.com/office/drawing/2014/main" id="{F06AB249-BAD6-9554-5F16-A52D4C2069ED}"/>
              </a:ext>
            </a:extLst>
          </p:cNvPr>
          <p:cNvSpPr txBox="1"/>
          <p:nvPr/>
        </p:nvSpPr>
        <p:spPr>
          <a:xfrm>
            <a:off x="552450" y="0"/>
            <a:ext cx="9201150" cy="923330"/>
          </a:xfrm>
          <a:prstGeom prst="rect">
            <a:avLst/>
          </a:prstGeom>
          <a:noFill/>
        </p:spPr>
        <p:txBody>
          <a:bodyPr wrap="square" rtlCol="0">
            <a:spAutoFit/>
          </a:bodyPr>
          <a:lstStyle/>
          <a:p>
            <a:r>
              <a:rPr lang="en-US" sz="5400" dirty="0">
                <a:solidFill>
                  <a:schemeClr val="bg1">
                    <a:lumMod val="50000"/>
                  </a:schemeClr>
                </a:solidFill>
                <a:latin typeface="Abadi" panose="020B0604020104020204" pitchFamily="34" charset="0"/>
              </a:rPr>
              <a:t>INFORMATION &amp; PLANNING</a:t>
            </a:r>
          </a:p>
        </p:txBody>
      </p:sp>
      <p:sp>
        <p:nvSpPr>
          <p:cNvPr id="27" name="Rectangle 26">
            <a:extLst>
              <a:ext uri="{FF2B5EF4-FFF2-40B4-BE49-F238E27FC236}">
                <a16:creationId xmlns:a16="http://schemas.microsoft.com/office/drawing/2014/main" id="{32947CDA-2118-7317-C90B-62EF5D375765}"/>
              </a:ext>
            </a:extLst>
          </p:cNvPr>
          <p:cNvSpPr/>
          <p:nvPr/>
        </p:nvSpPr>
        <p:spPr>
          <a:xfrm>
            <a:off x="9258300" y="3356402"/>
            <a:ext cx="302895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31" name="Chart 30">
            <a:extLst>
              <a:ext uri="{FF2B5EF4-FFF2-40B4-BE49-F238E27FC236}">
                <a16:creationId xmlns:a16="http://schemas.microsoft.com/office/drawing/2014/main" id="{E2DA8EA5-CA63-DE74-0A8B-DD6D2E6D0C7D}"/>
              </a:ext>
            </a:extLst>
          </p:cNvPr>
          <p:cNvGraphicFramePr/>
          <p:nvPr>
            <p:extLst>
              <p:ext uri="{D42A27DB-BD31-4B8C-83A1-F6EECF244321}">
                <p14:modId xmlns:p14="http://schemas.microsoft.com/office/powerpoint/2010/main" val="3705639592"/>
              </p:ext>
            </p:extLst>
          </p:nvPr>
        </p:nvGraphicFramePr>
        <p:xfrm>
          <a:off x="37832" y="2800350"/>
          <a:ext cx="3943350" cy="3403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321869F8-E838-EA51-823E-670B8A358548}"/>
              </a:ext>
            </a:extLst>
          </p:cNvPr>
          <p:cNvGraphicFramePr/>
          <p:nvPr>
            <p:extLst>
              <p:ext uri="{D42A27DB-BD31-4B8C-83A1-F6EECF244321}">
                <p14:modId xmlns:p14="http://schemas.microsoft.com/office/powerpoint/2010/main" val="1856706465"/>
              </p:ext>
            </p:extLst>
          </p:nvPr>
        </p:nvGraphicFramePr>
        <p:xfrm>
          <a:off x="209550" y="923330"/>
          <a:ext cx="2552968" cy="199932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850B41E9-19FD-0700-1FCB-09D48EA784EC}"/>
              </a:ext>
            </a:extLst>
          </p:cNvPr>
          <p:cNvSpPr txBox="1"/>
          <p:nvPr/>
        </p:nvSpPr>
        <p:spPr>
          <a:xfrm>
            <a:off x="112302" y="720935"/>
            <a:ext cx="1175322" cy="369332"/>
          </a:xfrm>
          <a:prstGeom prst="rect">
            <a:avLst/>
          </a:prstGeom>
          <a:noFill/>
        </p:spPr>
        <p:txBody>
          <a:bodyPr wrap="none" rtlCol="0">
            <a:spAutoFit/>
          </a:bodyPr>
          <a:lstStyle/>
          <a:p>
            <a:r>
              <a:rPr lang="en-US" dirty="0">
                <a:solidFill>
                  <a:schemeClr val="tx2"/>
                </a:solidFill>
                <a:latin typeface="Abadi" panose="020B0604020104020204" pitchFamily="34" charset="0"/>
              </a:rPr>
              <a:t>CA 21/22</a:t>
            </a:r>
          </a:p>
        </p:txBody>
      </p:sp>
      <p:sp>
        <p:nvSpPr>
          <p:cNvPr id="36" name="TextBox 35">
            <a:extLst>
              <a:ext uri="{FF2B5EF4-FFF2-40B4-BE49-F238E27FC236}">
                <a16:creationId xmlns:a16="http://schemas.microsoft.com/office/drawing/2014/main" id="{E67CAE76-2CF3-86BC-D8D1-9CD068C281B4}"/>
              </a:ext>
            </a:extLst>
          </p:cNvPr>
          <p:cNvSpPr txBox="1"/>
          <p:nvPr/>
        </p:nvSpPr>
        <p:spPr>
          <a:xfrm>
            <a:off x="330446" y="3072884"/>
            <a:ext cx="731290" cy="369332"/>
          </a:xfrm>
          <a:prstGeom prst="rect">
            <a:avLst/>
          </a:prstGeom>
          <a:noFill/>
        </p:spPr>
        <p:txBody>
          <a:bodyPr wrap="none" rtlCol="0">
            <a:spAutoFit/>
          </a:bodyPr>
          <a:lstStyle/>
          <a:p>
            <a:r>
              <a:rPr lang="en-US" dirty="0">
                <a:solidFill>
                  <a:schemeClr val="tx2"/>
                </a:solidFill>
                <a:latin typeface="Abadi" panose="020B0604020104020204" pitchFamily="34" charset="0"/>
              </a:rPr>
              <a:t>ACRC</a:t>
            </a:r>
          </a:p>
        </p:txBody>
      </p:sp>
      <p:grpSp>
        <p:nvGrpSpPr>
          <p:cNvPr id="40" name="Group 39">
            <a:extLst>
              <a:ext uri="{FF2B5EF4-FFF2-40B4-BE49-F238E27FC236}">
                <a16:creationId xmlns:a16="http://schemas.microsoft.com/office/drawing/2014/main" id="{830974EE-FED5-C9B2-FBEB-858D34313346}"/>
              </a:ext>
            </a:extLst>
          </p:cNvPr>
          <p:cNvGrpSpPr/>
          <p:nvPr/>
        </p:nvGrpSpPr>
        <p:grpSpPr>
          <a:xfrm>
            <a:off x="112302" y="5889430"/>
            <a:ext cx="6076949" cy="674816"/>
            <a:chOff x="3790950" y="5440234"/>
            <a:chExt cx="6076949" cy="674816"/>
          </a:xfrm>
        </p:grpSpPr>
        <p:sp>
          <p:nvSpPr>
            <p:cNvPr id="38" name="Rectangle 37">
              <a:extLst>
                <a:ext uri="{FF2B5EF4-FFF2-40B4-BE49-F238E27FC236}">
                  <a16:creationId xmlns:a16="http://schemas.microsoft.com/office/drawing/2014/main" id="{E8E98852-4E9B-AF74-B8AD-4C77F2B195E3}"/>
                </a:ext>
              </a:extLst>
            </p:cNvPr>
            <p:cNvSpPr/>
            <p:nvPr/>
          </p:nvSpPr>
          <p:spPr>
            <a:xfrm>
              <a:off x="3790950" y="5440234"/>
              <a:ext cx="5848350" cy="674816"/>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2ECA37D-883C-4097-AFC9-D7D7D8235F19}"/>
                </a:ext>
              </a:extLst>
            </p:cNvPr>
            <p:cNvSpPr txBox="1"/>
            <p:nvPr/>
          </p:nvSpPr>
          <p:spPr>
            <a:xfrm>
              <a:off x="3819524" y="5483061"/>
              <a:ext cx="6048375" cy="584775"/>
            </a:xfrm>
            <a:prstGeom prst="rect">
              <a:avLst/>
            </a:prstGeom>
            <a:noFill/>
          </p:spPr>
          <p:txBody>
            <a:bodyPr wrap="square" rtlCol="0">
              <a:spAutoFit/>
            </a:bodyPr>
            <a:lstStyle/>
            <a:p>
              <a:r>
                <a:rPr lang="en-US" sz="1600" dirty="0">
                  <a:solidFill>
                    <a:schemeClr val="bg1">
                      <a:lumMod val="50000"/>
                    </a:schemeClr>
                  </a:solidFill>
                </a:rPr>
                <a:t>Do you have enough information about other public services your family can get (e.g., food stamps, SSI, housing subsidies, etc.)?</a:t>
              </a:r>
            </a:p>
          </p:txBody>
        </p:sp>
      </p:grpSp>
      <p:graphicFrame>
        <p:nvGraphicFramePr>
          <p:cNvPr id="41" name="Chart 40">
            <a:extLst>
              <a:ext uri="{FF2B5EF4-FFF2-40B4-BE49-F238E27FC236}">
                <a16:creationId xmlns:a16="http://schemas.microsoft.com/office/drawing/2014/main" id="{610EBF7C-8FA1-8FAD-E646-E1FB1D51C03F}"/>
              </a:ext>
            </a:extLst>
          </p:cNvPr>
          <p:cNvGraphicFramePr/>
          <p:nvPr>
            <p:extLst>
              <p:ext uri="{D42A27DB-BD31-4B8C-83A1-F6EECF244321}">
                <p14:modId xmlns:p14="http://schemas.microsoft.com/office/powerpoint/2010/main" val="317262345"/>
              </p:ext>
            </p:extLst>
          </p:nvPr>
        </p:nvGraphicFramePr>
        <p:xfrm>
          <a:off x="4285982" y="800100"/>
          <a:ext cx="4355791" cy="4840816"/>
        </p:xfrm>
        <a:graphic>
          <a:graphicData uri="http://schemas.openxmlformats.org/drawingml/2006/chart">
            <c:chart xmlns:c="http://schemas.openxmlformats.org/drawingml/2006/chart" xmlns:r="http://schemas.openxmlformats.org/officeDocument/2006/relationships" r:id="rId5"/>
          </a:graphicData>
        </a:graphic>
      </p:graphicFrame>
      <p:grpSp>
        <p:nvGrpSpPr>
          <p:cNvPr id="45" name="Group 44">
            <a:extLst>
              <a:ext uri="{FF2B5EF4-FFF2-40B4-BE49-F238E27FC236}">
                <a16:creationId xmlns:a16="http://schemas.microsoft.com/office/drawing/2014/main" id="{7ECD6F87-EA33-1F85-08CA-07CA9B20A3BD}"/>
              </a:ext>
            </a:extLst>
          </p:cNvPr>
          <p:cNvGrpSpPr/>
          <p:nvPr/>
        </p:nvGrpSpPr>
        <p:grpSpPr>
          <a:xfrm>
            <a:off x="8597979" y="3884634"/>
            <a:ext cx="2852803" cy="1087416"/>
            <a:chOff x="8597979" y="3884634"/>
            <a:chExt cx="2852803" cy="1087416"/>
          </a:xfrm>
        </p:grpSpPr>
        <p:sp>
          <p:nvSpPr>
            <p:cNvPr id="43" name="Rectangle 42">
              <a:extLst>
                <a:ext uri="{FF2B5EF4-FFF2-40B4-BE49-F238E27FC236}">
                  <a16:creationId xmlns:a16="http://schemas.microsoft.com/office/drawing/2014/main" id="{A4E65766-83D2-405D-BE4D-A4BC7D8D8787}"/>
                </a:ext>
              </a:extLst>
            </p:cNvPr>
            <p:cNvSpPr/>
            <p:nvPr/>
          </p:nvSpPr>
          <p:spPr>
            <a:xfrm>
              <a:off x="8612332" y="3886200"/>
              <a:ext cx="2838450" cy="108585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F11A813-99DF-5B61-0817-BD835D771BDB}"/>
                </a:ext>
              </a:extLst>
            </p:cNvPr>
            <p:cNvSpPr txBox="1"/>
            <p:nvPr/>
          </p:nvSpPr>
          <p:spPr>
            <a:xfrm>
              <a:off x="8597979" y="3884634"/>
              <a:ext cx="2838450" cy="1077218"/>
            </a:xfrm>
            <a:prstGeom prst="rect">
              <a:avLst/>
            </a:prstGeom>
            <a:noFill/>
          </p:spPr>
          <p:txBody>
            <a:bodyPr wrap="square" rtlCol="0">
              <a:spAutoFit/>
            </a:bodyPr>
            <a:lstStyle/>
            <a:p>
              <a:r>
                <a:rPr lang="en-US" sz="1600" dirty="0">
                  <a:solidFill>
                    <a:schemeClr val="bg1">
                      <a:lumMod val="50000"/>
                    </a:schemeClr>
                  </a:solidFill>
                </a:rPr>
                <a:t>Do you need help planning for your child’s future in any of the following areas? Check all that apply:</a:t>
              </a:r>
            </a:p>
          </p:txBody>
        </p:sp>
      </p:grpSp>
      <p:sp>
        <p:nvSpPr>
          <p:cNvPr id="2" name="TextBox 1">
            <a:extLst>
              <a:ext uri="{FF2B5EF4-FFF2-40B4-BE49-F238E27FC236}">
                <a16:creationId xmlns:a16="http://schemas.microsoft.com/office/drawing/2014/main" id="{FED1F7ED-9D1A-596E-CCA8-F16C189937EA}"/>
              </a:ext>
            </a:extLst>
          </p:cNvPr>
          <p:cNvSpPr txBox="1"/>
          <p:nvPr/>
        </p:nvSpPr>
        <p:spPr>
          <a:xfrm>
            <a:off x="10832711" y="1946869"/>
            <a:ext cx="1157287" cy="246221"/>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Always</a:t>
            </a:r>
          </a:p>
        </p:txBody>
      </p:sp>
    </p:spTree>
    <p:extLst>
      <p:ext uri="{BB962C8B-B14F-4D97-AF65-F5344CB8AC3E}">
        <p14:creationId xmlns:p14="http://schemas.microsoft.com/office/powerpoint/2010/main" val="2138800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15ACDD-1B21-D35F-252F-17F0CF74F403}"/>
              </a:ext>
            </a:extLst>
          </p:cNvPr>
          <p:cNvSpPr txBox="1">
            <a:spLocks/>
          </p:cNvSpPr>
          <p:nvPr/>
        </p:nvSpPr>
        <p:spPr>
          <a:xfrm>
            <a:off x="252919" y="1123837"/>
            <a:ext cx="2947482" cy="2477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Family Guardian Survey(FSG)</a:t>
            </a:r>
          </a:p>
        </p:txBody>
      </p:sp>
      <p:sp>
        <p:nvSpPr>
          <p:cNvPr id="5" name="TextBox 4">
            <a:extLst>
              <a:ext uri="{FF2B5EF4-FFF2-40B4-BE49-F238E27FC236}">
                <a16:creationId xmlns:a16="http://schemas.microsoft.com/office/drawing/2014/main" id="{D041FF1F-136B-B069-9458-DC749F0D4FF2}"/>
              </a:ext>
            </a:extLst>
          </p:cNvPr>
          <p:cNvSpPr txBox="1"/>
          <p:nvPr/>
        </p:nvSpPr>
        <p:spPr>
          <a:xfrm>
            <a:off x="252919" y="2911151"/>
            <a:ext cx="1248227" cy="369332"/>
          </a:xfrm>
          <a:prstGeom prst="rect">
            <a:avLst/>
          </a:prstGeom>
          <a:noFill/>
        </p:spPr>
        <p:txBody>
          <a:bodyPr wrap="none" rtlCol="0">
            <a:spAutoFit/>
          </a:bodyPr>
          <a:lstStyle/>
          <a:p>
            <a:r>
              <a:rPr lang="en-US" dirty="0">
                <a:solidFill>
                  <a:schemeClr val="bg1">
                    <a:lumMod val="85000"/>
                  </a:schemeClr>
                </a:solidFill>
              </a:rPr>
              <a:t>2021 / 2022</a:t>
            </a:r>
          </a:p>
        </p:txBody>
      </p:sp>
      <p:sp>
        <p:nvSpPr>
          <p:cNvPr id="7" name="TextBox 6">
            <a:extLst>
              <a:ext uri="{FF2B5EF4-FFF2-40B4-BE49-F238E27FC236}">
                <a16:creationId xmlns:a16="http://schemas.microsoft.com/office/drawing/2014/main" id="{3E1AE847-9BDD-E17D-C96A-CBD7484B203A}"/>
              </a:ext>
            </a:extLst>
          </p:cNvPr>
          <p:cNvSpPr txBox="1"/>
          <p:nvPr/>
        </p:nvSpPr>
        <p:spPr>
          <a:xfrm>
            <a:off x="3558916" y="883844"/>
            <a:ext cx="905441" cy="400110"/>
          </a:xfrm>
          <a:prstGeom prst="rect">
            <a:avLst/>
          </a:prstGeom>
          <a:noFill/>
        </p:spPr>
        <p:txBody>
          <a:bodyPr wrap="none" rtlCol="0">
            <a:spAutoFit/>
          </a:bodyPr>
          <a:lstStyle/>
          <a:p>
            <a:r>
              <a:rPr lang="en-US" sz="2000" dirty="0">
                <a:solidFill>
                  <a:schemeClr val="bg1">
                    <a:lumMod val="50000"/>
                  </a:schemeClr>
                </a:solidFill>
              </a:rPr>
              <a:t>Access</a:t>
            </a:r>
          </a:p>
        </p:txBody>
      </p:sp>
      <p:sp>
        <p:nvSpPr>
          <p:cNvPr id="8" name="TextBox 7">
            <a:extLst>
              <a:ext uri="{FF2B5EF4-FFF2-40B4-BE49-F238E27FC236}">
                <a16:creationId xmlns:a16="http://schemas.microsoft.com/office/drawing/2014/main" id="{E193FF27-4D99-86EF-F4B5-E71A542441D2}"/>
              </a:ext>
            </a:extLst>
          </p:cNvPr>
          <p:cNvSpPr txBox="1"/>
          <p:nvPr/>
        </p:nvSpPr>
        <p:spPr>
          <a:xfrm>
            <a:off x="3558916" y="1788936"/>
            <a:ext cx="907621" cy="400110"/>
          </a:xfrm>
          <a:prstGeom prst="rect">
            <a:avLst/>
          </a:prstGeom>
          <a:noFill/>
        </p:spPr>
        <p:txBody>
          <a:bodyPr wrap="none" rtlCol="0">
            <a:spAutoFit/>
          </a:bodyPr>
          <a:lstStyle/>
          <a:p>
            <a:r>
              <a:rPr lang="en-US" sz="2000" dirty="0">
                <a:solidFill>
                  <a:schemeClr val="bg1">
                    <a:lumMod val="50000"/>
                  </a:schemeClr>
                </a:solidFill>
              </a:rPr>
              <a:t>Choice</a:t>
            </a:r>
          </a:p>
        </p:txBody>
      </p:sp>
      <p:sp>
        <p:nvSpPr>
          <p:cNvPr id="9" name="TextBox 8">
            <a:extLst>
              <a:ext uri="{FF2B5EF4-FFF2-40B4-BE49-F238E27FC236}">
                <a16:creationId xmlns:a16="http://schemas.microsoft.com/office/drawing/2014/main" id="{59C02460-9FD7-A56E-CD6C-1C3B87DD0430}"/>
              </a:ext>
            </a:extLst>
          </p:cNvPr>
          <p:cNvSpPr txBox="1"/>
          <p:nvPr/>
        </p:nvSpPr>
        <p:spPr>
          <a:xfrm>
            <a:off x="3557205" y="2702036"/>
            <a:ext cx="1544012" cy="707886"/>
          </a:xfrm>
          <a:prstGeom prst="rect">
            <a:avLst/>
          </a:prstGeom>
          <a:noFill/>
        </p:spPr>
        <p:txBody>
          <a:bodyPr wrap="none" rtlCol="0">
            <a:spAutoFit/>
          </a:bodyPr>
          <a:lstStyle/>
          <a:p>
            <a:r>
              <a:rPr lang="en-US" sz="2000" dirty="0">
                <a:solidFill>
                  <a:schemeClr val="bg1">
                    <a:lumMod val="50000"/>
                  </a:schemeClr>
                </a:solidFill>
              </a:rPr>
              <a:t>Community</a:t>
            </a:r>
          </a:p>
          <a:p>
            <a:r>
              <a:rPr lang="en-US" sz="2000" dirty="0">
                <a:solidFill>
                  <a:schemeClr val="bg1">
                    <a:lumMod val="50000"/>
                  </a:schemeClr>
                </a:solidFill>
              </a:rPr>
              <a:t>Participation</a:t>
            </a:r>
          </a:p>
        </p:txBody>
      </p:sp>
      <p:sp>
        <p:nvSpPr>
          <p:cNvPr id="11" name="TextBox 10">
            <a:extLst>
              <a:ext uri="{FF2B5EF4-FFF2-40B4-BE49-F238E27FC236}">
                <a16:creationId xmlns:a16="http://schemas.microsoft.com/office/drawing/2014/main" id="{796DA8E4-D7BF-9F02-AD38-C784C7171029}"/>
              </a:ext>
            </a:extLst>
          </p:cNvPr>
          <p:cNvSpPr txBox="1"/>
          <p:nvPr/>
        </p:nvSpPr>
        <p:spPr>
          <a:xfrm>
            <a:off x="3557205" y="4541075"/>
            <a:ext cx="1667444" cy="707886"/>
          </a:xfrm>
          <a:prstGeom prst="rect">
            <a:avLst/>
          </a:prstGeom>
          <a:noFill/>
        </p:spPr>
        <p:txBody>
          <a:bodyPr wrap="none" rtlCol="0">
            <a:spAutoFit/>
          </a:bodyPr>
          <a:lstStyle/>
          <a:p>
            <a:r>
              <a:rPr lang="en-US" sz="2000" dirty="0">
                <a:solidFill>
                  <a:schemeClr val="bg1">
                    <a:lumMod val="50000"/>
                  </a:schemeClr>
                </a:solidFill>
              </a:rPr>
              <a:t>Information &amp;</a:t>
            </a:r>
          </a:p>
          <a:p>
            <a:r>
              <a:rPr lang="en-US" sz="2000" dirty="0">
                <a:solidFill>
                  <a:schemeClr val="bg1">
                    <a:lumMod val="50000"/>
                  </a:schemeClr>
                </a:solidFill>
              </a:rPr>
              <a:t>Planning</a:t>
            </a:r>
          </a:p>
        </p:txBody>
      </p:sp>
      <p:sp>
        <p:nvSpPr>
          <p:cNvPr id="12" name="TextBox 11">
            <a:extLst>
              <a:ext uri="{FF2B5EF4-FFF2-40B4-BE49-F238E27FC236}">
                <a16:creationId xmlns:a16="http://schemas.microsoft.com/office/drawing/2014/main" id="{F41B8717-9C3C-A27D-6907-F711EEF0651D}"/>
              </a:ext>
            </a:extLst>
          </p:cNvPr>
          <p:cNvSpPr txBox="1"/>
          <p:nvPr/>
        </p:nvSpPr>
        <p:spPr>
          <a:xfrm>
            <a:off x="3557205" y="5459968"/>
            <a:ext cx="1443024" cy="400110"/>
          </a:xfrm>
          <a:prstGeom prst="rect">
            <a:avLst/>
          </a:prstGeom>
          <a:noFill/>
        </p:spPr>
        <p:txBody>
          <a:bodyPr wrap="none" rtlCol="0">
            <a:spAutoFit/>
          </a:bodyPr>
          <a:lstStyle/>
          <a:p>
            <a:r>
              <a:rPr lang="en-US" sz="2000" dirty="0">
                <a:solidFill>
                  <a:schemeClr val="bg1">
                    <a:lumMod val="50000"/>
                  </a:schemeClr>
                </a:solidFill>
              </a:rPr>
              <a:t>Satisfaction</a:t>
            </a:r>
          </a:p>
        </p:txBody>
      </p:sp>
      <p:sp>
        <p:nvSpPr>
          <p:cNvPr id="13" name="TextBox 12">
            <a:extLst>
              <a:ext uri="{FF2B5EF4-FFF2-40B4-BE49-F238E27FC236}">
                <a16:creationId xmlns:a16="http://schemas.microsoft.com/office/drawing/2014/main" id="{850C63ED-AC7D-E308-E105-C3CF60F03993}"/>
              </a:ext>
            </a:extLst>
          </p:cNvPr>
          <p:cNvSpPr txBox="1"/>
          <p:nvPr/>
        </p:nvSpPr>
        <p:spPr>
          <a:xfrm>
            <a:off x="3557205" y="3775295"/>
            <a:ext cx="894797" cy="400110"/>
          </a:xfrm>
          <a:prstGeom prst="rect">
            <a:avLst/>
          </a:prstGeom>
          <a:noFill/>
        </p:spPr>
        <p:txBody>
          <a:bodyPr wrap="none" rtlCol="0">
            <a:spAutoFit/>
          </a:bodyPr>
          <a:lstStyle/>
          <a:p>
            <a:r>
              <a:rPr lang="en-US" sz="2000" dirty="0">
                <a:solidFill>
                  <a:schemeClr val="bg1">
                    <a:lumMod val="50000"/>
                  </a:schemeClr>
                </a:solidFill>
              </a:rPr>
              <a:t>Health</a:t>
            </a:r>
          </a:p>
        </p:txBody>
      </p:sp>
      <p:graphicFrame>
        <p:nvGraphicFramePr>
          <p:cNvPr id="14" name="Table 13">
            <a:extLst>
              <a:ext uri="{FF2B5EF4-FFF2-40B4-BE49-F238E27FC236}">
                <a16:creationId xmlns:a16="http://schemas.microsoft.com/office/drawing/2014/main" id="{6F6E212D-4042-E172-8EC5-2156918E8E43}"/>
              </a:ext>
            </a:extLst>
          </p:cNvPr>
          <p:cNvGraphicFramePr>
            <a:graphicFrameLocks noGrp="1" noChangeAspect="1"/>
          </p:cNvGraphicFramePr>
          <p:nvPr>
            <p:extLst>
              <p:ext uri="{D42A27DB-BD31-4B8C-83A1-F6EECF244321}">
                <p14:modId xmlns:p14="http://schemas.microsoft.com/office/powerpoint/2010/main" val="157718804"/>
              </p:ext>
            </p:extLst>
          </p:nvPr>
        </p:nvGraphicFramePr>
        <p:xfrm>
          <a:off x="5228341" y="765715"/>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5" name="Table 14">
            <a:extLst>
              <a:ext uri="{FF2B5EF4-FFF2-40B4-BE49-F238E27FC236}">
                <a16:creationId xmlns:a16="http://schemas.microsoft.com/office/drawing/2014/main" id="{7BD059CB-BA8F-730D-9EB1-1F1010BE1B3D}"/>
              </a:ext>
            </a:extLst>
          </p:cNvPr>
          <p:cNvGraphicFramePr>
            <a:graphicFrameLocks noGrp="1" noChangeAspect="1"/>
          </p:cNvGraphicFramePr>
          <p:nvPr/>
        </p:nvGraphicFramePr>
        <p:xfrm>
          <a:off x="5231935" y="1639975"/>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6" name="Table 15">
            <a:extLst>
              <a:ext uri="{FF2B5EF4-FFF2-40B4-BE49-F238E27FC236}">
                <a16:creationId xmlns:a16="http://schemas.microsoft.com/office/drawing/2014/main" id="{1A889B7F-1BB3-2468-7732-D925CDF12BB2}"/>
              </a:ext>
            </a:extLst>
          </p:cNvPr>
          <p:cNvGraphicFramePr>
            <a:graphicFrameLocks noGrp="1" noChangeAspect="1"/>
          </p:cNvGraphicFramePr>
          <p:nvPr>
            <p:extLst>
              <p:ext uri="{D42A27DB-BD31-4B8C-83A1-F6EECF244321}">
                <p14:modId xmlns:p14="http://schemas.microsoft.com/office/powerpoint/2010/main" val="3000328481"/>
              </p:ext>
            </p:extLst>
          </p:nvPr>
        </p:nvGraphicFramePr>
        <p:xfrm>
          <a:off x="5228341" y="2558708"/>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8" name="Table 17">
            <a:extLst>
              <a:ext uri="{FF2B5EF4-FFF2-40B4-BE49-F238E27FC236}">
                <a16:creationId xmlns:a16="http://schemas.microsoft.com/office/drawing/2014/main" id="{8A85E3F4-5052-FFF5-9518-9D04360769B2}"/>
              </a:ext>
            </a:extLst>
          </p:cNvPr>
          <p:cNvGraphicFramePr>
            <a:graphicFrameLocks noGrp="1" noChangeAspect="1"/>
          </p:cNvGraphicFramePr>
          <p:nvPr>
            <p:extLst>
              <p:ext uri="{D42A27DB-BD31-4B8C-83A1-F6EECF244321}">
                <p14:modId xmlns:p14="http://schemas.microsoft.com/office/powerpoint/2010/main" val="1042975781"/>
              </p:ext>
            </p:extLst>
          </p:nvPr>
        </p:nvGraphicFramePr>
        <p:xfrm>
          <a:off x="5224649" y="4517352"/>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9" name="Table 18">
            <a:extLst>
              <a:ext uri="{FF2B5EF4-FFF2-40B4-BE49-F238E27FC236}">
                <a16:creationId xmlns:a16="http://schemas.microsoft.com/office/drawing/2014/main" id="{9B178AFC-FDD9-D734-2C1A-04504498D45D}"/>
              </a:ext>
            </a:extLst>
          </p:cNvPr>
          <p:cNvGraphicFramePr>
            <a:graphicFrameLocks noGrp="1" noChangeAspect="1"/>
          </p:cNvGraphicFramePr>
          <p:nvPr/>
        </p:nvGraphicFramePr>
        <p:xfrm>
          <a:off x="5222852" y="5307580"/>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no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noFill/>
                  </a:tcPr>
                </a:tc>
                <a:tc>
                  <a:txBody>
                    <a:bodyPr/>
                    <a:lstStyle/>
                    <a:p>
                      <a:endParaRPr lang="en-US" sz="1100" dirty="0"/>
                    </a:p>
                  </a:txBody>
                  <a:tcPr marL="57936" marR="57936" marT="28968" marB="28968">
                    <a:no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pic>
        <p:nvPicPr>
          <p:cNvPr id="1026" name="Picture 2" descr="Family Guardian Survey (FGS)">
            <a:extLst>
              <a:ext uri="{FF2B5EF4-FFF2-40B4-BE49-F238E27FC236}">
                <a16:creationId xmlns:a16="http://schemas.microsoft.com/office/drawing/2014/main" id="{1E92FF05-C61F-2B72-D3F8-41042131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20" y="3866159"/>
            <a:ext cx="3086100" cy="205771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57BC970-05E4-BE2B-831C-122DF536DD14}"/>
              </a:ext>
            </a:extLst>
          </p:cNvPr>
          <p:cNvGraphicFramePr>
            <a:graphicFrameLocks noGrp="1"/>
          </p:cNvGraphicFramePr>
          <p:nvPr>
            <p:extLst>
              <p:ext uri="{D42A27DB-BD31-4B8C-83A1-F6EECF244321}">
                <p14:modId xmlns:p14="http://schemas.microsoft.com/office/powerpoint/2010/main" val="410476350"/>
              </p:ext>
            </p:extLst>
          </p:nvPr>
        </p:nvGraphicFramePr>
        <p:xfrm>
          <a:off x="9809788" y="765715"/>
          <a:ext cx="1805839" cy="5089849"/>
        </p:xfrm>
        <a:graphic>
          <a:graphicData uri="http://schemas.openxmlformats.org/drawingml/2006/table">
            <a:tbl>
              <a:tblPr firstRow="1" bandRow="1">
                <a:tableStyleId>{5C22544A-7EE6-4342-B048-85BDC9FD1C3A}</a:tableStyleId>
              </a:tblPr>
              <a:tblGrid>
                <a:gridCol w="1805839">
                  <a:extLst>
                    <a:ext uri="{9D8B030D-6E8A-4147-A177-3AD203B41FA5}">
                      <a16:colId xmlns:a16="http://schemas.microsoft.com/office/drawing/2014/main" val="3756243690"/>
                    </a:ext>
                  </a:extLst>
                </a:gridCol>
              </a:tblGrid>
              <a:tr h="689299">
                <a:tc>
                  <a:txBody>
                    <a:bodyPr/>
                    <a:lstStyle/>
                    <a:p>
                      <a:pPr algn="ctr"/>
                      <a:r>
                        <a:rPr lang="en-US" dirty="0">
                          <a:solidFill>
                            <a:schemeClr val="tx1">
                              <a:lumMod val="65000"/>
                              <a:lumOff val="35000"/>
                            </a:schemeClr>
                          </a:solidFill>
                          <a:latin typeface="Abadi" panose="020B0604020104020204" pitchFamily="34" charset="0"/>
                        </a:rPr>
                        <a:t>Demographic Statistics</a:t>
                      </a:r>
                    </a:p>
                  </a:txBody>
                  <a:tcPr/>
                </a:tc>
                <a:extLst>
                  <a:ext uri="{0D108BD9-81ED-4DB2-BD59-A6C34878D82A}">
                    <a16:rowId xmlns:a16="http://schemas.microsoft.com/office/drawing/2014/main" val="4009350481"/>
                  </a:ext>
                </a:extLst>
              </a:tr>
              <a:tr h="308379">
                <a:tc>
                  <a:txBody>
                    <a:bodyPr/>
                    <a:lstStyle/>
                    <a:p>
                      <a:pPr algn="l"/>
                      <a:r>
                        <a:rPr lang="en-US" sz="1800" b="0" i="0" kern="1200" dirty="0">
                          <a:solidFill>
                            <a:schemeClr val="tx2"/>
                          </a:solidFill>
                          <a:effectLst/>
                          <a:latin typeface="Aptos Mono" panose="020B0009020202020204" pitchFamily="49" charset="0"/>
                          <a:ea typeface="+mn-ea"/>
                          <a:cs typeface="+mn-cs"/>
                        </a:rPr>
                        <a:t>x̄ </a:t>
                      </a:r>
                      <a:r>
                        <a:rPr lang="en-US" sz="1400" dirty="0">
                          <a:solidFill>
                            <a:schemeClr val="tx2"/>
                          </a:solidFill>
                          <a:latin typeface="Abadi" panose="020B0604020104020204" pitchFamily="34" charset="0"/>
                        </a:rPr>
                        <a:t>Age = 44</a:t>
                      </a:r>
                    </a:p>
                  </a:txBody>
                  <a:tcPr/>
                </a:tc>
                <a:extLst>
                  <a:ext uri="{0D108BD9-81ED-4DB2-BD59-A6C34878D82A}">
                    <a16:rowId xmlns:a16="http://schemas.microsoft.com/office/drawing/2014/main" val="3125612147"/>
                  </a:ext>
                </a:extLst>
              </a:tr>
              <a:tr h="457200">
                <a:tc>
                  <a:txBody>
                    <a:bodyPr/>
                    <a:lstStyle/>
                    <a:p>
                      <a:pPr algn="l"/>
                      <a:r>
                        <a:rPr lang="en-US" sz="1400" dirty="0">
                          <a:solidFill>
                            <a:schemeClr val="tx2"/>
                          </a:solidFill>
                          <a:latin typeface="Abadi" panose="020B0604020104020204" pitchFamily="34" charset="0"/>
                        </a:rPr>
                        <a:t>Dx Mode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badi" panose="020B0604020104020204" pitchFamily="34" charset="0"/>
                        </a:rPr>
                        <a:t>Int. Dis = 68%</a:t>
                      </a:r>
                    </a:p>
                  </a:txBody>
                  <a:tcPr/>
                </a:tc>
                <a:extLst>
                  <a:ext uri="{0D108BD9-81ED-4DB2-BD59-A6C34878D82A}">
                    <a16:rowId xmlns:a16="http://schemas.microsoft.com/office/drawing/2014/main" val="3013903667"/>
                  </a:ext>
                </a:extLst>
              </a:tr>
              <a:tr h="499094">
                <a:tc>
                  <a:txBody>
                    <a:bodyPr/>
                    <a:lstStyle/>
                    <a:p>
                      <a:pPr algn="l"/>
                      <a:r>
                        <a:rPr lang="en-US" sz="1400" dirty="0">
                          <a:solidFill>
                            <a:schemeClr val="tx2"/>
                          </a:solidFill>
                          <a:latin typeface="Abadi" panose="020B0604020104020204" pitchFamily="34" charset="0"/>
                        </a:rPr>
                        <a:t>Dx 2</a:t>
                      </a:r>
                      <a:r>
                        <a:rPr lang="en-US" sz="1400" baseline="30000" dirty="0">
                          <a:solidFill>
                            <a:schemeClr val="tx2"/>
                          </a:solidFill>
                          <a:latin typeface="Abadi" panose="020B0604020104020204" pitchFamily="34" charset="0"/>
                        </a:rPr>
                        <a:t>nd</a:t>
                      </a:r>
                      <a:r>
                        <a:rPr lang="en-US" sz="1400" dirty="0">
                          <a:solidFill>
                            <a:schemeClr val="tx2"/>
                          </a:solidFill>
                          <a:latin typeface="Abadi" panose="020B0604020104020204" pitchFamily="34" charset="0"/>
                        </a:rPr>
                        <a:t> Mode </a:t>
                      </a:r>
                    </a:p>
                    <a:p>
                      <a:pPr algn="l"/>
                      <a:r>
                        <a:rPr lang="en-US" sz="1200" dirty="0">
                          <a:solidFill>
                            <a:schemeClr val="tx2"/>
                          </a:solidFill>
                          <a:latin typeface="Abadi" panose="020B0604020104020204" pitchFamily="34" charset="0"/>
                        </a:rPr>
                        <a:t>Autism = 35%</a:t>
                      </a:r>
                    </a:p>
                  </a:txBody>
                  <a:tcPr/>
                </a:tc>
                <a:extLst>
                  <a:ext uri="{0D108BD9-81ED-4DB2-BD59-A6C34878D82A}">
                    <a16:rowId xmlns:a16="http://schemas.microsoft.com/office/drawing/2014/main" val="4114448789"/>
                  </a:ext>
                </a:extLst>
              </a:tr>
              <a:tr h="701056">
                <a:tc>
                  <a:txBody>
                    <a:bodyPr/>
                    <a:lstStyle/>
                    <a:p>
                      <a:pPr algn="l"/>
                      <a:r>
                        <a:rPr lang="en-US" sz="1400" dirty="0">
                          <a:solidFill>
                            <a:schemeClr val="tx2"/>
                          </a:solidFill>
                          <a:latin typeface="Abadi" panose="020B0604020104020204" pitchFamily="34" charset="0"/>
                        </a:rPr>
                        <a:t>Preferred Lang.</a:t>
                      </a:r>
                    </a:p>
                    <a:p>
                      <a:pPr algn="l"/>
                      <a:r>
                        <a:rPr lang="en-US" sz="1200" dirty="0">
                          <a:solidFill>
                            <a:schemeClr val="tx2"/>
                          </a:solidFill>
                          <a:latin typeface="Abadi" panose="020B0604020104020204" pitchFamily="34" charset="0"/>
                        </a:rPr>
                        <a:t>English = 96%</a:t>
                      </a:r>
                    </a:p>
                    <a:p>
                      <a:pPr algn="l"/>
                      <a:r>
                        <a:rPr lang="en-US" sz="1200" dirty="0">
                          <a:solidFill>
                            <a:schemeClr val="tx2"/>
                          </a:solidFill>
                          <a:latin typeface="Abadi" panose="020B0604020104020204" pitchFamily="34" charset="0"/>
                        </a:rPr>
                        <a:t>ASL = 2%</a:t>
                      </a:r>
                    </a:p>
                  </a:txBody>
                  <a:tcPr/>
                </a:tc>
                <a:extLst>
                  <a:ext uri="{0D108BD9-81ED-4DB2-BD59-A6C34878D82A}">
                    <a16:rowId xmlns:a16="http://schemas.microsoft.com/office/drawing/2014/main" val="3436521598"/>
                  </a:ext>
                </a:extLst>
              </a:tr>
              <a:tr h="0">
                <a:tc>
                  <a:txBody>
                    <a:bodyPr/>
                    <a:lstStyle/>
                    <a:p>
                      <a:pPr algn="l"/>
                      <a:r>
                        <a:rPr lang="en-US" sz="1400" dirty="0">
                          <a:solidFill>
                            <a:schemeClr val="tx2"/>
                          </a:solidFill>
                          <a:latin typeface="Abadi" panose="020B0604020104020204" pitchFamily="34" charset="0"/>
                        </a:rPr>
                        <a:t>Household Income</a:t>
                      </a:r>
                    </a:p>
                    <a:p>
                      <a:pPr algn="l"/>
                      <a:r>
                        <a:rPr lang="en-US" sz="1200" dirty="0">
                          <a:solidFill>
                            <a:schemeClr val="tx2"/>
                          </a:solidFill>
                          <a:latin typeface="Abadi" panose="020B0604020104020204" pitchFamily="34" charset="0"/>
                        </a:rPr>
                        <a:t>Over $75k = 28%</a:t>
                      </a:r>
                    </a:p>
                    <a:p>
                      <a:pPr algn="l"/>
                      <a:r>
                        <a:rPr lang="en-US" sz="1200" dirty="0">
                          <a:solidFill>
                            <a:schemeClr val="tx2"/>
                          </a:solidFill>
                          <a:latin typeface="Abadi" panose="020B0604020104020204" pitchFamily="34" charset="0"/>
                        </a:rPr>
                        <a:t>$50k-75k = 15%</a:t>
                      </a:r>
                    </a:p>
                  </a:txBody>
                  <a:tcPr/>
                </a:tc>
                <a:extLst>
                  <a:ext uri="{0D108BD9-81ED-4DB2-BD59-A6C34878D82A}">
                    <a16:rowId xmlns:a16="http://schemas.microsoft.com/office/drawing/2014/main" val="3452786543"/>
                  </a:ext>
                </a:extLst>
              </a:tr>
              <a:tr h="0">
                <a:tc>
                  <a:txBody>
                    <a:bodyPr/>
                    <a:lstStyle/>
                    <a:p>
                      <a:pPr algn="l"/>
                      <a:r>
                        <a:rPr lang="en-US" sz="1400" dirty="0">
                          <a:solidFill>
                            <a:schemeClr val="tx2"/>
                          </a:solidFill>
                          <a:latin typeface="Abadi" panose="020B0604020104020204" pitchFamily="34" charset="0"/>
                        </a:rPr>
                        <a:t>Sample Size:</a:t>
                      </a:r>
                    </a:p>
                    <a:p>
                      <a:pPr algn="l"/>
                      <a:r>
                        <a:rPr lang="en-US" sz="1200" dirty="0">
                          <a:solidFill>
                            <a:schemeClr val="tx2"/>
                          </a:solidFill>
                          <a:latin typeface="Abadi" panose="020B0604020104020204" pitchFamily="34" charset="0"/>
                        </a:rPr>
                        <a:t>331 Responses</a:t>
                      </a:r>
                    </a:p>
                  </a:txBody>
                  <a:tcPr/>
                </a:tc>
                <a:extLst>
                  <a:ext uri="{0D108BD9-81ED-4DB2-BD59-A6C34878D82A}">
                    <a16:rowId xmlns:a16="http://schemas.microsoft.com/office/drawing/2014/main" val="2271537036"/>
                  </a:ext>
                </a:extLst>
              </a:tr>
              <a:tr h="0">
                <a:tc>
                  <a:txBody>
                    <a:bodyPr/>
                    <a:lstStyle/>
                    <a:p>
                      <a:pPr algn="l"/>
                      <a:endParaRPr lang="en-US" sz="1200" dirty="0">
                        <a:solidFill>
                          <a:schemeClr val="bg1"/>
                        </a:solidFill>
                        <a:latin typeface="Abadi" panose="020B0604020104020204" pitchFamily="34" charset="0"/>
                      </a:endParaRPr>
                    </a:p>
                  </a:txBody>
                  <a:tcPr>
                    <a:solidFill>
                      <a:schemeClr val="bg1"/>
                    </a:solidFill>
                  </a:tcPr>
                </a:tc>
                <a:extLst>
                  <a:ext uri="{0D108BD9-81ED-4DB2-BD59-A6C34878D82A}">
                    <a16:rowId xmlns:a16="http://schemas.microsoft.com/office/drawing/2014/main" val="2568573145"/>
                  </a:ext>
                </a:extLst>
              </a:tr>
              <a:tr h="0">
                <a:tc>
                  <a:txBody>
                    <a:bodyPr/>
                    <a:lstStyle/>
                    <a:p>
                      <a:pPr algn="l"/>
                      <a:r>
                        <a:rPr lang="en-US" sz="1200" dirty="0">
                          <a:solidFill>
                            <a:schemeClr val="tx2"/>
                          </a:solidFill>
                          <a:latin typeface="Abadi" panose="020B0604020104020204" pitchFamily="34" charset="0"/>
                        </a:rPr>
                        <a:t>No Guardian/</a:t>
                      </a:r>
                      <a:r>
                        <a:rPr lang="en-US" sz="1200" dirty="0" err="1">
                          <a:solidFill>
                            <a:schemeClr val="tx2"/>
                          </a:solidFill>
                          <a:latin typeface="Abadi" panose="020B0604020104020204" pitchFamily="34" charset="0"/>
                        </a:rPr>
                        <a:t>Uncons</a:t>
                      </a:r>
                      <a:r>
                        <a:rPr lang="en-US" sz="1200" dirty="0">
                          <a:solidFill>
                            <a:schemeClr val="tx2"/>
                          </a:solidFill>
                          <a:latin typeface="Abadi" panose="020B0604020104020204" pitchFamily="34" charset="0"/>
                        </a:rPr>
                        <a:t>.:</a:t>
                      </a:r>
                    </a:p>
                    <a:p>
                      <a:pPr algn="l"/>
                      <a:r>
                        <a:rPr lang="en-US" sz="1200" dirty="0">
                          <a:solidFill>
                            <a:schemeClr val="tx2"/>
                          </a:solidFill>
                          <a:latin typeface="Abadi" panose="020B0604020104020204" pitchFamily="34" charset="0"/>
                        </a:rPr>
                        <a:t>45%</a:t>
                      </a:r>
                    </a:p>
                  </a:txBody>
                  <a:tcPr/>
                </a:tc>
                <a:extLst>
                  <a:ext uri="{0D108BD9-81ED-4DB2-BD59-A6C34878D82A}">
                    <a16:rowId xmlns:a16="http://schemas.microsoft.com/office/drawing/2014/main" val="4261243836"/>
                  </a:ext>
                </a:extLst>
              </a:tr>
              <a:tr h="0">
                <a:tc>
                  <a:txBody>
                    <a:bodyPr/>
                    <a:lstStyle/>
                    <a:p>
                      <a:pPr algn="l"/>
                      <a:r>
                        <a:rPr lang="en-US" sz="1200" dirty="0">
                          <a:solidFill>
                            <a:schemeClr val="tx2"/>
                          </a:solidFill>
                          <a:latin typeface="Abadi" panose="020B0604020104020204" pitchFamily="34" charset="0"/>
                        </a:rPr>
                        <a:t>Limited/Full Guardian:</a:t>
                      </a:r>
                    </a:p>
                    <a:p>
                      <a:pPr algn="l"/>
                      <a:r>
                        <a:rPr lang="en-US" sz="1200" dirty="0">
                          <a:solidFill>
                            <a:schemeClr val="tx2"/>
                          </a:solidFill>
                          <a:latin typeface="Abadi" panose="020B0604020104020204" pitchFamily="34" charset="0"/>
                        </a:rPr>
                        <a:t>49%</a:t>
                      </a:r>
                    </a:p>
                  </a:txBody>
                  <a:tcPr/>
                </a:tc>
                <a:extLst>
                  <a:ext uri="{0D108BD9-81ED-4DB2-BD59-A6C34878D82A}">
                    <a16:rowId xmlns:a16="http://schemas.microsoft.com/office/drawing/2014/main" val="1704817826"/>
                  </a:ext>
                </a:extLst>
              </a:tr>
            </a:tbl>
          </a:graphicData>
        </a:graphic>
      </p:graphicFrame>
      <p:grpSp>
        <p:nvGrpSpPr>
          <p:cNvPr id="3" name="Group 2">
            <a:extLst>
              <a:ext uri="{FF2B5EF4-FFF2-40B4-BE49-F238E27FC236}">
                <a16:creationId xmlns:a16="http://schemas.microsoft.com/office/drawing/2014/main" id="{FB444002-DECE-7B1B-05AA-288D252BDA43}"/>
              </a:ext>
            </a:extLst>
          </p:cNvPr>
          <p:cNvGrpSpPr/>
          <p:nvPr/>
        </p:nvGrpSpPr>
        <p:grpSpPr>
          <a:xfrm>
            <a:off x="5222852" y="342900"/>
            <a:ext cx="2848648" cy="463385"/>
            <a:chOff x="5222852" y="342900"/>
            <a:chExt cx="2848648" cy="463385"/>
          </a:xfrm>
        </p:grpSpPr>
        <p:sp>
          <p:nvSpPr>
            <p:cNvPr id="6" name="TextBox 5">
              <a:extLst>
                <a:ext uri="{FF2B5EF4-FFF2-40B4-BE49-F238E27FC236}">
                  <a16:creationId xmlns:a16="http://schemas.microsoft.com/office/drawing/2014/main" id="{1F449855-B993-3B79-8B7D-FF8ED6756079}"/>
                </a:ext>
              </a:extLst>
            </p:cNvPr>
            <p:cNvSpPr txBox="1"/>
            <p:nvPr/>
          </p:nvSpPr>
          <p:spPr>
            <a:xfrm>
              <a:off x="5222852" y="342900"/>
              <a:ext cx="301648" cy="461665"/>
            </a:xfrm>
            <a:prstGeom prst="rect">
              <a:avLst/>
            </a:prstGeom>
            <a:noFill/>
          </p:spPr>
          <p:txBody>
            <a:bodyPr wrap="square" rtlCol="0">
              <a:spAutoFit/>
            </a:bodyPr>
            <a:lstStyle/>
            <a:p>
              <a:r>
                <a:rPr lang="en-US" sz="2400" b="1" dirty="0">
                  <a:solidFill>
                    <a:schemeClr val="accent3"/>
                  </a:solidFill>
                </a:rPr>
                <a:t>+</a:t>
              </a:r>
              <a:endParaRPr lang="en-US" sz="2400" b="1" dirty="0">
                <a:solidFill>
                  <a:schemeClr val="accent6"/>
                </a:solidFill>
              </a:endParaRPr>
            </a:p>
          </p:txBody>
        </p:sp>
        <p:sp>
          <p:nvSpPr>
            <p:cNvPr id="10" name="TextBox 9">
              <a:extLst>
                <a:ext uri="{FF2B5EF4-FFF2-40B4-BE49-F238E27FC236}">
                  <a16:creationId xmlns:a16="http://schemas.microsoft.com/office/drawing/2014/main" id="{25FA9BD6-B00E-14D2-FBA9-14B3B3146F41}"/>
                </a:ext>
              </a:extLst>
            </p:cNvPr>
            <p:cNvSpPr txBox="1"/>
            <p:nvPr/>
          </p:nvSpPr>
          <p:spPr>
            <a:xfrm>
              <a:off x="6516678" y="342900"/>
              <a:ext cx="301648" cy="461665"/>
            </a:xfrm>
            <a:prstGeom prst="rect">
              <a:avLst/>
            </a:prstGeom>
            <a:noFill/>
          </p:spPr>
          <p:txBody>
            <a:bodyPr wrap="square" rtlCol="0">
              <a:spAutoFit/>
            </a:bodyPr>
            <a:lstStyle/>
            <a:p>
              <a:r>
                <a:rPr lang="en-US" sz="2400" b="1" dirty="0">
                  <a:solidFill>
                    <a:schemeClr val="bg2"/>
                  </a:solidFill>
                </a:rPr>
                <a:t>=</a:t>
              </a:r>
            </a:p>
          </p:txBody>
        </p:sp>
        <p:sp>
          <p:nvSpPr>
            <p:cNvPr id="20" name="TextBox 19">
              <a:extLst>
                <a:ext uri="{FF2B5EF4-FFF2-40B4-BE49-F238E27FC236}">
                  <a16:creationId xmlns:a16="http://schemas.microsoft.com/office/drawing/2014/main" id="{75F16FFE-D331-9E48-B100-F3B0512ADFF9}"/>
                </a:ext>
              </a:extLst>
            </p:cNvPr>
            <p:cNvSpPr txBox="1"/>
            <p:nvPr/>
          </p:nvSpPr>
          <p:spPr>
            <a:xfrm>
              <a:off x="7769852" y="344620"/>
              <a:ext cx="301648" cy="461665"/>
            </a:xfrm>
            <a:prstGeom prst="rect">
              <a:avLst/>
            </a:prstGeom>
            <a:noFill/>
          </p:spPr>
          <p:txBody>
            <a:bodyPr wrap="square" rtlCol="0">
              <a:spAutoFit/>
            </a:bodyPr>
            <a:lstStyle/>
            <a:p>
              <a:r>
                <a:rPr lang="en-US" sz="2400" b="1" dirty="0">
                  <a:solidFill>
                    <a:schemeClr val="accent6"/>
                  </a:solidFill>
                </a:rPr>
                <a:t>-</a:t>
              </a:r>
            </a:p>
          </p:txBody>
        </p:sp>
      </p:grpSp>
      <p:graphicFrame>
        <p:nvGraphicFramePr>
          <p:cNvPr id="22" name="Table 21">
            <a:extLst>
              <a:ext uri="{FF2B5EF4-FFF2-40B4-BE49-F238E27FC236}">
                <a16:creationId xmlns:a16="http://schemas.microsoft.com/office/drawing/2014/main" id="{28B2750E-CDA3-32CE-64A3-B2644E7474A5}"/>
              </a:ext>
            </a:extLst>
          </p:cNvPr>
          <p:cNvGraphicFramePr>
            <a:graphicFrameLocks noGrp="1" noChangeAspect="1"/>
          </p:cNvGraphicFramePr>
          <p:nvPr/>
        </p:nvGraphicFramePr>
        <p:xfrm>
          <a:off x="5231935" y="3601616"/>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spTree>
    <p:extLst>
      <p:ext uri="{BB962C8B-B14F-4D97-AF65-F5344CB8AC3E}">
        <p14:creationId xmlns:p14="http://schemas.microsoft.com/office/powerpoint/2010/main" val="391786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2" presetClass="entr" presetSubtype="2"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1000" fill="hold"/>
                                        <p:tgtEl>
                                          <p:spTgt spid="2"/>
                                        </p:tgtEl>
                                        <p:attrNameLst>
                                          <p:attrName>ppt_x</p:attrName>
                                        </p:attrNameLst>
                                      </p:cBhvr>
                                      <p:tavLst>
                                        <p:tav tm="0">
                                          <p:val>
                                            <p:strVal val="1+#ppt_w/2"/>
                                          </p:val>
                                        </p:tav>
                                        <p:tav tm="100000">
                                          <p:val>
                                            <p:strVal val="#ppt_x"/>
                                          </p:val>
                                        </p:tav>
                                      </p:tavLst>
                                    </p:anim>
                                    <p:anim calcmode="lin" valueType="num">
                                      <p:cBhvr additive="base">
                                        <p:cTn id="69" dur="1000" fill="hold"/>
                                        <p:tgtEl>
                                          <p:spTgt spid="2"/>
                                        </p:tgtEl>
                                        <p:attrNameLst>
                                          <p:attrName>ppt_y</p:attrName>
                                        </p:attrNameLst>
                                      </p:cBhvr>
                                      <p:tavLst>
                                        <p:tav tm="0">
                                          <p:val>
                                            <p:strVal val="#ppt_y"/>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6" presetClass="entr" presetSubtype="21" fill="hold"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arn(inVertical)">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568372-41D7-E058-8C54-D7369A98724D}"/>
              </a:ext>
            </a:extLst>
          </p:cNvPr>
          <p:cNvGrpSpPr/>
          <p:nvPr/>
        </p:nvGrpSpPr>
        <p:grpSpPr>
          <a:xfrm>
            <a:off x="9353550" y="857250"/>
            <a:ext cx="2914650" cy="5143500"/>
            <a:chOff x="9353550" y="857250"/>
            <a:chExt cx="2914650" cy="5143500"/>
          </a:xfrm>
        </p:grpSpPr>
        <p:grpSp>
          <p:nvGrpSpPr>
            <p:cNvPr id="21" name="Group 20">
              <a:extLst>
                <a:ext uri="{FF2B5EF4-FFF2-40B4-BE49-F238E27FC236}">
                  <a16:creationId xmlns:a16="http://schemas.microsoft.com/office/drawing/2014/main" id="{3835FEC2-AEFD-084B-0DE2-28C97105C08B}"/>
                </a:ext>
              </a:extLst>
            </p:cNvPr>
            <p:cNvGrpSpPr/>
            <p:nvPr/>
          </p:nvGrpSpPr>
          <p:grpSpPr>
            <a:xfrm>
              <a:off x="9372600" y="1941731"/>
              <a:ext cx="2895600" cy="1248311"/>
              <a:chOff x="9372600" y="4695289"/>
              <a:chExt cx="2895600" cy="1248311"/>
            </a:xfrm>
          </p:grpSpPr>
          <p:grpSp>
            <p:nvGrpSpPr>
              <p:cNvPr id="22" name="Group 21">
                <a:extLst>
                  <a:ext uri="{FF2B5EF4-FFF2-40B4-BE49-F238E27FC236}">
                    <a16:creationId xmlns:a16="http://schemas.microsoft.com/office/drawing/2014/main" id="{630E05E0-199F-5E5B-C5FC-473BFDB31130}"/>
                  </a:ext>
                </a:extLst>
              </p:cNvPr>
              <p:cNvGrpSpPr/>
              <p:nvPr/>
            </p:nvGrpSpPr>
            <p:grpSpPr>
              <a:xfrm>
                <a:off x="9372600" y="4695289"/>
                <a:ext cx="2609850" cy="1191161"/>
                <a:chOff x="9372600" y="4695289"/>
                <a:chExt cx="2609850" cy="1191161"/>
              </a:xfrm>
            </p:grpSpPr>
            <p:sp>
              <p:nvSpPr>
                <p:cNvPr id="25" name="Rectangle 24">
                  <a:extLst>
                    <a:ext uri="{FF2B5EF4-FFF2-40B4-BE49-F238E27FC236}">
                      <a16:creationId xmlns:a16="http://schemas.microsoft.com/office/drawing/2014/main" id="{BB67DDC5-C571-DB72-16C0-FC81671B0DCF}"/>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7E13376-7CC1-C8C4-35A3-9461C1EAC92B}"/>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D464C8E3-1B4C-B42B-82ED-28AA631E2363}"/>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24" name="TextBox 23">
                <a:extLst>
                  <a:ext uri="{FF2B5EF4-FFF2-40B4-BE49-F238E27FC236}">
                    <a16:creationId xmlns:a16="http://schemas.microsoft.com/office/drawing/2014/main" id="{A04452FB-61F4-D994-1D40-EFCFABADE143}"/>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grpSp>
          <p:nvGrpSpPr>
            <p:cNvPr id="20" name="Group 19">
              <a:extLst>
                <a:ext uri="{FF2B5EF4-FFF2-40B4-BE49-F238E27FC236}">
                  <a16:creationId xmlns:a16="http://schemas.microsoft.com/office/drawing/2014/main" id="{AAA9DBBB-8EFA-82C8-C062-D1ADCF3E1D82}"/>
                </a:ext>
              </a:extLst>
            </p:cNvPr>
            <p:cNvGrpSpPr/>
            <p:nvPr/>
          </p:nvGrpSpPr>
          <p:grpSpPr>
            <a:xfrm>
              <a:off x="9372600" y="4695289"/>
              <a:ext cx="2895600" cy="1248311"/>
              <a:chOff x="9372600" y="4695289"/>
              <a:chExt cx="2895600" cy="1248311"/>
            </a:xfrm>
          </p:grpSpPr>
          <p:grpSp>
            <p:nvGrpSpPr>
              <p:cNvPr id="8" name="Group 7">
                <a:extLst>
                  <a:ext uri="{FF2B5EF4-FFF2-40B4-BE49-F238E27FC236}">
                    <a16:creationId xmlns:a16="http://schemas.microsoft.com/office/drawing/2014/main" id="{CC7C7B11-4041-DCFC-47B3-2285650FAEE6}"/>
                  </a:ext>
                </a:extLst>
              </p:cNvPr>
              <p:cNvGrpSpPr/>
              <p:nvPr/>
            </p:nvGrpSpPr>
            <p:grpSpPr>
              <a:xfrm>
                <a:off x="9372600" y="4695289"/>
                <a:ext cx="2609850" cy="1191161"/>
                <a:chOff x="9372600" y="4695289"/>
                <a:chExt cx="2609850" cy="1191161"/>
              </a:xfrm>
            </p:grpSpPr>
            <p:sp>
              <p:nvSpPr>
                <p:cNvPr id="6" name="Rectangle 5">
                  <a:extLst>
                    <a:ext uri="{FF2B5EF4-FFF2-40B4-BE49-F238E27FC236}">
                      <a16:creationId xmlns:a16="http://schemas.microsoft.com/office/drawing/2014/main" id="{F529558B-B230-EE30-D44B-0F60EB30CDAC}"/>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2CEC1A1-311A-C007-3B21-C84D61FA2B02}"/>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a:extLst>
                  <a:ext uri="{FF2B5EF4-FFF2-40B4-BE49-F238E27FC236}">
                    <a16:creationId xmlns:a16="http://schemas.microsoft.com/office/drawing/2014/main" id="{CF9A1857-8BB0-4725-62EA-0841B32E3814}"/>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7" name="TextBox 6">
                <a:extLst>
                  <a:ext uri="{FF2B5EF4-FFF2-40B4-BE49-F238E27FC236}">
                    <a16:creationId xmlns:a16="http://schemas.microsoft.com/office/drawing/2014/main" id="{772A395B-2842-2140-0790-D71899038700}"/>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sp>
          <p:nvSpPr>
            <p:cNvPr id="11" name="TextBox 10">
              <a:extLst>
                <a:ext uri="{FF2B5EF4-FFF2-40B4-BE49-F238E27FC236}">
                  <a16:creationId xmlns:a16="http://schemas.microsoft.com/office/drawing/2014/main" id="{EB044929-CB9F-0739-EEE1-BEB6BCF847B2}"/>
                </a:ext>
              </a:extLst>
            </p:cNvPr>
            <p:cNvSpPr txBox="1"/>
            <p:nvPr/>
          </p:nvSpPr>
          <p:spPr>
            <a:xfrm>
              <a:off x="9353550" y="857250"/>
              <a:ext cx="2838450" cy="1077218"/>
            </a:xfrm>
            <a:prstGeom prst="rect">
              <a:avLst/>
            </a:prstGeom>
            <a:noFill/>
          </p:spPr>
          <p:txBody>
            <a:bodyPr wrap="square" rtlCol="0">
              <a:spAutoFit/>
            </a:bodyPr>
            <a:lstStyle/>
            <a:p>
              <a:r>
                <a:rPr lang="en-US" sz="1600" dirty="0">
                  <a:solidFill>
                    <a:schemeClr val="bg1">
                      <a:lumMod val="50000"/>
                    </a:schemeClr>
                  </a:solidFill>
                </a:rPr>
                <a:t>Overall, are you satisfied with the services and supports your family member currently receives?</a:t>
              </a:r>
            </a:p>
          </p:txBody>
        </p:sp>
        <p:sp>
          <p:nvSpPr>
            <p:cNvPr id="12" name="TextBox 11">
              <a:extLst>
                <a:ext uri="{FF2B5EF4-FFF2-40B4-BE49-F238E27FC236}">
                  <a16:creationId xmlns:a16="http://schemas.microsoft.com/office/drawing/2014/main" id="{5AC730EC-8278-C9FC-7624-2736382ECCE9}"/>
                </a:ext>
              </a:extLst>
            </p:cNvPr>
            <p:cNvSpPr txBox="1"/>
            <p:nvPr/>
          </p:nvSpPr>
          <p:spPr>
            <a:xfrm>
              <a:off x="9353550" y="1828800"/>
              <a:ext cx="1657350" cy="923330"/>
            </a:xfrm>
            <a:prstGeom prst="rect">
              <a:avLst/>
            </a:prstGeom>
            <a:noFill/>
          </p:spPr>
          <p:txBody>
            <a:bodyPr wrap="square" rtlCol="0">
              <a:spAutoFit/>
            </a:bodyPr>
            <a:lstStyle/>
            <a:p>
              <a:r>
                <a:rPr lang="en-US" sz="5400" dirty="0">
                  <a:solidFill>
                    <a:schemeClr val="tx2"/>
                  </a:solidFill>
                  <a:latin typeface="Abadi" panose="020B0604020104020204" pitchFamily="34" charset="0"/>
                </a:rPr>
                <a:t>83%</a:t>
              </a:r>
            </a:p>
          </p:txBody>
        </p:sp>
        <p:sp>
          <p:nvSpPr>
            <p:cNvPr id="13" name="TextBox 12">
              <a:extLst>
                <a:ext uri="{FF2B5EF4-FFF2-40B4-BE49-F238E27FC236}">
                  <a16:creationId xmlns:a16="http://schemas.microsoft.com/office/drawing/2014/main" id="{74224BAA-DE85-9415-34D3-D69590528605}"/>
                </a:ext>
              </a:extLst>
            </p:cNvPr>
            <p:cNvSpPr txBox="1"/>
            <p:nvPr/>
          </p:nvSpPr>
          <p:spPr>
            <a:xfrm>
              <a:off x="9372600" y="2628900"/>
              <a:ext cx="1657350"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85%</a:t>
              </a:r>
            </a:p>
          </p:txBody>
        </p:sp>
        <p:sp>
          <p:nvSpPr>
            <p:cNvPr id="16" name="TextBox 15">
              <a:extLst>
                <a:ext uri="{FF2B5EF4-FFF2-40B4-BE49-F238E27FC236}">
                  <a16:creationId xmlns:a16="http://schemas.microsoft.com/office/drawing/2014/main" id="{77C724C7-A95A-C207-E47F-9588FB5C21A5}"/>
                </a:ext>
              </a:extLst>
            </p:cNvPr>
            <p:cNvSpPr txBox="1"/>
            <p:nvPr/>
          </p:nvSpPr>
          <p:spPr>
            <a:xfrm>
              <a:off x="9353550" y="3371850"/>
              <a:ext cx="2838450" cy="1077218"/>
            </a:xfrm>
            <a:prstGeom prst="rect">
              <a:avLst/>
            </a:prstGeom>
            <a:noFill/>
          </p:spPr>
          <p:txBody>
            <a:bodyPr wrap="square" rtlCol="0">
              <a:spAutoFit/>
            </a:bodyPr>
            <a:lstStyle/>
            <a:p>
              <a:r>
                <a:rPr lang="en-US" sz="1600" dirty="0">
                  <a:solidFill>
                    <a:schemeClr val="bg1">
                      <a:lumMod val="50000"/>
                    </a:schemeClr>
                  </a:solidFill>
                </a:rPr>
                <a:t>Do your family member’s support workers change too often? Is there too much “turnover” of support workers? </a:t>
              </a:r>
            </a:p>
          </p:txBody>
        </p:sp>
        <p:sp>
          <p:nvSpPr>
            <p:cNvPr id="17" name="TextBox 16">
              <a:extLst>
                <a:ext uri="{FF2B5EF4-FFF2-40B4-BE49-F238E27FC236}">
                  <a16:creationId xmlns:a16="http://schemas.microsoft.com/office/drawing/2014/main" id="{5D982517-CA3C-2357-DB6C-A80E22D5B983}"/>
                </a:ext>
              </a:extLst>
            </p:cNvPr>
            <p:cNvSpPr txBox="1"/>
            <p:nvPr/>
          </p:nvSpPr>
          <p:spPr>
            <a:xfrm>
              <a:off x="9353550" y="4572000"/>
              <a:ext cx="1657350" cy="923330"/>
            </a:xfrm>
            <a:prstGeom prst="rect">
              <a:avLst/>
            </a:prstGeom>
            <a:noFill/>
          </p:spPr>
          <p:txBody>
            <a:bodyPr wrap="square" rtlCol="0">
              <a:spAutoFit/>
            </a:bodyPr>
            <a:lstStyle/>
            <a:p>
              <a:r>
                <a:rPr lang="en-US" sz="5400" dirty="0">
                  <a:solidFill>
                    <a:schemeClr val="accent6"/>
                  </a:solidFill>
                  <a:latin typeface="Abadi" panose="020B0604020104020204" pitchFamily="34" charset="0"/>
                </a:rPr>
                <a:t>35%</a:t>
              </a:r>
            </a:p>
          </p:txBody>
        </p:sp>
        <p:sp>
          <p:nvSpPr>
            <p:cNvPr id="18" name="TextBox 17">
              <a:extLst>
                <a:ext uri="{FF2B5EF4-FFF2-40B4-BE49-F238E27FC236}">
                  <a16:creationId xmlns:a16="http://schemas.microsoft.com/office/drawing/2014/main" id="{4A1EC977-4ACE-62A1-E36C-7875FB386D97}"/>
                </a:ext>
              </a:extLst>
            </p:cNvPr>
            <p:cNvSpPr txBox="1"/>
            <p:nvPr/>
          </p:nvSpPr>
          <p:spPr>
            <a:xfrm>
              <a:off x="9372600" y="5415975"/>
              <a:ext cx="1657350" cy="584775"/>
            </a:xfrm>
            <a:prstGeom prst="rect">
              <a:avLst/>
            </a:prstGeom>
            <a:noFill/>
            <a:ln>
              <a:noFill/>
            </a:ln>
          </p:spPr>
          <p:txBody>
            <a:bodyPr wrap="square" rtlCol="0">
              <a:spAutoFit/>
            </a:bodyPr>
            <a:lstStyle/>
            <a:p>
              <a:r>
                <a:rPr lang="en-US" sz="3200" dirty="0">
                  <a:solidFill>
                    <a:schemeClr val="bg1">
                      <a:lumMod val="75000"/>
                    </a:schemeClr>
                  </a:solidFill>
                  <a:latin typeface="Abadi" panose="020B0604020104020204" pitchFamily="34" charset="0"/>
                </a:rPr>
                <a:t>27%</a:t>
              </a:r>
            </a:p>
          </p:txBody>
        </p:sp>
      </p:grpSp>
      <p:sp>
        <p:nvSpPr>
          <p:cNvPr id="4" name="TextBox 3">
            <a:extLst>
              <a:ext uri="{FF2B5EF4-FFF2-40B4-BE49-F238E27FC236}">
                <a16:creationId xmlns:a16="http://schemas.microsoft.com/office/drawing/2014/main" id="{F06AB249-BAD6-9554-5F16-A52D4C2069ED}"/>
              </a:ext>
            </a:extLst>
          </p:cNvPr>
          <p:cNvSpPr txBox="1"/>
          <p:nvPr/>
        </p:nvSpPr>
        <p:spPr>
          <a:xfrm>
            <a:off x="552450" y="0"/>
            <a:ext cx="9144000" cy="923330"/>
          </a:xfrm>
          <a:prstGeom prst="rect">
            <a:avLst/>
          </a:prstGeom>
          <a:noFill/>
        </p:spPr>
        <p:txBody>
          <a:bodyPr wrap="square" rtlCol="0">
            <a:spAutoFit/>
          </a:bodyPr>
          <a:lstStyle/>
          <a:p>
            <a:r>
              <a:rPr lang="en-US" sz="5400" dirty="0">
                <a:solidFill>
                  <a:schemeClr val="bg1">
                    <a:lumMod val="50000"/>
                  </a:schemeClr>
                </a:solidFill>
                <a:latin typeface="Abadi" panose="020B0604020104020204" pitchFamily="34" charset="0"/>
              </a:rPr>
              <a:t>SATISFACTION &amp; ACCESS</a:t>
            </a:r>
          </a:p>
        </p:txBody>
      </p:sp>
      <p:sp>
        <p:nvSpPr>
          <p:cNvPr id="2" name="TextBox 1">
            <a:extLst>
              <a:ext uri="{FF2B5EF4-FFF2-40B4-BE49-F238E27FC236}">
                <a16:creationId xmlns:a16="http://schemas.microsoft.com/office/drawing/2014/main" id="{A6AE348E-678D-5B9A-8A37-1C26F0E166F5}"/>
              </a:ext>
            </a:extLst>
          </p:cNvPr>
          <p:cNvSpPr txBox="1"/>
          <p:nvPr/>
        </p:nvSpPr>
        <p:spPr>
          <a:xfrm>
            <a:off x="10832711" y="1946869"/>
            <a:ext cx="1157287" cy="400110"/>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Always</a:t>
            </a:r>
          </a:p>
          <a:p>
            <a:pPr algn="r"/>
            <a:r>
              <a:rPr lang="en-US" sz="1000" i="1" dirty="0">
                <a:solidFill>
                  <a:schemeClr val="bg1">
                    <a:lumMod val="75000"/>
                  </a:schemeClr>
                </a:solidFill>
                <a:latin typeface="Abadi" panose="020B0604020104020204" pitchFamily="34" charset="0"/>
              </a:rPr>
              <a:t>or Usually</a:t>
            </a:r>
          </a:p>
        </p:txBody>
      </p:sp>
      <p:sp>
        <p:nvSpPr>
          <p:cNvPr id="15" name="TextBox 14">
            <a:extLst>
              <a:ext uri="{FF2B5EF4-FFF2-40B4-BE49-F238E27FC236}">
                <a16:creationId xmlns:a16="http://schemas.microsoft.com/office/drawing/2014/main" id="{B1D1E07A-C61E-9BE6-DB09-FCC061711372}"/>
              </a:ext>
            </a:extLst>
          </p:cNvPr>
          <p:cNvSpPr txBox="1"/>
          <p:nvPr/>
        </p:nvSpPr>
        <p:spPr>
          <a:xfrm>
            <a:off x="11477174" y="4667504"/>
            <a:ext cx="566739" cy="246221"/>
          </a:xfrm>
          <a:prstGeom prst="rect">
            <a:avLst/>
          </a:prstGeom>
          <a:noFill/>
        </p:spPr>
        <p:txBody>
          <a:bodyPr wrap="square" rtlCol="0">
            <a:spAutoFit/>
          </a:bodyPr>
          <a:lstStyle/>
          <a:p>
            <a:r>
              <a:rPr lang="en-US" sz="1000" i="1" dirty="0">
                <a:solidFill>
                  <a:schemeClr val="bg1">
                    <a:lumMod val="75000"/>
                  </a:schemeClr>
                </a:solidFill>
                <a:latin typeface="Abadi" panose="020B0604020104020204" pitchFamily="34" charset="0"/>
              </a:rPr>
              <a:t>Yes</a:t>
            </a:r>
          </a:p>
        </p:txBody>
      </p:sp>
      <p:grpSp>
        <p:nvGrpSpPr>
          <p:cNvPr id="36" name="Group 35">
            <a:extLst>
              <a:ext uri="{FF2B5EF4-FFF2-40B4-BE49-F238E27FC236}">
                <a16:creationId xmlns:a16="http://schemas.microsoft.com/office/drawing/2014/main" id="{7CBE5AEB-683D-500C-02BF-3E9FCB8A7F02}"/>
              </a:ext>
            </a:extLst>
          </p:cNvPr>
          <p:cNvGrpSpPr/>
          <p:nvPr/>
        </p:nvGrpSpPr>
        <p:grpSpPr>
          <a:xfrm>
            <a:off x="-95384" y="880973"/>
            <a:ext cx="8763134" cy="5373922"/>
            <a:chOff x="-95384" y="880973"/>
            <a:chExt cx="8763134" cy="5373922"/>
          </a:xfrm>
        </p:grpSpPr>
        <p:graphicFrame>
          <p:nvGraphicFramePr>
            <p:cNvPr id="29" name="Chart 28">
              <a:extLst>
                <a:ext uri="{FF2B5EF4-FFF2-40B4-BE49-F238E27FC236}">
                  <a16:creationId xmlns:a16="http://schemas.microsoft.com/office/drawing/2014/main" id="{6651C149-4679-DA95-D7BE-B73703F0670C}"/>
                </a:ext>
              </a:extLst>
            </p:cNvPr>
            <p:cNvGraphicFramePr/>
            <p:nvPr>
              <p:extLst>
                <p:ext uri="{D42A27DB-BD31-4B8C-83A1-F6EECF244321}">
                  <p14:modId xmlns:p14="http://schemas.microsoft.com/office/powerpoint/2010/main" val="2603690021"/>
                </p:ext>
              </p:extLst>
            </p:nvPr>
          </p:nvGraphicFramePr>
          <p:xfrm>
            <a:off x="37832" y="2851488"/>
            <a:ext cx="3943350" cy="3403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2536ABC1-2907-D44A-6135-11B43D7D5043}"/>
                </a:ext>
              </a:extLst>
            </p:cNvPr>
            <p:cNvGraphicFramePr/>
            <p:nvPr>
              <p:extLst>
                <p:ext uri="{D42A27DB-BD31-4B8C-83A1-F6EECF244321}">
                  <p14:modId xmlns:p14="http://schemas.microsoft.com/office/powerpoint/2010/main" val="2541251101"/>
                </p:ext>
              </p:extLst>
            </p:nvPr>
          </p:nvGraphicFramePr>
          <p:xfrm>
            <a:off x="-95384" y="1125725"/>
            <a:ext cx="2552968" cy="1999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9A0BD712-7467-B078-A321-0D6CB5132BB6}"/>
                </a:ext>
              </a:extLst>
            </p:cNvPr>
            <p:cNvGraphicFramePr/>
            <p:nvPr>
              <p:extLst>
                <p:ext uri="{D42A27DB-BD31-4B8C-83A1-F6EECF244321}">
                  <p14:modId xmlns:p14="http://schemas.microsoft.com/office/powerpoint/2010/main" val="3584025083"/>
                </p:ext>
              </p:extLst>
            </p:nvPr>
          </p:nvGraphicFramePr>
          <p:xfrm>
            <a:off x="2085640" y="1125725"/>
            <a:ext cx="2552968" cy="1999328"/>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a:extLst>
                <a:ext uri="{FF2B5EF4-FFF2-40B4-BE49-F238E27FC236}">
                  <a16:creationId xmlns:a16="http://schemas.microsoft.com/office/drawing/2014/main" id="{04BBCEA0-5286-39AE-A189-41DA774D9EB6}"/>
                </a:ext>
              </a:extLst>
            </p:cNvPr>
            <p:cNvSpPr txBox="1"/>
            <p:nvPr/>
          </p:nvSpPr>
          <p:spPr>
            <a:xfrm>
              <a:off x="42505" y="880973"/>
              <a:ext cx="1175322" cy="369332"/>
            </a:xfrm>
            <a:prstGeom prst="rect">
              <a:avLst/>
            </a:prstGeom>
            <a:noFill/>
          </p:spPr>
          <p:txBody>
            <a:bodyPr wrap="none" rtlCol="0">
              <a:spAutoFit/>
            </a:bodyPr>
            <a:lstStyle/>
            <a:p>
              <a:r>
                <a:rPr lang="en-US" dirty="0">
                  <a:solidFill>
                    <a:schemeClr val="tx2"/>
                  </a:solidFill>
                  <a:latin typeface="Abadi" panose="020B0604020104020204" pitchFamily="34" charset="0"/>
                </a:rPr>
                <a:t>CA 19/20</a:t>
              </a:r>
            </a:p>
          </p:txBody>
        </p:sp>
        <p:sp>
          <p:nvSpPr>
            <p:cNvPr id="33" name="TextBox 32">
              <a:extLst>
                <a:ext uri="{FF2B5EF4-FFF2-40B4-BE49-F238E27FC236}">
                  <a16:creationId xmlns:a16="http://schemas.microsoft.com/office/drawing/2014/main" id="{65A89D30-E199-D44C-044C-768623B05825}"/>
                </a:ext>
              </a:extLst>
            </p:cNvPr>
            <p:cNvSpPr txBox="1"/>
            <p:nvPr/>
          </p:nvSpPr>
          <p:spPr>
            <a:xfrm>
              <a:off x="1988392" y="923330"/>
              <a:ext cx="1175322" cy="369332"/>
            </a:xfrm>
            <a:prstGeom prst="rect">
              <a:avLst/>
            </a:prstGeom>
            <a:noFill/>
          </p:spPr>
          <p:txBody>
            <a:bodyPr wrap="none" rtlCol="0">
              <a:spAutoFit/>
            </a:bodyPr>
            <a:lstStyle/>
            <a:p>
              <a:r>
                <a:rPr lang="en-US" dirty="0">
                  <a:solidFill>
                    <a:schemeClr val="tx2"/>
                  </a:solidFill>
                  <a:latin typeface="Abadi" panose="020B0604020104020204" pitchFamily="34" charset="0"/>
                </a:rPr>
                <a:t>CA 21/22</a:t>
              </a:r>
            </a:p>
          </p:txBody>
        </p:sp>
        <p:sp>
          <p:nvSpPr>
            <p:cNvPr id="34" name="TextBox 33">
              <a:extLst>
                <a:ext uri="{FF2B5EF4-FFF2-40B4-BE49-F238E27FC236}">
                  <a16:creationId xmlns:a16="http://schemas.microsoft.com/office/drawing/2014/main" id="{81950EB4-8116-0550-08AF-8762F3D4B299}"/>
                </a:ext>
              </a:extLst>
            </p:cNvPr>
            <p:cNvSpPr txBox="1"/>
            <p:nvPr/>
          </p:nvSpPr>
          <p:spPr>
            <a:xfrm>
              <a:off x="330446" y="3072884"/>
              <a:ext cx="731290" cy="369332"/>
            </a:xfrm>
            <a:prstGeom prst="rect">
              <a:avLst/>
            </a:prstGeom>
            <a:noFill/>
          </p:spPr>
          <p:txBody>
            <a:bodyPr wrap="none" rtlCol="0">
              <a:spAutoFit/>
            </a:bodyPr>
            <a:lstStyle/>
            <a:p>
              <a:r>
                <a:rPr lang="en-US" dirty="0">
                  <a:solidFill>
                    <a:schemeClr val="tx2"/>
                  </a:solidFill>
                  <a:latin typeface="Abadi" panose="020B0604020104020204" pitchFamily="34" charset="0"/>
                </a:rPr>
                <a:t>ACRC</a:t>
              </a:r>
            </a:p>
          </p:txBody>
        </p:sp>
        <p:graphicFrame>
          <p:nvGraphicFramePr>
            <p:cNvPr id="35" name="Chart 34">
              <a:extLst>
                <a:ext uri="{FF2B5EF4-FFF2-40B4-BE49-F238E27FC236}">
                  <a16:creationId xmlns:a16="http://schemas.microsoft.com/office/drawing/2014/main" id="{547091FB-FECB-862C-5F9D-A901564B8943}"/>
                </a:ext>
              </a:extLst>
            </p:cNvPr>
            <p:cNvGraphicFramePr/>
            <p:nvPr>
              <p:extLst>
                <p:ext uri="{D42A27DB-BD31-4B8C-83A1-F6EECF244321}">
                  <p14:modId xmlns:p14="http://schemas.microsoft.com/office/powerpoint/2010/main" val="1767640700"/>
                </p:ext>
              </p:extLst>
            </p:nvPr>
          </p:nvGraphicFramePr>
          <p:xfrm>
            <a:off x="4610100" y="1046381"/>
            <a:ext cx="4057650" cy="478292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556807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CE51F6-F915-36E0-2F75-BFFD38C7EDC3}"/>
              </a:ext>
            </a:extLst>
          </p:cNvPr>
          <p:cNvSpPr/>
          <p:nvPr/>
        </p:nvSpPr>
        <p:spPr>
          <a:xfrm>
            <a:off x="9258300" y="-285750"/>
            <a:ext cx="3028950" cy="77569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06AB249-BAD6-9554-5F16-A52D4C2069ED}"/>
              </a:ext>
            </a:extLst>
          </p:cNvPr>
          <p:cNvSpPr txBox="1"/>
          <p:nvPr/>
        </p:nvSpPr>
        <p:spPr>
          <a:xfrm>
            <a:off x="552450" y="0"/>
            <a:ext cx="9144000" cy="923330"/>
          </a:xfrm>
          <a:prstGeom prst="rect">
            <a:avLst/>
          </a:prstGeom>
          <a:noFill/>
        </p:spPr>
        <p:txBody>
          <a:bodyPr wrap="square" rtlCol="0">
            <a:spAutoFit/>
          </a:bodyPr>
          <a:lstStyle/>
          <a:p>
            <a:r>
              <a:rPr lang="en-US" sz="5400" dirty="0">
                <a:solidFill>
                  <a:schemeClr val="bg1">
                    <a:lumMod val="50000"/>
                  </a:schemeClr>
                </a:solidFill>
                <a:latin typeface="Abadi" panose="020B0604020104020204" pitchFamily="34" charset="0"/>
              </a:rPr>
              <a:t>CHOICE</a:t>
            </a:r>
          </a:p>
        </p:txBody>
      </p:sp>
      <p:graphicFrame>
        <p:nvGraphicFramePr>
          <p:cNvPr id="10" name="Chart 9">
            <a:extLst>
              <a:ext uri="{FF2B5EF4-FFF2-40B4-BE49-F238E27FC236}">
                <a16:creationId xmlns:a16="http://schemas.microsoft.com/office/drawing/2014/main" id="{F45DA190-CDF6-EC5A-20D2-27EE1060C3AB}"/>
              </a:ext>
            </a:extLst>
          </p:cNvPr>
          <p:cNvGraphicFramePr/>
          <p:nvPr>
            <p:extLst>
              <p:ext uri="{D42A27DB-BD31-4B8C-83A1-F6EECF244321}">
                <p14:modId xmlns:p14="http://schemas.microsoft.com/office/powerpoint/2010/main" val="1565472580"/>
              </p:ext>
            </p:extLst>
          </p:nvPr>
        </p:nvGraphicFramePr>
        <p:xfrm>
          <a:off x="266700" y="1046381"/>
          <a:ext cx="8620576" cy="4782920"/>
        </p:xfrm>
        <a:graphic>
          <a:graphicData uri="http://schemas.openxmlformats.org/drawingml/2006/chart">
            <c:chart xmlns:c="http://schemas.openxmlformats.org/drawingml/2006/chart" xmlns:r="http://schemas.openxmlformats.org/officeDocument/2006/relationships" r:id="rId3"/>
          </a:graphicData>
        </a:graphic>
      </p:graphicFrame>
      <p:grpSp>
        <p:nvGrpSpPr>
          <p:cNvPr id="47" name="Group 46">
            <a:extLst>
              <a:ext uri="{FF2B5EF4-FFF2-40B4-BE49-F238E27FC236}">
                <a16:creationId xmlns:a16="http://schemas.microsoft.com/office/drawing/2014/main" id="{6FAD7BE7-8B63-AE3F-CC42-4485D9AD9F4D}"/>
              </a:ext>
            </a:extLst>
          </p:cNvPr>
          <p:cNvGrpSpPr/>
          <p:nvPr/>
        </p:nvGrpSpPr>
        <p:grpSpPr>
          <a:xfrm>
            <a:off x="8839200" y="2095422"/>
            <a:ext cx="3162299" cy="4305378"/>
            <a:chOff x="8839200" y="2095422"/>
            <a:chExt cx="3162299" cy="4305378"/>
          </a:xfrm>
        </p:grpSpPr>
        <p:grpSp>
          <p:nvGrpSpPr>
            <p:cNvPr id="37" name="Group 36">
              <a:extLst>
                <a:ext uri="{FF2B5EF4-FFF2-40B4-BE49-F238E27FC236}">
                  <a16:creationId xmlns:a16="http://schemas.microsoft.com/office/drawing/2014/main" id="{02CCFA58-8DA0-1490-23F9-697E01C6FE90}"/>
                </a:ext>
              </a:extLst>
            </p:cNvPr>
            <p:cNvGrpSpPr/>
            <p:nvPr/>
          </p:nvGrpSpPr>
          <p:grpSpPr>
            <a:xfrm>
              <a:off x="8839200" y="2095422"/>
              <a:ext cx="3162299" cy="4305378"/>
              <a:chOff x="9203182" y="780972"/>
              <a:chExt cx="3084067" cy="4305378"/>
            </a:xfrm>
          </p:grpSpPr>
          <p:sp>
            <p:nvSpPr>
              <p:cNvPr id="27" name="Rectangle 26">
                <a:extLst>
                  <a:ext uri="{FF2B5EF4-FFF2-40B4-BE49-F238E27FC236}">
                    <a16:creationId xmlns:a16="http://schemas.microsoft.com/office/drawing/2014/main" id="{EC3619B7-CCA2-8520-7473-CE4FBA3AA644}"/>
                  </a:ext>
                </a:extLst>
              </p:cNvPr>
              <p:cNvSpPr/>
              <p:nvPr/>
            </p:nvSpPr>
            <p:spPr>
              <a:xfrm>
                <a:off x="9203182" y="780972"/>
                <a:ext cx="3084067" cy="430537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grpSp>
            <p:nvGrpSpPr>
              <p:cNvPr id="9" name="Group 8">
                <a:extLst>
                  <a:ext uri="{FF2B5EF4-FFF2-40B4-BE49-F238E27FC236}">
                    <a16:creationId xmlns:a16="http://schemas.microsoft.com/office/drawing/2014/main" id="{D0568372-41D7-E058-8C54-D7369A98724D}"/>
                  </a:ext>
                </a:extLst>
              </p:cNvPr>
              <p:cNvGrpSpPr/>
              <p:nvPr/>
            </p:nvGrpSpPr>
            <p:grpSpPr>
              <a:xfrm>
                <a:off x="9353550" y="857250"/>
                <a:ext cx="2914650" cy="2356425"/>
                <a:chOff x="9353550" y="857250"/>
                <a:chExt cx="2914650" cy="2356425"/>
              </a:xfrm>
            </p:grpSpPr>
            <p:grpSp>
              <p:nvGrpSpPr>
                <p:cNvPr id="21" name="Group 20">
                  <a:extLst>
                    <a:ext uri="{FF2B5EF4-FFF2-40B4-BE49-F238E27FC236}">
                      <a16:creationId xmlns:a16="http://schemas.microsoft.com/office/drawing/2014/main" id="{3835FEC2-AEFD-084B-0DE2-28C97105C08B}"/>
                    </a:ext>
                  </a:extLst>
                </p:cNvPr>
                <p:cNvGrpSpPr/>
                <p:nvPr/>
              </p:nvGrpSpPr>
              <p:grpSpPr>
                <a:xfrm>
                  <a:off x="9372600" y="1941731"/>
                  <a:ext cx="2895600" cy="1248311"/>
                  <a:chOff x="9372600" y="4695289"/>
                  <a:chExt cx="2895600" cy="1248311"/>
                </a:xfrm>
              </p:grpSpPr>
              <p:grpSp>
                <p:nvGrpSpPr>
                  <p:cNvPr id="22" name="Group 21">
                    <a:extLst>
                      <a:ext uri="{FF2B5EF4-FFF2-40B4-BE49-F238E27FC236}">
                        <a16:creationId xmlns:a16="http://schemas.microsoft.com/office/drawing/2014/main" id="{630E05E0-199F-5E5B-C5FC-473BFDB31130}"/>
                      </a:ext>
                    </a:extLst>
                  </p:cNvPr>
                  <p:cNvGrpSpPr/>
                  <p:nvPr/>
                </p:nvGrpSpPr>
                <p:grpSpPr>
                  <a:xfrm>
                    <a:off x="9372600" y="4695289"/>
                    <a:ext cx="2609850" cy="1191161"/>
                    <a:chOff x="9372600" y="4695289"/>
                    <a:chExt cx="2609850" cy="1191161"/>
                  </a:xfrm>
                </p:grpSpPr>
                <p:sp>
                  <p:nvSpPr>
                    <p:cNvPr id="25" name="Rectangle 24">
                      <a:extLst>
                        <a:ext uri="{FF2B5EF4-FFF2-40B4-BE49-F238E27FC236}">
                          <a16:creationId xmlns:a16="http://schemas.microsoft.com/office/drawing/2014/main" id="{BB67DDC5-C571-DB72-16C0-FC81671B0DCF}"/>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7E13376-7CC1-C8C4-35A3-9461C1EAC92B}"/>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D464C8E3-1B4C-B42B-82ED-28AA631E2363}"/>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24" name="TextBox 23">
                    <a:extLst>
                      <a:ext uri="{FF2B5EF4-FFF2-40B4-BE49-F238E27FC236}">
                        <a16:creationId xmlns:a16="http://schemas.microsoft.com/office/drawing/2014/main" id="{A04452FB-61F4-D994-1D40-EFCFABADE143}"/>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sp>
              <p:nvSpPr>
                <p:cNvPr id="11" name="TextBox 10">
                  <a:extLst>
                    <a:ext uri="{FF2B5EF4-FFF2-40B4-BE49-F238E27FC236}">
                      <a16:creationId xmlns:a16="http://schemas.microsoft.com/office/drawing/2014/main" id="{EB044929-CB9F-0739-EEE1-BEB6BCF847B2}"/>
                    </a:ext>
                  </a:extLst>
                </p:cNvPr>
                <p:cNvSpPr txBox="1"/>
                <p:nvPr/>
              </p:nvSpPr>
              <p:spPr>
                <a:xfrm>
                  <a:off x="9353550" y="857250"/>
                  <a:ext cx="2838450" cy="1077218"/>
                </a:xfrm>
                <a:prstGeom prst="rect">
                  <a:avLst/>
                </a:prstGeom>
                <a:noFill/>
              </p:spPr>
              <p:txBody>
                <a:bodyPr wrap="square" rtlCol="0">
                  <a:spAutoFit/>
                </a:bodyPr>
                <a:lstStyle/>
                <a:p>
                  <a:r>
                    <a:rPr lang="en-US" sz="1600" dirty="0">
                      <a:solidFill>
                        <a:schemeClr val="bg1">
                          <a:lumMod val="50000"/>
                        </a:schemeClr>
                      </a:solidFill>
                    </a:rPr>
                    <a:t>Does the agency providing residential services to your family member involve them in important decisions?</a:t>
                  </a:r>
                </a:p>
              </p:txBody>
            </p:sp>
            <p:sp>
              <p:nvSpPr>
                <p:cNvPr id="12" name="TextBox 11">
                  <a:extLst>
                    <a:ext uri="{FF2B5EF4-FFF2-40B4-BE49-F238E27FC236}">
                      <a16:creationId xmlns:a16="http://schemas.microsoft.com/office/drawing/2014/main" id="{5AC730EC-8278-C9FC-7624-2736382ECCE9}"/>
                    </a:ext>
                  </a:extLst>
                </p:cNvPr>
                <p:cNvSpPr txBox="1"/>
                <p:nvPr/>
              </p:nvSpPr>
              <p:spPr>
                <a:xfrm>
                  <a:off x="9353550" y="1828800"/>
                  <a:ext cx="1657350" cy="923330"/>
                </a:xfrm>
                <a:prstGeom prst="rect">
                  <a:avLst/>
                </a:prstGeom>
                <a:noFill/>
              </p:spPr>
              <p:txBody>
                <a:bodyPr wrap="square" rtlCol="0">
                  <a:spAutoFit/>
                </a:bodyPr>
                <a:lstStyle/>
                <a:p>
                  <a:r>
                    <a:rPr lang="en-US" sz="5400" dirty="0">
                      <a:solidFill>
                        <a:schemeClr val="tx2"/>
                      </a:solidFill>
                      <a:latin typeface="Abadi" panose="020B0604020104020204" pitchFamily="34" charset="0"/>
                    </a:rPr>
                    <a:t>60%</a:t>
                  </a:r>
                </a:p>
              </p:txBody>
            </p:sp>
            <p:sp>
              <p:nvSpPr>
                <p:cNvPr id="13" name="TextBox 12">
                  <a:extLst>
                    <a:ext uri="{FF2B5EF4-FFF2-40B4-BE49-F238E27FC236}">
                      <a16:creationId xmlns:a16="http://schemas.microsoft.com/office/drawing/2014/main" id="{74224BAA-DE85-9415-34D3-D69590528605}"/>
                    </a:ext>
                  </a:extLst>
                </p:cNvPr>
                <p:cNvSpPr txBox="1"/>
                <p:nvPr/>
              </p:nvSpPr>
              <p:spPr>
                <a:xfrm>
                  <a:off x="9372600" y="2628900"/>
                  <a:ext cx="1657350"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58%</a:t>
                  </a:r>
                </a:p>
              </p:txBody>
            </p:sp>
          </p:grpSp>
          <p:sp>
            <p:nvSpPr>
              <p:cNvPr id="2" name="TextBox 1">
                <a:extLst>
                  <a:ext uri="{FF2B5EF4-FFF2-40B4-BE49-F238E27FC236}">
                    <a16:creationId xmlns:a16="http://schemas.microsoft.com/office/drawing/2014/main" id="{A6AE348E-678D-5B9A-8A37-1C26F0E166F5}"/>
                  </a:ext>
                </a:extLst>
              </p:cNvPr>
              <p:cNvSpPr txBox="1"/>
              <p:nvPr/>
            </p:nvSpPr>
            <p:spPr>
              <a:xfrm>
                <a:off x="10832711" y="1946869"/>
                <a:ext cx="1157287" cy="400110"/>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Always</a:t>
                </a:r>
              </a:p>
              <a:p>
                <a:pPr algn="r"/>
                <a:r>
                  <a:rPr lang="en-US" sz="1000" i="1" dirty="0">
                    <a:solidFill>
                      <a:schemeClr val="bg1">
                        <a:lumMod val="75000"/>
                      </a:schemeClr>
                    </a:solidFill>
                    <a:latin typeface="Abadi" panose="020B0604020104020204" pitchFamily="34" charset="0"/>
                  </a:rPr>
                  <a:t>or Usually</a:t>
                </a:r>
              </a:p>
            </p:txBody>
          </p:sp>
        </p:grpSp>
        <p:sp>
          <p:nvSpPr>
            <p:cNvPr id="39" name="Rectangle 38">
              <a:extLst>
                <a:ext uri="{FF2B5EF4-FFF2-40B4-BE49-F238E27FC236}">
                  <a16:creationId xmlns:a16="http://schemas.microsoft.com/office/drawing/2014/main" id="{309B1620-7928-CB0B-EEEF-9D29728A9062}"/>
                </a:ext>
              </a:extLst>
            </p:cNvPr>
            <p:cNvSpPr/>
            <p:nvPr/>
          </p:nvSpPr>
          <p:spPr>
            <a:xfrm>
              <a:off x="9012915" y="4970681"/>
              <a:ext cx="2676053"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id="{6EAF9C91-31D5-BE7F-2A95-887144E522B6}"/>
                </a:ext>
              </a:extLst>
            </p:cNvPr>
            <p:cNvSpPr txBox="1"/>
            <p:nvPr/>
          </p:nvSpPr>
          <p:spPr>
            <a:xfrm>
              <a:off x="11024838" y="5368261"/>
              <a:ext cx="703196"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41" name="TextBox 40">
              <a:extLst>
                <a:ext uri="{FF2B5EF4-FFF2-40B4-BE49-F238E27FC236}">
                  <a16:creationId xmlns:a16="http://schemas.microsoft.com/office/drawing/2014/main" id="{53FF0717-3924-A2DB-7B8B-550AED32AD9A}"/>
                </a:ext>
              </a:extLst>
            </p:cNvPr>
            <p:cNvSpPr txBox="1"/>
            <p:nvPr/>
          </p:nvSpPr>
          <p:spPr>
            <a:xfrm>
              <a:off x="8993382" y="4857750"/>
              <a:ext cx="1699391" cy="923330"/>
            </a:xfrm>
            <a:prstGeom prst="rect">
              <a:avLst/>
            </a:prstGeom>
            <a:noFill/>
          </p:spPr>
          <p:txBody>
            <a:bodyPr wrap="square" rtlCol="0">
              <a:spAutoFit/>
            </a:bodyPr>
            <a:lstStyle/>
            <a:p>
              <a:r>
                <a:rPr lang="en-US" sz="5400" dirty="0">
                  <a:solidFill>
                    <a:schemeClr val="tx2"/>
                  </a:solidFill>
                  <a:latin typeface="Abadi" panose="020B0604020104020204" pitchFamily="34" charset="0"/>
                </a:rPr>
                <a:t>74%</a:t>
              </a:r>
            </a:p>
          </p:txBody>
        </p:sp>
        <p:sp>
          <p:nvSpPr>
            <p:cNvPr id="42" name="TextBox 41">
              <a:extLst>
                <a:ext uri="{FF2B5EF4-FFF2-40B4-BE49-F238E27FC236}">
                  <a16:creationId xmlns:a16="http://schemas.microsoft.com/office/drawing/2014/main" id="{E1BDE1DC-7D04-866A-76B4-A91230E1892D}"/>
                </a:ext>
              </a:extLst>
            </p:cNvPr>
            <p:cNvSpPr txBox="1"/>
            <p:nvPr/>
          </p:nvSpPr>
          <p:spPr>
            <a:xfrm>
              <a:off x="10510064" y="4975819"/>
              <a:ext cx="1186643" cy="400110"/>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Always</a:t>
              </a:r>
            </a:p>
            <a:p>
              <a:pPr algn="r"/>
              <a:r>
                <a:rPr lang="en-US" sz="1000" i="1" dirty="0">
                  <a:solidFill>
                    <a:schemeClr val="bg1">
                      <a:lumMod val="75000"/>
                    </a:schemeClr>
                  </a:solidFill>
                  <a:latin typeface="Abadi" panose="020B0604020104020204" pitchFamily="34" charset="0"/>
                </a:rPr>
                <a:t>or Usually</a:t>
              </a:r>
            </a:p>
          </p:txBody>
        </p:sp>
        <p:sp>
          <p:nvSpPr>
            <p:cNvPr id="43" name="Rectangle 42">
              <a:extLst>
                <a:ext uri="{FF2B5EF4-FFF2-40B4-BE49-F238E27FC236}">
                  <a16:creationId xmlns:a16="http://schemas.microsoft.com/office/drawing/2014/main" id="{4D8D47FA-FCBD-1A52-ED27-5F40DEFA51B2}"/>
                </a:ext>
              </a:extLst>
            </p:cNvPr>
            <p:cNvSpPr/>
            <p:nvPr/>
          </p:nvSpPr>
          <p:spPr>
            <a:xfrm>
              <a:off x="9012472" y="5729797"/>
              <a:ext cx="2676053"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TextBox 43">
              <a:extLst>
                <a:ext uri="{FF2B5EF4-FFF2-40B4-BE49-F238E27FC236}">
                  <a16:creationId xmlns:a16="http://schemas.microsoft.com/office/drawing/2014/main" id="{B3081F80-E4A8-F87D-7BC0-0CD7FBA25CA9}"/>
                </a:ext>
              </a:extLst>
            </p:cNvPr>
            <p:cNvSpPr txBox="1"/>
            <p:nvPr/>
          </p:nvSpPr>
          <p:spPr>
            <a:xfrm>
              <a:off x="11278327" y="5896157"/>
              <a:ext cx="703196"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sp>
          <p:nvSpPr>
            <p:cNvPr id="45" name="TextBox 44">
              <a:extLst>
                <a:ext uri="{FF2B5EF4-FFF2-40B4-BE49-F238E27FC236}">
                  <a16:creationId xmlns:a16="http://schemas.microsoft.com/office/drawing/2014/main" id="{39610685-11EA-081D-0E17-C727E9954278}"/>
                </a:ext>
              </a:extLst>
            </p:cNvPr>
            <p:cNvSpPr txBox="1"/>
            <p:nvPr/>
          </p:nvSpPr>
          <p:spPr>
            <a:xfrm>
              <a:off x="9012472" y="5673569"/>
              <a:ext cx="1699391"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71%</a:t>
              </a:r>
            </a:p>
          </p:txBody>
        </p:sp>
        <p:sp>
          <p:nvSpPr>
            <p:cNvPr id="46" name="TextBox 45">
              <a:extLst>
                <a:ext uri="{FF2B5EF4-FFF2-40B4-BE49-F238E27FC236}">
                  <a16:creationId xmlns:a16="http://schemas.microsoft.com/office/drawing/2014/main" id="{9CAC969C-E699-2B1B-9F58-5AC3A7D6D9D9}"/>
                </a:ext>
              </a:extLst>
            </p:cNvPr>
            <p:cNvSpPr txBox="1"/>
            <p:nvPr/>
          </p:nvSpPr>
          <p:spPr>
            <a:xfrm>
              <a:off x="8965123" y="4596059"/>
              <a:ext cx="2910451" cy="338554"/>
            </a:xfrm>
            <a:prstGeom prst="rect">
              <a:avLst/>
            </a:prstGeom>
            <a:noFill/>
          </p:spPr>
          <p:txBody>
            <a:bodyPr wrap="square" rtlCol="0">
              <a:spAutoFit/>
            </a:bodyPr>
            <a:lstStyle/>
            <a:p>
              <a:r>
                <a:rPr lang="en-US" sz="1600" i="1" dirty="0">
                  <a:solidFill>
                    <a:schemeClr val="bg1">
                      <a:lumMod val="50000"/>
                    </a:schemeClr>
                  </a:solidFill>
                </a:rPr>
                <a:t>Removal of N/A</a:t>
              </a:r>
            </a:p>
          </p:txBody>
        </p:sp>
      </p:grpSp>
    </p:spTree>
    <p:extLst>
      <p:ext uri="{BB962C8B-B14F-4D97-AF65-F5344CB8AC3E}">
        <p14:creationId xmlns:p14="http://schemas.microsoft.com/office/powerpoint/2010/main" val="678463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15ACDD-1B21-D35F-252F-17F0CF74F403}"/>
              </a:ext>
            </a:extLst>
          </p:cNvPr>
          <p:cNvSpPr txBox="1">
            <a:spLocks/>
          </p:cNvSpPr>
          <p:nvPr/>
        </p:nvSpPr>
        <p:spPr>
          <a:xfrm>
            <a:off x="209550" y="971550"/>
            <a:ext cx="2947482" cy="2477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ACRC</a:t>
            </a:r>
          </a:p>
          <a:p>
            <a:r>
              <a:rPr lang="en-US" dirty="0"/>
              <a:t>NCI Results</a:t>
            </a:r>
          </a:p>
          <a:p>
            <a:r>
              <a:rPr lang="en-US" dirty="0"/>
              <a:t>Summary</a:t>
            </a:r>
          </a:p>
        </p:txBody>
      </p:sp>
      <p:sp>
        <p:nvSpPr>
          <p:cNvPr id="5" name="TextBox 4">
            <a:extLst>
              <a:ext uri="{FF2B5EF4-FFF2-40B4-BE49-F238E27FC236}">
                <a16:creationId xmlns:a16="http://schemas.microsoft.com/office/drawing/2014/main" id="{D041FF1F-136B-B069-9458-DC749F0D4FF2}"/>
              </a:ext>
            </a:extLst>
          </p:cNvPr>
          <p:cNvSpPr txBox="1"/>
          <p:nvPr/>
        </p:nvSpPr>
        <p:spPr>
          <a:xfrm>
            <a:off x="252919" y="2911151"/>
            <a:ext cx="1248227" cy="369332"/>
          </a:xfrm>
          <a:prstGeom prst="rect">
            <a:avLst/>
          </a:prstGeom>
          <a:noFill/>
        </p:spPr>
        <p:txBody>
          <a:bodyPr wrap="none" rtlCol="0">
            <a:spAutoFit/>
          </a:bodyPr>
          <a:lstStyle/>
          <a:p>
            <a:r>
              <a:rPr lang="en-US" dirty="0">
                <a:solidFill>
                  <a:schemeClr val="bg1">
                    <a:lumMod val="85000"/>
                  </a:schemeClr>
                </a:solidFill>
              </a:rPr>
              <a:t>2021 / 2022</a:t>
            </a:r>
          </a:p>
        </p:txBody>
      </p:sp>
      <p:sp>
        <p:nvSpPr>
          <p:cNvPr id="7" name="TextBox 6">
            <a:extLst>
              <a:ext uri="{FF2B5EF4-FFF2-40B4-BE49-F238E27FC236}">
                <a16:creationId xmlns:a16="http://schemas.microsoft.com/office/drawing/2014/main" id="{3E1AE847-9BDD-E17D-C96A-CBD7484B203A}"/>
              </a:ext>
            </a:extLst>
          </p:cNvPr>
          <p:cNvSpPr txBox="1"/>
          <p:nvPr/>
        </p:nvSpPr>
        <p:spPr>
          <a:xfrm>
            <a:off x="3590359" y="206333"/>
            <a:ext cx="905441" cy="400110"/>
          </a:xfrm>
          <a:prstGeom prst="rect">
            <a:avLst/>
          </a:prstGeom>
          <a:noFill/>
        </p:spPr>
        <p:txBody>
          <a:bodyPr wrap="none" rtlCol="0">
            <a:spAutoFit/>
          </a:bodyPr>
          <a:lstStyle/>
          <a:p>
            <a:r>
              <a:rPr lang="en-US" sz="2000" dirty="0">
                <a:solidFill>
                  <a:schemeClr val="bg1">
                    <a:lumMod val="50000"/>
                  </a:schemeClr>
                </a:solidFill>
              </a:rPr>
              <a:t>Access</a:t>
            </a:r>
          </a:p>
        </p:txBody>
      </p:sp>
      <p:sp>
        <p:nvSpPr>
          <p:cNvPr id="8" name="TextBox 7">
            <a:extLst>
              <a:ext uri="{FF2B5EF4-FFF2-40B4-BE49-F238E27FC236}">
                <a16:creationId xmlns:a16="http://schemas.microsoft.com/office/drawing/2014/main" id="{E193FF27-4D99-86EF-F4B5-E71A542441D2}"/>
              </a:ext>
            </a:extLst>
          </p:cNvPr>
          <p:cNvSpPr txBox="1"/>
          <p:nvPr/>
        </p:nvSpPr>
        <p:spPr>
          <a:xfrm>
            <a:off x="3581400" y="1699695"/>
            <a:ext cx="907621" cy="400110"/>
          </a:xfrm>
          <a:prstGeom prst="rect">
            <a:avLst/>
          </a:prstGeom>
          <a:noFill/>
        </p:spPr>
        <p:txBody>
          <a:bodyPr wrap="none" rtlCol="0">
            <a:spAutoFit/>
          </a:bodyPr>
          <a:lstStyle/>
          <a:p>
            <a:r>
              <a:rPr lang="en-US" sz="2000" dirty="0">
                <a:solidFill>
                  <a:schemeClr val="bg1">
                    <a:lumMod val="50000"/>
                  </a:schemeClr>
                </a:solidFill>
              </a:rPr>
              <a:t>Choice</a:t>
            </a:r>
          </a:p>
        </p:txBody>
      </p:sp>
      <p:sp>
        <p:nvSpPr>
          <p:cNvPr id="9" name="TextBox 8">
            <a:extLst>
              <a:ext uri="{FF2B5EF4-FFF2-40B4-BE49-F238E27FC236}">
                <a16:creationId xmlns:a16="http://schemas.microsoft.com/office/drawing/2014/main" id="{59C02460-9FD7-A56E-CD6C-1C3B87DD0430}"/>
              </a:ext>
            </a:extLst>
          </p:cNvPr>
          <p:cNvSpPr txBox="1"/>
          <p:nvPr/>
        </p:nvSpPr>
        <p:spPr>
          <a:xfrm>
            <a:off x="3583511" y="2321064"/>
            <a:ext cx="1544012" cy="707886"/>
          </a:xfrm>
          <a:prstGeom prst="rect">
            <a:avLst/>
          </a:prstGeom>
          <a:noFill/>
        </p:spPr>
        <p:txBody>
          <a:bodyPr wrap="none" rtlCol="0">
            <a:spAutoFit/>
          </a:bodyPr>
          <a:lstStyle/>
          <a:p>
            <a:r>
              <a:rPr lang="en-US" sz="2000" dirty="0">
                <a:solidFill>
                  <a:schemeClr val="bg1">
                    <a:lumMod val="50000"/>
                  </a:schemeClr>
                </a:solidFill>
              </a:rPr>
              <a:t>Community</a:t>
            </a:r>
          </a:p>
          <a:p>
            <a:r>
              <a:rPr lang="en-US" sz="2000" dirty="0">
                <a:solidFill>
                  <a:schemeClr val="bg1">
                    <a:lumMod val="50000"/>
                  </a:schemeClr>
                </a:solidFill>
              </a:rPr>
              <a:t>Participation</a:t>
            </a:r>
          </a:p>
        </p:txBody>
      </p:sp>
      <p:sp>
        <p:nvSpPr>
          <p:cNvPr id="11" name="TextBox 10">
            <a:extLst>
              <a:ext uri="{FF2B5EF4-FFF2-40B4-BE49-F238E27FC236}">
                <a16:creationId xmlns:a16="http://schemas.microsoft.com/office/drawing/2014/main" id="{796DA8E4-D7BF-9F02-AD38-C784C7171029}"/>
              </a:ext>
            </a:extLst>
          </p:cNvPr>
          <p:cNvSpPr txBox="1"/>
          <p:nvPr/>
        </p:nvSpPr>
        <p:spPr>
          <a:xfrm>
            <a:off x="3571306" y="4549914"/>
            <a:ext cx="1667444" cy="707886"/>
          </a:xfrm>
          <a:prstGeom prst="rect">
            <a:avLst/>
          </a:prstGeom>
          <a:noFill/>
        </p:spPr>
        <p:txBody>
          <a:bodyPr wrap="none" rtlCol="0">
            <a:spAutoFit/>
          </a:bodyPr>
          <a:lstStyle/>
          <a:p>
            <a:r>
              <a:rPr lang="en-US" sz="2000" dirty="0">
                <a:solidFill>
                  <a:schemeClr val="bg1">
                    <a:lumMod val="50000"/>
                  </a:schemeClr>
                </a:solidFill>
              </a:rPr>
              <a:t>Information &amp;</a:t>
            </a:r>
          </a:p>
          <a:p>
            <a:r>
              <a:rPr lang="en-US" sz="2000" dirty="0">
                <a:solidFill>
                  <a:schemeClr val="bg1">
                    <a:lumMod val="50000"/>
                  </a:schemeClr>
                </a:solidFill>
              </a:rPr>
              <a:t>Planning</a:t>
            </a:r>
          </a:p>
        </p:txBody>
      </p:sp>
      <p:sp>
        <p:nvSpPr>
          <p:cNvPr id="12" name="TextBox 11">
            <a:extLst>
              <a:ext uri="{FF2B5EF4-FFF2-40B4-BE49-F238E27FC236}">
                <a16:creationId xmlns:a16="http://schemas.microsoft.com/office/drawing/2014/main" id="{F41B8717-9C3C-A27D-6907-F711EEF0651D}"/>
              </a:ext>
            </a:extLst>
          </p:cNvPr>
          <p:cNvSpPr txBox="1"/>
          <p:nvPr/>
        </p:nvSpPr>
        <p:spPr>
          <a:xfrm>
            <a:off x="3557205" y="5829300"/>
            <a:ext cx="1443024" cy="400110"/>
          </a:xfrm>
          <a:prstGeom prst="rect">
            <a:avLst/>
          </a:prstGeom>
          <a:noFill/>
        </p:spPr>
        <p:txBody>
          <a:bodyPr wrap="none" rtlCol="0">
            <a:spAutoFit/>
          </a:bodyPr>
          <a:lstStyle/>
          <a:p>
            <a:r>
              <a:rPr lang="en-US" sz="2000" dirty="0">
                <a:solidFill>
                  <a:schemeClr val="bg1">
                    <a:lumMod val="50000"/>
                  </a:schemeClr>
                </a:solidFill>
              </a:rPr>
              <a:t>Satisfaction</a:t>
            </a:r>
          </a:p>
        </p:txBody>
      </p:sp>
      <p:sp>
        <p:nvSpPr>
          <p:cNvPr id="13" name="TextBox 12">
            <a:extLst>
              <a:ext uri="{FF2B5EF4-FFF2-40B4-BE49-F238E27FC236}">
                <a16:creationId xmlns:a16="http://schemas.microsoft.com/office/drawing/2014/main" id="{850C63ED-AC7D-E308-E105-C3CF60F03993}"/>
              </a:ext>
            </a:extLst>
          </p:cNvPr>
          <p:cNvSpPr txBox="1"/>
          <p:nvPr/>
        </p:nvSpPr>
        <p:spPr>
          <a:xfrm>
            <a:off x="3583511" y="3086040"/>
            <a:ext cx="894797" cy="400110"/>
          </a:xfrm>
          <a:prstGeom prst="rect">
            <a:avLst/>
          </a:prstGeom>
          <a:noFill/>
        </p:spPr>
        <p:txBody>
          <a:bodyPr wrap="none" rtlCol="0">
            <a:spAutoFit/>
          </a:bodyPr>
          <a:lstStyle/>
          <a:p>
            <a:r>
              <a:rPr lang="en-US" sz="2000" dirty="0">
                <a:solidFill>
                  <a:schemeClr val="bg1">
                    <a:lumMod val="50000"/>
                  </a:schemeClr>
                </a:solidFill>
              </a:rPr>
              <a:t>Health</a:t>
            </a:r>
          </a:p>
        </p:txBody>
      </p:sp>
      <p:graphicFrame>
        <p:nvGraphicFramePr>
          <p:cNvPr id="14" name="Table 13">
            <a:extLst>
              <a:ext uri="{FF2B5EF4-FFF2-40B4-BE49-F238E27FC236}">
                <a16:creationId xmlns:a16="http://schemas.microsoft.com/office/drawing/2014/main" id="{6F6E212D-4042-E172-8EC5-2156918E8E43}"/>
              </a:ext>
            </a:extLst>
          </p:cNvPr>
          <p:cNvGraphicFramePr>
            <a:graphicFrameLocks noGrp="1" noChangeAspect="1"/>
          </p:cNvGraphicFramePr>
          <p:nvPr>
            <p:extLst>
              <p:ext uri="{D42A27DB-BD31-4B8C-83A1-F6EECF244321}">
                <p14:modId xmlns:p14="http://schemas.microsoft.com/office/powerpoint/2010/main" val="3237052304"/>
              </p:ext>
            </p:extLst>
          </p:nvPr>
        </p:nvGraphicFramePr>
        <p:xfrm>
          <a:off x="5229710" y="206333"/>
          <a:ext cx="3102000" cy="1344504"/>
        </p:xfrm>
        <a:graphic>
          <a:graphicData uri="http://schemas.openxmlformats.org/drawingml/2006/table">
            <a:tbl>
              <a:tblPr firstRow="1" bandRow="1">
                <a:tableStyleId>{5C22544A-7EE6-4342-B048-85BDC9FD1C3A}</a:tableStyleId>
              </a:tblPr>
              <a:tblGrid>
                <a:gridCol w="206800">
                  <a:extLst>
                    <a:ext uri="{9D8B030D-6E8A-4147-A177-3AD203B41FA5}">
                      <a16:colId xmlns:a16="http://schemas.microsoft.com/office/drawing/2014/main" val="4120967065"/>
                    </a:ext>
                  </a:extLst>
                </a:gridCol>
                <a:gridCol w="206800">
                  <a:extLst>
                    <a:ext uri="{9D8B030D-6E8A-4147-A177-3AD203B41FA5}">
                      <a16:colId xmlns:a16="http://schemas.microsoft.com/office/drawing/2014/main" val="2865210547"/>
                    </a:ext>
                  </a:extLst>
                </a:gridCol>
                <a:gridCol w="206800">
                  <a:extLst>
                    <a:ext uri="{9D8B030D-6E8A-4147-A177-3AD203B41FA5}">
                      <a16:colId xmlns:a16="http://schemas.microsoft.com/office/drawing/2014/main" val="2014621069"/>
                    </a:ext>
                  </a:extLst>
                </a:gridCol>
                <a:gridCol w="206800">
                  <a:extLst>
                    <a:ext uri="{9D8B030D-6E8A-4147-A177-3AD203B41FA5}">
                      <a16:colId xmlns:a16="http://schemas.microsoft.com/office/drawing/2014/main" val="1060637703"/>
                    </a:ext>
                  </a:extLst>
                </a:gridCol>
                <a:gridCol w="206800">
                  <a:extLst>
                    <a:ext uri="{9D8B030D-6E8A-4147-A177-3AD203B41FA5}">
                      <a16:colId xmlns:a16="http://schemas.microsoft.com/office/drawing/2014/main" val="4006086256"/>
                    </a:ext>
                  </a:extLst>
                </a:gridCol>
                <a:gridCol w="206800">
                  <a:extLst>
                    <a:ext uri="{9D8B030D-6E8A-4147-A177-3AD203B41FA5}">
                      <a16:colId xmlns:a16="http://schemas.microsoft.com/office/drawing/2014/main" val="650392953"/>
                    </a:ext>
                  </a:extLst>
                </a:gridCol>
                <a:gridCol w="206800">
                  <a:extLst>
                    <a:ext uri="{9D8B030D-6E8A-4147-A177-3AD203B41FA5}">
                      <a16:colId xmlns:a16="http://schemas.microsoft.com/office/drawing/2014/main" val="3576572848"/>
                    </a:ext>
                  </a:extLst>
                </a:gridCol>
                <a:gridCol w="206800">
                  <a:extLst>
                    <a:ext uri="{9D8B030D-6E8A-4147-A177-3AD203B41FA5}">
                      <a16:colId xmlns:a16="http://schemas.microsoft.com/office/drawing/2014/main" val="1538338853"/>
                    </a:ext>
                  </a:extLst>
                </a:gridCol>
                <a:gridCol w="206800">
                  <a:extLst>
                    <a:ext uri="{9D8B030D-6E8A-4147-A177-3AD203B41FA5}">
                      <a16:colId xmlns:a16="http://schemas.microsoft.com/office/drawing/2014/main" val="2914862323"/>
                    </a:ext>
                  </a:extLst>
                </a:gridCol>
                <a:gridCol w="206800">
                  <a:extLst>
                    <a:ext uri="{9D8B030D-6E8A-4147-A177-3AD203B41FA5}">
                      <a16:colId xmlns:a16="http://schemas.microsoft.com/office/drawing/2014/main" val="2189519867"/>
                    </a:ext>
                  </a:extLst>
                </a:gridCol>
                <a:gridCol w="206800">
                  <a:extLst>
                    <a:ext uri="{9D8B030D-6E8A-4147-A177-3AD203B41FA5}">
                      <a16:colId xmlns:a16="http://schemas.microsoft.com/office/drawing/2014/main" val="3214760796"/>
                    </a:ext>
                  </a:extLst>
                </a:gridCol>
                <a:gridCol w="206800">
                  <a:extLst>
                    <a:ext uri="{9D8B030D-6E8A-4147-A177-3AD203B41FA5}">
                      <a16:colId xmlns:a16="http://schemas.microsoft.com/office/drawing/2014/main" val="4179243894"/>
                    </a:ext>
                  </a:extLst>
                </a:gridCol>
                <a:gridCol w="206800">
                  <a:extLst>
                    <a:ext uri="{9D8B030D-6E8A-4147-A177-3AD203B41FA5}">
                      <a16:colId xmlns:a16="http://schemas.microsoft.com/office/drawing/2014/main" val="430245844"/>
                    </a:ext>
                  </a:extLst>
                </a:gridCol>
                <a:gridCol w="206800">
                  <a:extLst>
                    <a:ext uri="{9D8B030D-6E8A-4147-A177-3AD203B41FA5}">
                      <a16:colId xmlns:a16="http://schemas.microsoft.com/office/drawing/2014/main" val="2577618276"/>
                    </a:ext>
                  </a:extLst>
                </a:gridCol>
                <a:gridCol w="206800">
                  <a:extLst>
                    <a:ext uri="{9D8B030D-6E8A-4147-A177-3AD203B41FA5}">
                      <a16:colId xmlns:a16="http://schemas.microsoft.com/office/drawing/2014/main" val="2844343552"/>
                    </a:ext>
                  </a:extLst>
                </a:gridCol>
              </a:tblGrid>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extLst>
                  <a:ext uri="{0D108BD9-81ED-4DB2-BD59-A6C34878D82A}">
                    <a16:rowId xmlns:a16="http://schemas.microsoft.com/office/drawing/2014/main" val="4081520035"/>
                  </a:ext>
                </a:extLst>
              </a:tr>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a:p>
                  </a:txBody>
                  <a:tcPr marL="47360" marR="47360" marT="23680" marB="23680">
                    <a:solidFill>
                      <a:schemeClr val="bg1"/>
                    </a:solidFill>
                  </a:tcPr>
                </a:tc>
                <a:extLst>
                  <a:ext uri="{0D108BD9-81ED-4DB2-BD59-A6C34878D82A}">
                    <a16:rowId xmlns:a16="http://schemas.microsoft.com/office/drawing/2014/main" val="3479547588"/>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48116739"/>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729184119"/>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2079941839"/>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2792950893"/>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3028855768"/>
                  </a:ext>
                </a:extLst>
              </a:tr>
            </a:tbl>
          </a:graphicData>
        </a:graphic>
      </p:graphicFrame>
      <p:graphicFrame>
        <p:nvGraphicFramePr>
          <p:cNvPr id="15" name="Table 14">
            <a:extLst>
              <a:ext uri="{FF2B5EF4-FFF2-40B4-BE49-F238E27FC236}">
                <a16:creationId xmlns:a16="http://schemas.microsoft.com/office/drawing/2014/main" id="{7BD059CB-BA8F-730D-9EB1-1F1010BE1B3D}"/>
              </a:ext>
            </a:extLst>
          </p:cNvPr>
          <p:cNvGraphicFramePr>
            <a:graphicFrameLocks noGrp="1" noChangeAspect="1"/>
          </p:cNvGraphicFramePr>
          <p:nvPr>
            <p:extLst>
              <p:ext uri="{D42A27DB-BD31-4B8C-83A1-F6EECF244321}">
                <p14:modId xmlns:p14="http://schemas.microsoft.com/office/powerpoint/2010/main" val="1987927170"/>
              </p:ext>
            </p:extLst>
          </p:nvPr>
        </p:nvGraphicFramePr>
        <p:xfrm>
          <a:off x="5222853" y="1694448"/>
          <a:ext cx="3102000" cy="576216"/>
        </p:xfrm>
        <a:graphic>
          <a:graphicData uri="http://schemas.openxmlformats.org/drawingml/2006/table">
            <a:tbl>
              <a:tblPr firstRow="1" bandRow="1">
                <a:tableStyleId>{5C22544A-7EE6-4342-B048-85BDC9FD1C3A}</a:tableStyleId>
              </a:tblPr>
              <a:tblGrid>
                <a:gridCol w="206800">
                  <a:extLst>
                    <a:ext uri="{9D8B030D-6E8A-4147-A177-3AD203B41FA5}">
                      <a16:colId xmlns:a16="http://schemas.microsoft.com/office/drawing/2014/main" val="4120967065"/>
                    </a:ext>
                  </a:extLst>
                </a:gridCol>
                <a:gridCol w="206800">
                  <a:extLst>
                    <a:ext uri="{9D8B030D-6E8A-4147-A177-3AD203B41FA5}">
                      <a16:colId xmlns:a16="http://schemas.microsoft.com/office/drawing/2014/main" val="2865210547"/>
                    </a:ext>
                  </a:extLst>
                </a:gridCol>
                <a:gridCol w="206800">
                  <a:extLst>
                    <a:ext uri="{9D8B030D-6E8A-4147-A177-3AD203B41FA5}">
                      <a16:colId xmlns:a16="http://schemas.microsoft.com/office/drawing/2014/main" val="2014621069"/>
                    </a:ext>
                  </a:extLst>
                </a:gridCol>
                <a:gridCol w="206800">
                  <a:extLst>
                    <a:ext uri="{9D8B030D-6E8A-4147-A177-3AD203B41FA5}">
                      <a16:colId xmlns:a16="http://schemas.microsoft.com/office/drawing/2014/main" val="1060637703"/>
                    </a:ext>
                  </a:extLst>
                </a:gridCol>
                <a:gridCol w="206800">
                  <a:extLst>
                    <a:ext uri="{9D8B030D-6E8A-4147-A177-3AD203B41FA5}">
                      <a16:colId xmlns:a16="http://schemas.microsoft.com/office/drawing/2014/main" val="4006086256"/>
                    </a:ext>
                  </a:extLst>
                </a:gridCol>
                <a:gridCol w="206800">
                  <a:extLst>
                    <a:ext uri="{9D8B030D-6E8A-4147-A177-3AD203B41FA5}">
                      <a16:colId xmlns:a16="http://schemas.microsoft.com/office/drawing/2014/main" val="650392953"/>
                    </a:ext>
                  </a:extLst>
                </a:gridCol>
                <a:gridCol w="206800">
                  <a:extLst>
                    <a:ext uri="{9D8B030D-6E8A-4147-A177-3AD203B41FA5}">
                      <a16:colId xmlns:a16="http://schemas.microsoft.com/office/drawing/2014/main" val="3576572848"/>
                    </a:ext>
                  </a:extLst>
                </a:gridCol>
                <a:gridCol w="206800">
                  <a:extLst>
                    <a:ext uri="{9D8B030D-6E8A-4147-A177-3AD203B41FA5}">
                      <a16:colId xmlns:a16="http://schemas.microsoft.com/office/drawing/2014/main" val="1538338853"/>
                    </a:ext>
                  </a:extLst>
                </a:gridCol>
                <a:gridCol w="206800">
                  <a:extLst>
                    <a:ext uri="{9D8B030D-6E8A-4147-A177-3AD203B41FA5}">
                      <a16:colId xmlns:a16="http://schemas.microsoft.com/office/drawing/2014/main" val="2914862323"/>
                    </a:ext>
                  </a:extLst>
                </a:gridCol>
                <a:gridCol w="206800">
                  <a:extLst>
                    <a:ext uri="{9D8B030D-6E8A-4147-A177-3AD203B41FA5}">
                      <a16:colId xmlns:a16="http://schemas.microsoft.com/office/drawing/2014/main" val="2189519867"/>
                    </a:ext>
                  </a:extLst>
                </a:gridCol>
                <a:gridCol w="206800">
                  <a:extLst>
                    <a:ext uri="{9D8B030D-6E8A-4147-A177-3AD203B41FA5}">
                      <a16:colId xmlns:a16="http://schemas.microsoft.com/office/drawing/2014/main" val="3214760796"/>
                    </a:ext>
                  </a:extLst>
                </a:gridCol>
                <a:gridCol w="206800">
                  <a:extLst>
                    <a:ext uri="{9D8B030D-6E8A-4147-A177-3AD203B41FA5}">
                      <a16:colId xmlns:a16="http://schemas.microsoft.com/office/drawing/2014/main" val="4179243894"/>
                    </a:ext>
                  </a:extLst>
                </a:gridCol>
                <a:gridCol w="206800">
                  <a:extLst>
                    <a:ext uri="{9D8B030D-6E8A-4147-A177-3AD203B41FA5}">
                      <a16:colId xmlns:a16="http://schemas.microsoft.com/office/drawing/2014/main" val="430245844"/>
                    </a:ext>
                  </a:extLst>
                </a:gridCol>
                <a:gridCol w="206800">
                  <a:extLst>
                    <a:ext uri="{9D8B030D-6E8A-4147-A177-3AD203B41FA5}">
                      <a16:colId xmlns:a16="http://schemas.microsoft.com/office/drawing/2014/main" val="2577618276"/>
                    </a:ext>
                  </a:extLst>
                </a:gridCol>
                <a:gridCol w="206800">
                  <a:extLst>
                    <a:ext uri="{9D8B030D-6E8A-4147-A177-3AD203B41FA5}">
                      <a16:colId xmlns:a16="http://schemas.microsoft.com/office/drawing/2014/main" val="2844343552"/>
                    </a:ext>
                  </a:extLst>
                </a:gridCol>
              </a:tblGrid>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081520035"/>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extLst>
                  <a:ext uri="{0D108BD9-81ED-4DB2-BD59-A6C34878D82A}">
                    <a16:rowId xmlns:a16="http://schemas.microsoft.com/office/drawing/2014/main" val="3479547588"/>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48116739"/>
                  </a:ext>
                </a:extLst>
              </a:tr>
            </a:tbl>
          </a:graphicData>
        </a:graphic>
      </p:graphicFrame>
      <p:graphicFrame>
        <p:nvGraphicFramePr>
          <p:cNvPr id="16" name="Table 15">
            <a:extLst>
              <a:ext uri="{FF2B5EF4-FFF2-40B4-BE49-F238E27FC236}">
                <a16:creationId xmlns:a16="http://schemas.microsoft.com/office/drawing/2014/main" id="{1A889B7F-1BB3-2468-7732-D925CDF12BB2}"/>
              </a:ext>
            </a:extLst>
          </p:cNvPr>
          <p:cNvGraphicFramePr>
            <a:graphicFrameLocks noGrp="1" noChangeAspect="1"/>
          </p:cNvGraphicFramePr>
          <p:nvPr>
            <p:extLst>
              <p:ext uri="{D42A27DB-BD31-4B8C-83A1-F6EECF244321}">
                <p14:modId xmlns:p14="http://schemas.microsoft.com/office/powerpoint/2010/main" val="181728748"/>
              </p:ext>
            </p:extLst>
          </p:nvPr>
        </p:nvGraphicFramePr>
        <p:xfrm>
          <a:off x="5228342" y="2414275"/>
          <a:ext cx="3102000" cy="576216"/>
        </p:xfrm>
        <a:graphic>
          <a:graphicData uri="http://schemas.openxmlformats.org/drawingml/2006/table">
            <a:tbl>
              <a:tblPr firstRow="1" bandRow="1">
                <a:tableStyleId>{5C22544A-7EE6-4342-B048-85BDC9FD1C3A}</a:tableStyleId>
              </a:tblPr>
              <a:tblGrid>
                <a:gridCol w="206800">
                  <a:extLst>
                    <a:ext uri="{9D8B030D-6E8A-4147-A177-3AD203B41FA5}">
                      <a16:colId xmlns:a16="http://schemas.microsoft.com/office/drawing/2014/main" val="4120967065"/>
                    </a:ext>
                  </a:extLst>
                </a:gridCol>
                <a:gridCol w="206800">
                  <a:extLst>
                    <a:ext uri="{9D8B030D-6E8A-4147-A177-3AD203B41FA5}">
                      <a16:colId xmlns:a16="http://schemas.microsoft.com/office/drawing/2014/main" val="2865210547"/>
                    </a:ext>
                  </a:extLst>
                </a:gridCol>
                <a:gridCol w="206800">
                  <a:extLst>
                    <a:ext uri="{9D8B030D-6E8A-4147-A177-3AD203B41FA5}">
                      <a16:colId xmlns:a16="http://schemas.microsoft.com/office/drawing/2014/main" val="2014621069"/>
                    </a:ext>
                  </a:extLst>
                </a:gridCol>
                <a:gridCol w="206800">
                  <a:extLst>
                    <a:ext uri="{9D8B030D-6E8A-4147-A177-3AD203B41FA5}">
                      <a16:colId xmlns:a16="http://schemas.microsoft.com/office/drawing/2014/main" val="1060637703"/>
                    </a:ext>
                  </a:extLst>
                </a:gridCol>
                <a:gridCol w="206800">
                  <a:extLst>
                    <a:ext uri="{9D8B030D-6E8A-4147-A177-3AD203B41FA5}">
                      <a16:colId xmlns:a16="http://schemas.microsoft.com/office/drawing/2014/main" val="4006086256"/>
                    </a:ext>
                  </a:extLst>
                </a:gridCol>
                <a:gridCol w="206800">
                  <a:extLst>
                    <a:ext uri="{9D8B030D-6E8A-4147-A177-3AD203B41FA5}">
                      <a16:colId xmlns:a16="http://schemas.microsoft.com/office/drawing/2014/main" val="650392953"/>
                    </a:ext>
                  </a:extLst>
                </a:gridCol>
                <a:gridCol w="206800">
                  <a:extLst>
                    <a:ext uri="{9D8B030D-6E8A-4147-A177-3AD203B41FA5}">
                      <a16:colId xmlns:a16="http://schemas.microsoft.com/office/drawing/2014/main" val="3576572848"/>
                    </a:ext>
                  </a:extLst>
                </a:gridCol>
                <a:gridCol w="206800">
                  <a:extLst>
                    <a:ext uri="{9D8B030D-6E8A-4147-A177-3AD203B41FA5}">
                      <a16:colId xmlns:a16="http://schemas.microsoft.com/office/drawing/2014/main" val="1538338853"/>
                    </a:ext>
                  </a:extLst>
                </a:gridCol>
                <a:gridCol w="206800">
                  <a:extLst>
                    <a:ext uri="{9D8B030D-6E8A-4147-A177-3AD203B41FA5}">
                      <a16:colId xmlns:a16="http://schemas.microsoft.com/office/drawing/2014/main" val="2914862323"/>
                    </a:ext>
                  </a:extLst>
                </a:gridCol>
                <a:gridCol w="206800">
                  <a:extLst>
                    <a:ext uri="{9D8B030D-6E8A-4147-A177-3AD203B41FA5}">
                      <a16:colId xmlns:a16="http://schemas.microsoft.com/office/drawing/2014/main" val="2189519867"/>
                    </a:ext>
                  </a:extLst>
                </a:gridCol>
                <a:gridCol w="206800">
                  <a:extLst>
                    <a:ext uri="{9D8B030D-6E8A-4147-A177-3AD203B41FA5}">
                      <a16:colId xmlns:a16="http://schemas.microsoft.com/office/drawing/2014/main" val="3214760796"/>
                    </a:ext>
                  </a:extLst>
                </a:gridCol>
                <a:gridCol w="206800">
                  <a:extLst>
                    <a:ext uri="{9D8B030D-6E8A-4147-A177-3AD203B41FA5}">
                      <a16:colId xmlns:a16="http://schemas.microsoft.com/office/drawing/2014/main" val="4179243894"/>
                    </a:ext>
                  </a:extLst>
                </a:gridCol>
                <a:gridCol w="206800">
                  <a:extLst>
                    <a:ext uri="{9D8B030D-6E8A-4147-A177-3AD203B41FA5}">
                      <a16:colId xmlns:a16="http://schemas.microsoft.com/office/drawing/2014/main" val="430245844"/>
                    </a:ext>
                  </a:extLst>
                </a:gridCol>
                <a:gridCol w="206800">
                  <a:extLst>
                    <a:ext uri="{9D8B030D-6E8A-4147-A177-3AD203B41FA5}">
                      <a16:colId xmlns:a16="http://schemas.microsoft.com/office/drawing/2014/main" val="2577618276"/>
                    </a:ext>
                  </a:extLst>
                </a:gridCol>
                <a:gridCol w="206800">
                  <a:extLst>
                    <a:ext uri="{9D8B030D-6E8A-4147-A177-3AD203B41FA5}">
                      <a16:colId xmlns:a16="http://schemas.microsoft.com/office/drawing/2014/main" val="2844343552"/>
                    </a:ext>
                  </a:extLst>
                </a:gridCol>
              </a:tblGrid>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081520035"/>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extLst>
                  <a:ext uri="{0D108BD9-81ED-4DB2-BD59-A6C34878D82A}">
                    <a16:rowId xmlns:a16="http://schemas.microsoft.com/office/drawing/2014/main" val="3479547588"/>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48116739"/>
                  </a:ext>
                </a:extLst>
              </a:tr>
            </a:tbl>
          </a:graphicData>
        </a:graphic>
      </p:graphicFrame>
      <p:graphicFrame>
        <p:nvGraphicFramePr>
          <p:cNvPr id="18" name="Table 17">
            <a:extLst>
              <a:ext uri="{FF2B5EF4-FFF2-40B4-BE49-F238E27FC236}">
                <a16:creationId xmlns:a16="http://schemas.microsoft.com/office/drawing/2014/main" id="{8A85E3F4-5052-FFF5-9518-9D04360769B2}"/>
              </a:ext>
            </a:extLst>
          </p:cNvPr>
          <p:cNvGraphicFramePr>
            <a:graphicFrameLocks noGrp="1" noChangeAspect="1"/>
          </p:cNvGraphicFramePr>
          <p:nvPr>
            <p:extLst>
              <p:ext uri="{D42A27DB-BD31-4B8C-83A1-F6EECF244321}">
                <p14:modId xmlns:p14="http://schemas.microsoft.com/office/powerpoint/2010/main" val="745149739"/>
              </p:ext>
            </p:extLst>
          </p:nvPr>
        </p:nvGraphicFramePr>
        <p:xfrm>
          <a:off x="5222853" y="4622217"/>
          <a:ext cx="3102000" cy="1152432"/>
        </p:xfrm>
        <a:graphic>
          <a:graphicData uri="http://schemas.openxmlformats.org/drawingml/2006/table">
            <a:tbl>
              <a:tblPr firstRow="1" bandRow="1">
                <a:tableStyleId>{5C22544A-7EE6-4342-B048-85BDC9FD1C3A}</a:tableStyleId>
              </a:tblPr>
              <a:tblGrid>
                <a:gridCol w="206800">
                  <a:extLst>
                    <a:ext uri="{9D8B030D-6E8A-4147-A177-3AD203B41FA5}">
                      <a16:colId xmlns:a16="http://schemas.microsoft.com/office/drawing/2014/main" val="4120967065"/>
                    </a:ext>
                  </a:extLst>
                </a:gridCol>
                <a:gridCol w="206800">
                  <a:extLst>
                    <a:ext uri="{9D8B030D-6E8A-4147-A177-3AD203B41FA5}">
                      <a16:colId xmlns:a16="http://schemas.microsoft.com/office/drawing/2014/main" val="2865210547"/>
                    </a:ext>
                  </a:extLst>
                </a:gridCol>
                <a:gridCol w="206800">
                  <a:extLst>
                    <a:ext uri="{9D8B030D-6E8A-4147-A177-3AD203B41FA5}">
                      <a16:colId xmlns:a16="http://schemas.microsoft.com/office/drawing/2014/main" val="2014621069"/>
                    </a:ext>
                  </a:extLst>
                </a:gridCol>
                <a:gridCol w="206800">
                  <a:extLst>
                    <a:ext uri="{9D8B030D-6E8A-4147-A177-3AD203B41FA5}">
                      <a16:colId xmlns:a16="http://schemas.microsoft.com/office/drawing/2014/main" val="1060637703"/>
                    </a:ext>
                  </a:extLst>
                </a:gridCol>
                <a:gridCol w="206800">
                  <a:extLst>
                    <a:ext uri="{9D8B030D-6E8A-4147-A177-3AD203B41FA5}">
                      <a16:colId xmlns:a16="http://schemas.microsoft.com/office/drawing/2014/main" val="4006086256"/>
                    </a:ext>
                  </a:extLst>
                </a:gridCol>
                <a:gridCol w="206800">
                  <a:extLst>
                    <a:ext uri="{9D8B030D-6E8A-4147-A177-3AD203B41FA5}">
                      <a16:colId xmlns:a16="http://schemas.microsoft.com/office/drawing/2014/main" val="650392953"/>
                    </a:ext>
                  </a:extLst>
                </a:gridCol>
                <a:gridCol w="206800">
                  <a:extLst>
                    <a:ext uri="{9D8B030D-6E8A-4147-A177-3AD203B41FA5}">
                      <a16:colId xmlns:a16="http://schemas.microsoft.com/office/drawing/2014/main" val="3576572848"/>
                    </a:ext>
                  </a:extLst>
                </a:gridCol>
                <a:gridCol w="206800">
                  <a:extLst>
                    <a:ext uri="{9D8B030D-6E8A-4147-A177-3AD203B41FA5}">
                      <a16:colId xmlns:a16="http://schemas.microsoft.com/office/drawing/2014/main" val="1538338853"/>
                    </a:ext>
                  </a:extLst>
                </a:gridCol>
                <a:gridCol w="206800">
                  <a:extLst>
                    <a:ext uri="{9D8B030D-6E8A-4147-A177-3AD203B41FA5}">
                      <a16:colId xmlns:a16="http://schemas.microsoft.com/office/drawing/2014/main" val="2914862323"/>
                    </a:ext>
                  </a:extLst>
                </a:gridCol>
                <a:gridCol w="206800">
                  <a:extLst>
                    <a:ext uri="{9D8B030D-6E8A-4147-A177-3AD203B41FA5}">
                      <a16:colId xmlns:a16="http://schemas.microsoft.com/office/drawing/2014/main" val="2189519867"/>
                    </a:ext>
                  </a:extLst>
                </a:gridCol>
                <a:gridCol w="206800">
                  <a:extLst>
                    <a:ext uri="{9D8B030D-6E8A-4147-A177-3AD203B41FA5}">
                      <a16:colId xmlns:a16="http://schemas.microsoft.com/office/drawing/2014/main" val="3214760796"/>
                    </a:ext>
                  </a:extLst>
                </a:gridCol>
                <a:gridCol w="206800">
                  <a:extLst>
                    <a:ext uri="{9D8B030D-6E8A-4147-A177-3AD203B41FA5}">
                      <a16:colId xmlns:a16="http://schemas.microsoft.com/office/drawing/2014/main" val="4179243894"/>
                    </a:ext>
                  </a:extLst>
                </a:gridCol>
                <a:gridCol w="206800">
                  <a:extLst>
                    <a:ext uri="{9D8B030D-6E8A-4147-A177-3AD203B41FA5}">
                      <a16:colId xmlns:a16="http://schemas.microsoft.com/office/drawing/2014/main" val="430245844"/>
                    </a:ext>
                  </a:extLst>
                </a:gridCol>
                <a:gridCol w="206800">
                  <a:extLst>
                    <a:ext uri="{9D8B030D-6E8A-4147-A177-3AD203B41FA5}">
                      <a16:colId xmlns:a16="http://schemas.microsoft.com/office/drawing/2014/main" val="2577618276"/>
                    </a:ext>
                  </a:extLst>
                </a:gridCol>
                <a:gridCol w="206800">
                  <a:extLst>
                    <a:ext uri="{9D8B030D-6E8A-4147-A177-3AD203B41FA5}">
                      <a16:colId xmlns:a16="http://schemas.microsoft.com/office/drawing/2014/main" val="2844343552"/>
                    </a:ext>
                  </a:extLst>
                </a:gridCol>
              </a:tblGrid>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081520035"/>
                  </a:ext>
                </a:extLst>
              </a:tr>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3479547588"/>
                  </a:ext>
                </a:extLst>
              </a:tr>
              <a:tr h="192072">
                <a:tc>
                  <a:txBody>
                    <a:bodyPr/>
                    <a:lstStyle/>
                    <a:p>
                      <a:endParaRPr lang="en-US" sz="900" dirty="0"/>
                    </a:p>
                  </a:txBody>
                  <a:tcPr marL="47360" marR="47360" marT="23680" marB="23680">
                    <a:solidFill>
                      <a:schemeClr val="accent3"/>
                    </a:solidFill>
                  </a:tcPr>
                </a:tc>
                <a:tc>
                  <a:txBody>
                    <a:bodyPr/>
                    <a:lstStyle/>
                    <a:p>
                      <a:endParaRPr lang="en-US" sz="900"/>
                    </a:p>
                  </a:txBody>
                  <a:tcPr marL="47360" marR="47360" marT="23680" marB="23680">
                    <a:solidFill>
                      <a:schemeClr val="accent3"/>
                    </a:solidFill>
                  </a:tcPr>
                </a:tc>
                <a:tc>
                  <a:txBody>
                    <a:bodyPr/>
                    <a:lstStyle/>
                    <a:p>
                      <a:endParaRPr lang="en-US" sz="90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48116739"/>
                  </a:ext>
                </a:extLst>
              </a:tr>
              <a:tr h="192072">
                <a:tc>
                  <a:txBody>
                    <a:bodyPr/>
                    <a:lstStyle/>
                    <a:p>
                      <a:endParaRPr lang="en-US" sz="900" dirty="0"/>
                    </a:p>
                  </a:txBody>
                  <a:tcPr marL="47360" marR="47360" marT="23680" marB="23680">
                    <a:solidFill>
                      <a:schemeClr val="accent3"/>
                    </a:solidFill>
                  </a:tcPr>
                </a:tc>
                <a:tc>
                  <a:txBody>
                    <a:bodyPr/>
                    <a:lstStyle/>
                    <a:p>
                      <a:endParaRPr lang="en-US" sz="900"/>
                    </a:p>
                  </a:txBody>
                  <a:tcPr marL="47360" marR="47360" marT="23680" marB="23680">
                    <a:solidFill>
                      <a:schemeClr val="accent3"/>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2497425132"/>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2429174880"/>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890645042"/>
                  </a:ext>
                </a:extLst>
              </a:tr>
            </a:tbl>
          </a:graphicData>
        </a:graphic>
      </p:graphicFrame>
      <p:graphicFrame>
        <p:nvGraphicFramePr>
          <p:cNvPr id="19" name="Table 18">
            <a:extLst>
              <a:ext uri="{FF2B5EF4-FFF2-40B4-BE49-F238E27FC236}">
                <a16:creationId xmlns:a16="http://schemas.microsoft.com/office/drawing/2014/main" id="{9B178AFC-FDD9-D734-2C1A-04504498D45D}"/>
              </a:ext>
            </a:extLst>
          </p:cNvPr>
          <p:cNvGraphicFramePr>
            <a:graphicFrameLocks noGrp="1" noChangeAspect="1"/>
          </p:cNvGraphicFramePr>
          <p:nvPr>
            <p:extLst>
              <p:ext uri="{D42A27DB-BD31-4B8C-83A1-F6EECF244321}">
                <p14:modId xmlns:p14="http://schemas.microsoft.com/office/powerpoint/2010/main" val="1283836437"/>
              </p:ext>
            </p:extLst>
          </p:nvPr>
        </p:nvGraphicFramePr>
        <p:xfrm>
          <a:off x="5241290" y="5918262"/>
          <a:ext cx="3102000" cy="768288"/>
        </p:xfrm>
        <a:graphic>
          <a:graphicData uri="http://schemas.openxmlformats.org/drawingml/2006/table">
            <a:tbl>
              <a:tblPr firstRow="1" bandRow="1">
                <a:tableStyleId>{5C22544A-7EE6-4342-B048-85BDC9FD1C3A}</a:tableStyleId>
              </a:tblPr>
              <a:tblGrid>
                <a:gridCol w="206800">
                  <a:extLst>
                    <a:ext uri="{9D8B030D-6E8A-4147-A177-3AD203B41FA5}">
                      <a16:colId xmlns:a16="http://schemas.microsoft.com/office/drawing/2014/main" val="4120967065"/>
                    </a:ext>
                  </a:extLst>
                </a:gridCol>
                <a:gridCol w="206800">
                  <a:extLst>
                    <a:ext uri="{9D8B030D-6E8A-4147-A177-3AD203B41FA5}">
                      <a16:colId xmlns:a16="http://schemas.microsoft.com/office/drawing/2014/main" val="2865210547"/>
                    </a:ext>
                  </a:extLst>
                </a:gridCol>
                <a:gridCol w="206800">
                  <a:extLst>
                    <a:ext uri="{9D8B030D-6E8A-4147-A177-3AD203B41FA5}">
                      <a16:colId xmlns:a16="http://schemas.microsoft.com/office/drawing/2014/main" val="2014621069"/>
                    </a:ext>
                  </a:extLst>
                </a:gridCol>
                <a:gridCol w="206800">
                  <a:extLst>
                    <a:ext uri="{9D8B030D-6E8A-4147-A177-3AD203B41FA5}">
                      <a16:colId xmlns:a16="http://schemas.microsoft.com/office/drawing/2014/main" val="1060637703"/>
                    </a:ext>
                  </a:extLst>
                </a:gridCol>
                <a:gridCol w="206800">
                  <a:extLst>
                    <a:ext uri="{9D8B030D-6E8A-4147-A177-3AD203B41FA5}">
                      <a16:colId xmlns:a16="http://schemas.microsoft.com/office/drawing/2014/main" val="4006086256"/>
                    </a:ext>
                  </a:extLst>
                </a:gridCol>
                <a:gridCol w="206800">
                  <a:extLst>
                    <a:ext uri="{9D8B030D-6E8A-4147-A177-3AD203B41FA5}">
                      <a16:colId xmlns:a16="http://schemas.microsoft.com/office/drawing/2014/main" val="650392953"/>
                    </a:ext>
                  </a:extLst>
                </a:gridCol>
                <a:gridCol w="206800">
                  <a:extLst>
                    <a:ext uri="{9D8B030D-6E8A-4147-A177-3AD203B41FA5}">
                      <a16:colId xmlns:a16="http://schemas.microsoft.com/office/drawing/2014/main" val="3576572848"/>
                    </a:ext>
                  </a:extLst>
                </a:gridCol>
                <a:gridCol w="206800">
                  <a:extLst>
                    <a:ext uri="{9D8B030D-6E8A-4147-A177-3AD203B41FA5}">
                      <a16:colId xmlns:a16="http://schemas.microsoft.com/office/drawing/2014/main" val="1538338853"/>
                    </a:ext>
                  </a:extLst>
                </a:gridCol>
                <a:gridCol w="206800">
                  <a:extLst>
                    <a:ext uri="{9D8B030D-6E8A-4147-A177-3AD203B41FA5}">
                      <a16:colId xmlns:a16="http://schemas.microsoft.com/office/drawing/2014/main" val="2914862323"/>
                    </a:ext>
                  </a:extLst>
                </a:gridCol>
                <a:gridCol w="206800">
                  <a:extLst>
                    <a:ext uri="{9D8B030D-6E8A-4147-A177-3AD203B41FA5}">
                      <a16:colId xmlns:a16="http://schemas.microsoft.com/office/drawing/2014/main" val="2189519867"/>
                    </a:ext>
                  </a:extLst>
                </a:gridCol>
                <a:gridCol w="206800">
                  <a:extLst>
                    <a:ext uri="{9D8B030D-6E8A-4147-A177-3AD203B41FA5}">
                      <a16:colId xmlns:a16="http://schemas.microsoft.com/office/drawing/2014/main" val="3214760796"/>
                    </a:ext>
                  </a:extLst>
                </a:gridCol>
                <a:gridCol w="206800">
                  <a:extLst>
                    <a:ext uri="{9D8B030D-6E8A-4147-A177-3AD203B41FA5}">
                      <a16:colId xmlns:a16="http://schemas.microsoft.com/office/drawing/2014/main" val="4179243894"/>
                    </a:ext>
                  </a:extLst>
                </a:gridCol>
                <a:gridCol w="206800">
                  <a:extLst>
                    <a:ext uri="{9D8B030D-6E8A-4147-A177-3AD203B41FA5}">
                      <a16:colId xmlns:a16="http://schemas.microsoft.com/office/drawing/2014/main" val="430245844"/>
                    </a:ext>
                  </a:extLst>
                </a:gridCol>
                <a:gridCol w="206800">
                  <a:extLst>
                    <a:ext uri="{9D8B030D-6E8A-4147-A177-3AD203B41FA5}">
                      <a16:colId xmlns:a16="http://schemas.microsoft.com/office/drawing/2014/main" val="2577618276"/>
                    </a:ext>
                  </a:extLst>
                </a:gridCol>
                <a:gridCol w="206800">
                  <a:extLst>
                    <a:ext uri="{9D8B030D-6E8A-4147-A177-3AD203B41FA5}">
                      <a16:colId xmlns:a16="http://schemas.microsoft.com/office/drawing/2014/main" val="2844343552"/>
                    </a:ext>
                  </a:extLst>
                </a:gridCol>
              </a:tblGrid>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081520035"/>
                  </a:ext>
                </a:extLst>
              </a:tr>
              <a:tr h="192072">
                <a:tc>
                  <a:txBody>
                    <a:bodyPr/>
                    <a:lstStyle/>
                    <a:p>
                      <a:endParaRPr lang="en-US" sz="900" dirty="0"/>
                    </a:p>
                  </a:txBody>
                  <a:tcPr marL="47360" marR="47360" marT="23680" marB="23680">
                    <a:no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noFill/>
                  </a:tcPr>
                </a:tc>
                <a:tc>
                  <a:txBody>
                    <a:bodyPr/>
                    <a:lstStyle/>
                    <a:p>
                      <a:endParaRPr lang="en-US" sz="900" dirty="0"/>
                    </a:p>
                  </a:txBody>
                  <a:tcPr marL="47360" marR="47360" marT="23680" marB="23680">
                    <a:no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extLst>
                  <a:ext uri="{0D108BD9-81ED-4DB2-BD59-A6C34878D82A}">
                    <a16:rowId xmlns:a16="http://schemas.microsoft.com/office/drawing/2014/main" val="3479547588"/>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48116739"/>
                  </a:ext>
                </a:extLst>
              </a:tr>
              <a:tr h="192072">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1552544864"/>
                  </a:ext>
                </a:extLst>
              </a:tr>
            </a:tbl>
          </a:graphicData>
        </a:graphic>
      </p:graphicFrame>
      <p:pic>
        <p:nvPicPr>
          <p:cNvPr id="21" name="Picture 20" descr="A logo with a city and mountains in the background&#10;&#10;Description automatically generated">
            <a:extLst>
              <a:ext uri="{FF2B5EF4-FFF2-40B4-BE49-F238E27FC236}">
                <a16:creationId xmlns:a16="http://schemas.microsoft.com/office/drawing/2014/main" id="{0323DA0A-EE30-04BE-F709-CEACD57080A7}"/>
              </a:ext>
            </a:extLst>
          </p:cNvPr>
          <p:cNvPicPr>
            <a:picLocks noChangeAspect="1"/>
          </p:cNvPicPr>
          <p:nvPr/>
        </p:nvPicPr>
        <p:blipFill>
          <a:blip r:embed="rId3"/>
          <a:stretch>
            <a:fillRect/>
          </a:stretch>
        </p:blipFill>
        <p:spPr>
          <a:xfrm>
            <a:off x="280628" y="3486941"/>
            <a:ext cx="2819877" cy="2326849"/>
          </a:xfrm>
          <a:prstGeom prst="rect">
            <a:avLst/>
          </a:prstGeom>
          <a:solidFill>
            <a:schemeClr val="bg1"/>
          </a:solidFill>
          <a:effectLst>
            <a:innerShdw blurRad="63500" dist="50800" dir="8100000">
              <a:prstClr val="black">
                <a:alpha val="50000"/>
              </a:prstClr>
            </a:innerShdw>
          </a:effectLst>
        </p:spPr>
      </p:pic>
      <p:graphicFrame>
        <p:nvGraphicFramePr>
          <p:cNvPr id="23" name="Table 22">
            <a:extLst>
              <a:ext uri="{FF2B5EF4-FFF2-40B4-BE49-F238E27FC236}">
                <a16:creationId xmlns:a16="http://schemas.microsoft.com/office/drawing/2014/main" id="{D90CF4DB-C5CF-1073-CD27-8DE3264284A7}"/>
              </a:ext>
            </a:extLst>
          </p:cNvPr>
          <p:cNvGraphicFramePr>
            <a:graphicFrameLocks noGrp="1" noChangeAspect="1"/>
          </p:cNvGraphicFramePr>
          <p:nvPr>
            <p:extLst>
              <p:ext uri="{D42A27DB-BD31-4B8C-83A1-F6EECF244321}">
                <p14:modId xmlns:p14="http://schemas.microsoft.com/office/powerpoint/2010/main" val="1379463876"/>
              </p:ext>
            </p:extLst>
          </p:nvPr>
        </p:nvGraphicFramePr>
        <p:xfrm>
          <a:off x="5229710" y="3134102"/>
          <a:ext cx="3102000" cy="1344504"/>
        </p:xfrm>
        <a:graphic>
          <a:graphicData uri="http://schemas.openxmlformats.org/drawingml/2006/table">
            <a:tbl>
              <a:tblPr firstRow="1" bandRow="1">
                <a:tableStyleId>{5C22544A-7EE6-4342-B048-85BDC9FD1C3A}</a:tableStyleId>
              </a:tblPr>
              <a:tblGrid>
                <a:gridCol w="206800">
                  <a:extLst>
                    <a:ext uri="{9D8B030D-6E8A-4147-A177-3AD203B41FA5}">
                      <a16:colId xmlns:a16="http://schemas.microsoft.com/office/drawing/2014/main" val="4120967065"/>
                    </a:ext>
                  </a:extLst>
                </a:gridCol>
                <a:gridCol w="206800">
                  <a:extLst>
                    <a:ext uri="{9D8B030D-6E8A-4147-A177-3AD203B41FA5}">
                      <a16:colId xmlns:a16="http://schemas.microsoft.com/office/drawing/2014/main" val="2865210547"/>
                    </a:ext>
                  </a:extLst>
                </a:gridCol>
                <a:gridCol w="206800">
                  <a:extLst>
                    <a:ext uri="{9D8B030D-6E8A-4147-A177-3AD203B41FA5}">
                      <a16:colId xmlns:a16="http://schemas.microsoft.com/office/drawing/2014/main" val="2014621069"/>
                    </a:ext>
                  </a:extLst>
                </a:gridCol>
                <a:gridCol w="206800">
                  <a:extLst>
                    <a:ext uri="{9D8B030D-6E8A-4147-A177-3AD203B41FA5}">
                      <a16:colId xmlns:a16="http://schemas.microsoft.com/office/drawing/2014/main" val="1060637703"/>
                    </a:ext>
                  </a:extLst>
                </a:gridCol>
                <a:gridCol w="206800">
                  <a:extLst>
                    <a:ext uri="{9D8B030D-6E8A-4147-A177-3AD203B41FA5}">
                      <a16:colId xmlns:a16="http://schemas.microsoft.com/office/drawing/2014/main" val="4006086256"/>
                    </a:ext>
                  </a:extLst>
                </a:gridCol>
                <a:gridCol w="206800">
                  <a:extLst>
                    <a:ext uri="{9D8B030D-6E8A-4147-A177-3AD203B41FA5}">
                      <a16:colId xmlns:a16="http://schemas.microsoft.com/office/drawing/2014/main" val="650392953"/>
                    </a:ext>
                  </a:extLst>
                </a:gridCol>
                <a:gridCol w="206800">
                  <a:extLst>
                    <a:ext uri="{9D8B030D-6E8A-4147-A177-3AD203B41FA5}">
                      <a16:colId xmlns:a16="http://schemas.microsoft.com/office/drawing/2014/main" val="3576572848"/>
                    </a:ext>
                  </a:extLst>
                </a:gridCol>
                <a:gridCol w="206800">
                  <a:extLst>
                    <a:ext uri="{9D8B030D-6E8A-4147-A177-3AD203B41FA5}">
                      <a16:colId xmlns:a16="http://schemas.microsoft.com/office/drawing/2014/main" val="1538338853"/>
                    </a:ext>
                  </a:extLst>
                </a:gridCol>
                <a:gridCol w="206800">
                  <a:extLst>
                    <a:ext uri="{9D8B030D-6E8A-4147-A177-3AD203B41FA5}">
                      <a16:colId xmlns:a16="http://schemas.microsoft.com/office/drawing/2014/main" val="2914862323"/>
                    </a:ext>
                  </a:extLst>
                </a:gridCol>
                <a:gridCol w="206800">
                  <a:extLst>
                    <a:ext uri="{9D8B030D-6E8A-4147-A177-3AD203B41FA5}">
                      <a16:colId xmlns:a16="http://schemas.microsoft.com/office/drawing/2014/main" val="2189519867"/>
                    </a:ext>
                  </a:extLst>
                </a:gridCol>
                <a:gridCol w="206800">
                  <a:extLst>
                    <a:ext uri="{9D8B030D-6E8A-4147-A177-3AD203B41FA5}">
                      <a16:colId xmlns:a16="http://schemas.microsoft.com/office/drawing/2014/main" val="3214760796"/>
                    </a:ext>
                  </a:extLst>
                </a:gridCol>
                <a:gridCol w="206800">
                  <a:extLst>
                    <a:ext uri="{9D8B030D-6E8A-4147-A177-3AD203B41FA5}">
                      <a16:colId xmlns:a16="http://schemas.microsoft.com/office/drawing/2014/main" val="4179243894"/>
                    </a:ext>
                  </a:extLst>
                </a:gridCol>
                <a:gridCol w="206800">
                  <a:extLst>
                    <a:ext uri="{9D8B030D-6E8A-4147-A177-3AD203B41FA5}">
                      <a16:colId xmlns:a16="http://schemas.microsoft.com/office/drawing/2014/main" val="430245844"/>
                    </a:ext>
                  </a:extLst>
                </a:gridCol>
                <a:gridCol w="206800">
                  <a:extLst>
                    <a:ext uri="{9D8B030D-6E8A-4147-A177-3AD203B41FA5}">
                      <a16:colId xmlns:a16="http://schemas.microsoft.com/office/drawing/2014/main" val="2577618276"/>
                    </a:ext>
                  </a:extLst>
                </a:gridCol>
                <a:gridCol w="206800">
                  <a:extLst>
                    <a:ext uri="{9D8B030D-6E8A-4147-A177-3AD203B41FA5}">
                      <a16:colId xmlns:a16="http://schemas.microsoft.com/office/drawing/2014/main" val="2844343552"/>
                    </a:ext>
                  </a:extLst>
                </a:gridCol>
              </a:tblGrid>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accent6"/>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081520035"/>
                  </a:ext>
                </a:extLst>
              </a:tr>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3479547588"/>
                  </a:ext>
                </a:extLst>
              </a:tr>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448116739"/>
                  </a:ext>
                </a:extLst>
              </a:tr>
              <a:tr h="192072">
                <a:tc>
                  <a:txBody>
                    <a:bodyPr/>
                    <a:lstStyle/>
                    <a:p>
                      <a:endParaRPr lang="en-US" sz="900" dirty="0"/>
                    </a:p>
                  </a:txBody>
                  <a:tcPr marL="47360" marR="47360" marT="23680" marB="23680">
                    <a:solidFill>
                      <a:schemeClr val="accent3"/>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3167458844"/>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1520723592"/>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1797004568"/>
                  </a:ext>
                </a:extLst>
              </a:tr>
              <a:tr h="192072">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2"/>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tc>
                  <a:txBody>
                    <a:bodyPr/>
                    <a:lstStyle/>
                    <a:p>
                      <a:endParaRPr lang="en-US" sz="900" dirty="0"/>
                    </a:p>
                  </a:txBody>
                  <a:tcPr marL="47360" marR="47360" marT="23680" marB="23680">
                    <a:solidFill>
                      <a:schemeClr val="bg1"/>
                    </a:solidFill>
                  </a:tcPr>
                </a:tc>
                <a:extLst>
                  <a:ext uri="{0D108BD9-81ED-4DB2-BD59-A6C34878D82A}">
                    <a16:rowId xmlns:a16="http://schemas.microsoft.com/office/drawing/2014/main" val="3912403649"/>
                  </a:ext>
                </a:extLst>
              </a:tr>
            </a:tbl>
          </a:graphicData>
        </a:graphic>
      </p:graphicFrame>
      <p:graphicFrame>
        <p:nvGraphicFramePr>
          <p:cNvPr id="26" name="Table 25">
            <a:extLst>
              <a:ext uri="{FF2B5EF4-FFF2-40B4-BE49-F238E27FC236}">
                <a16:creationId xmlns:a16="http://schemas.microsoft.com/office/drawing/2014/main" id="{8CC8257B-E04A-810A-18FE-227F42E15033}"/>
              </a:ext>
            </a:extLst>
          </p:cNvPr>
          <p:cNvGraphicFramePr>
            <a:graphicFrameLocks noGrp="1"/>
          </p:cNvGraphicFramePr>
          <p:nvPr>
            <p:extLst>
              <p:ext uri="{D42A27DB-BD31-4B8C-83A1-F6EECF244321}">
                <p14:modId xmlns:p14="http://schemas.microsoft.com/office/powerpoint/2010/main" val="3535374797"/>
              </p:ext>
            </p:extLst>
          </p:nvPr>
        </p:nvGraphicFramePr>
        <p:xfrm>
          <a:off x="9045720" y="172383"/>
          <a:ext cx="1218459" cy="3854844"/>
        </p:xfrm>
        <a:graphic>
          <a:graphicData uri="http://schemas.openxmlformats.org/drawingml/2006/table">
            <a:tbl>
              <a:tblPr firstRow="1" bandRow="1">
                <a:tableStyleId>{D7AC3CCA-C797-4891-BE02-D94E43425B78}</a:tableStyleId>
              </a:tblPr>
              <a:tblGrid>
                <a:gridCol w="1218459">
                  <a:extLst>
                    <a:ext uri="{9D8B030D-6E8A-4147-A177-3AD203B41FA5}">
                      <a16:colId xmlns:a16="http://schemas.microsoft.com/office/drawing/2014/main" val="2941388773"/>
                    </a:ext>
                  </a:extLst>
                </a:gridCol>
              </a:tblGrid>
              <a:tr h="614388">
                <a:tc>
                  <a:txBody>
                    <a:bodyPr/>
                    <a:lstStyle/>
                    <a:p>
                      <a:pPr algn="ctr"/>
                      <a:r>
                        <a:rPr lang="en-US" dirty="0">
                          <a:solidFill>
                            <a:schemeClr val="tx2"/>
                          </a:solidFill>
                          <a:latin typeface="Abadi" panose="020B0604020104020204" pitchFamily="34" charset="0"/>
                        </a:rPr>
                        <a:t>Positive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299983332"/>
                  </a:ext>
                </a:extLst>
              </a:tr>
              <a:tr h="640601">
                <a:tc>
                  <a:txBody>
                    <a:bodyPr/>
                    <a:lstStyle/>
                    <a:p>
                      <a:pPr algn="ctr"/>
                      <a:r>
                        <a:rPr lang="en-US" dirty="0">
                          <a:latin typeface="Abadi" panose="020B0604020104020204" pitchFamily="34" charset="0"/>
                        </a:rPr>
                        <a:t>43 </a:t>
                      </a:r>
                      <a:r>
                        <a:rPr lang="en-US" sz="1200" dirty="0">
                          <a:latin typeface="Abadi" panose="020B0604020104020204" pitchFamily="34" charset="0"/>
                        </a:rPr>
                        <a:t>of 195</a:t>
                      </a:r>
                      <a:endParaRPr lang="en-US" dirty="0">
                        <a:latin typeface="Abadi" panose="020B0604020104020204" pitchFamily="34" charset="0"/>
                      </a:endParaRPr>
                    </a:p>
                    <a:p>
                      <a:pPr algn="ctr"/>
                      <a:r>
                        <a:rPr lang="en-US" sz="2000" b="1" dirty="0">
                          <a:solidFill>
                            <a:schemeClr val="accent3"/>
                          </a:solidFill>
                          <a:latin typeface="Abadi" panose="020B0604020104020204" pitchFamily="34" charset="0"/>
                        </a:rPr>
                        <a:t>22.05%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3456582"/>
                  </a:ext>
                </a:extLst>
              </a:tr>
              <a:tr h="614388">
                <a:tc>
                  <a:txBody>
                    <a:bodyPr/>
                    <a:lstStyle/>
                    <a:p>
                      <a:pPr algn="ctr"/>
                      <a:r>
                        <a:rPr lang="en-US" dirty="0">
                          <a:solidFill>
                            <a:schemeClr val="tx2"/>
                          </a:solidFill>
                          <a:latin typeface="Abadi" panose="020B0604020104020204" pitchFamily="34" charset="0"/>
                        </a:rPr>
                        <a:t>Neutral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8624063"/>
                  </a:ext>
                </a:extLst>
              </a:tr>
              <a:tr h="640601">
                <a:tc>
                  <a:txBody>
                    <a:bodyPr/>
                    <a:lstStyle/>
                    <a:p>
                      <a:pPr algn="ctr"/>
                      <a:r>
                        <a:rPr lang="en-US" dirty="0">
                          <a:latin typeface="Abadi" panose="020B0604020104020204" pitchFamily="34" charset="0"/>
                        </a:rPr>
                        <a:t>137 </a:t>
                      </a:r>
                      <a:r>
                        <a:rPr lang="en-US" sz="1200" dirty="0">
                          <a:latin typeface="Abadi" panose="020B0604020104020204" pitchFamily="34" charset="0"/>
                        </a:rPr>
                        <a:t>of 195</a:t>
                      </a:r>
                      <a:endParaRPr lang="en-US" dirty="0">
                        <a:latin typeface="Abadi" panose="020B0604020104020204" pitchFamily="34" charset="0"/>
                      </a:endParaRPr>
                    </a:p>
                    <a:p>
                      <a:pPr algn="ctr"/>
                      <a:r>
                        <a:rPr lang="en-US" sz="2000" b="1" dirty="0">
                          <a:solidFill>
                            <a:schemeClr val="tx2"/>
                          </a:solidFill>
                          <a:latin typeface="Abadi" panose="020B0604020104020204" pitchFamily="34" charset="0"/>
                        </a:rPr>
                        <a:t>70.25%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7800983"/>
                  </a:ext>
                </a:extLst>
              </a:tr>
              <a:tr h="614388">
                <a:tc>
                  <a:txBody>
                    <a:bodyPr/>
                    <a:lstStyle/>
                    <a:p>
                      <a:pPr algn="ctr"/>
                      <a:r>
                        <a:rPr lang="en-US" dirty="0">
                          <a:solidFill>
                            <a:schemeClr val="tx2"/>
                          </a:solidFill>
                          <a:latin typeface="Abadi" panose="020B0604020104020204" pitchFamily="34" charset="0"/>
                        </a:rPr>
                        <a:t>Negative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B575A"/>
                    </a:solidFill>
                  </a:tcPr>
                </a:tc>
                <a:extLst>
                  <a:ext uri="{0D108BD9-81ED-4DB2-BD59-A6C34878D82A}">
                    <a16:rowId xmlns:a16="http://schemas.microsoft.com/office/drawing/2014/main" val="630546939"/>
                  </a:ext>
                </a:extLst>
              </a:tr>
              <a:tr h="640601">
                <a:tc>
                  <a:txBody>
                    <a:bodyPr/>
                    <a:lstStyle/>
                    <a:p>
                      <a:pPr algn="ctr"/>
                      <a:r>
                        <a:rPr lang="en-US" dirty="0">
                          <a:latin typeface="Abadi" panose="020B0604020104020204" pitchFamily="34" charset="0"/>
                        </a:rPr>
                        <a:t>15 </a:t>
                      </a:r>
                      <a:r>
                        <a:rPr lang="en-US" sz="1200" dirty="0">
                          <a:latin typeface="Abadi" panose="020B0604020104020204" pitchFamily="34" charset="0"/>
                        </a:rPr>
                        <a:t>of 195</a:t>
                      </a:r>
                      <a:endParaRPr lang="en-US" dirty="0">
                        <a:latin typeface="Abadi" panose="020B0604020104020204" pitchFamily="34" charset="0"/>
                      </a:endParaRPr>
                    </a:p>
                    <a:p>
                      <a:pPr algn="ctr"/>
                      <a:r>
                        <a:rPr lang="en-US" sz="2000" b="1" dirty="0">
                          <a:solidFill>
                            <a:schemeClr val="accent6"/>
                          </a:solidFill>
                          <a:latin typeface="Abadi" panose="020B0604020104020204" pitchFamily="34" charset="0"/>
                        </a:rPr>
                        <a:t>7.69%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4068896"/>
                  </a:ext>
                </a:extLst>
              </a:tr>
            </a:tbl>
          </a:graphicData>
        </a:graphic>
      </p:graphicFrame>
      <p:graphicFrame>
        <p:nvGraphicFramePr>
          <p:cNvPr id="10" name="Chart 9">
            <a:extLst>
              <a:ext uri="{FF2B5EF4-FFF2-40B4-BE49-F238E27FC236}">
                <a16:creationId xmlns:a16="http://schemas.microsoft.com/office/drawing/2014/main" id="{59E194D1-E353-AB67-8579-D6F991490889}"/>
              </a:ext>
            </a:extLst>
          </p:cNvPr>
          <p:cNvGraphicFramePr/>
          <p:nvPr>
            <p:extLst>
              <p:ext uri="{D42A27DB-BD31-4B8C-83A1-F6EECF244321}">
                <p14:modId xmlns:p14="http://schemas.microsoft.com/office/powerpoint/2010/main" val="464251858"/>
              </p:ext>
            </p:extLst>
          </p:nvPr>
        </p:nvGraphicFramePr>
        <p:xfrm>
          <a:off x="8496300" y="3644641"/>
          <a:ext cx="4457090" cy="36453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376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1000" fill="hold"/>
                                        <p:tgtEl>
                                          <p:spTgt spid="10"/>
                                        </p:tgtEl>
                                        <p:attrNameLst>
                                          <p:attrName>ppt_x</p:attrName>
                                        </p:attrNameLst>
                                      </p:cBhvr>
                                      <p:tavLst>
                                        <p:tav tm="0">
                                          <p:val>
                                            <p:strVal val="1+#ppt_w/2"/>
                                          </p:val>
                                        </p:tav>
                                        <p:tav tm="100000">
                                          <p:val>
                                            <p:strVal val="#ppt_x"/>
                                          </p:val>
                                        </p:tav>
                                      </p:tavLst>
                                    </p:anim>
                                    <p:anim calcmode="lin" valueType="num">
                                      <p:cBhvr additive="base">
                                        <p:cTn id="7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D70D-9E44-5D77-6115-2086777CA721}"/>
              </a:ext>
            </a:extLst>
          </p:cNvPr>
          <p:cNvSpPr>
            <a:spLocks noGrp="1"/>
          </p:cNvSpPr>
          <p:nvPr>
            <p:ph type="ctrTitle"/>
          </p:nvPr>
        </p:nvSpPr>
        <p:spPr>
          <a:xfrm>
            <a:off x="0" y="800100"/>
            <a:ext cx="7315200" cy="724662"/>
          </a:xfrm>
        </p:spPr>
        <p:txBody>
          <a:bodyPr>
            <a:normAutofit fontScale="90000"/>
          </a:bodyPr>
          <a:lstStyle/>
          <a:p>
            <a:r>
              <a:rPr lang="en-US" dirty="0"/>
              <a:t>Contributors</a:t>
            </a:r>
          </a:p>
        </p:txBody>
      </p:sp>
      <p:sp>
        <p:nvSpPr>
          <p:cNvPr id="3" name="Subtitle 2">
            <a:extLst>
              <a:ext uri="{FF2B5EF4-FFF2-40B4-BE49-F238E27FC236}">
                <a16:creationId xmlns:a16="http://schemas.microsoft.com/office/drawing/2014/main" id="{18D8F4AD-3D77-D973-250C-EA6C3902CBFA}"/>
              </a:ext>
            </a:extLst>
          </p:cNvPr>
          <p:cNvSpPr>
            <a:spLocks noGrp="1"/>
          </p:cNvSpPr>
          <p:nvPr>
            <p:ph type="subTitle" idx="1"/>
          </p:nvPr>
        </p:nvSpPr>
        <p:spPr>
          <a:xfrm>
            <a:off x="95250" y="1524762"/>
            <a:ext cx="7315200" cy="3870146"/>
          </a:xfrm>
        </p:spPr>
        <p:txBody>
          <a:bodyPr>
            <a:noAutofit/>
          </a:bodyPr>
          <a:lstStyle/>
          <a:p>
            <a:pPr eaLnBrk="1" hangingPunct="1">
              <a:lnSpc>
                <a:spcPct val="90000"/>
              </a:lnSpc>
            </a:pPr>
            <a:r>
              <a:rPr lang="en-US" altLang="en-US" sz="1600" b="1" dirty="0" err="1">
                <a:solidFill>
                  <a:schemeClr val="bg1"/>
                </a:solidFill>
                <a:latin typeface="Arial" panose="020B0604020202020204" pitchFamily="34" charset="0"/>
              </a:rPr>
              <a:t>Mechelle</a:t>
            </a:r>
            <a:r>
              <a:rPr lang="en-US" altLang="en-US" sz="1600" b="1" dirty="0">
                <a:solidFill>
                  <a:schemeClr val="bg1"/>
                </a:solidFill>
                <a:latin typeface="Arial" panose="020B0604020202020204" pitchFamily="34" charset="0"/>
              </a:rPr>
              <a:t> Johnson, Director of Client Services</a:t>
            </a:r>
          </a:p>
          <a:p>
            <a:pPr marL="0" indent="0">
              <a:lnSpc>
                <a:spcPct val="90000"/>
              </a:lnSpc>
              <a:buNone/>
            </a:pPr>
            <a:r>
              <a:rPr lang="en-US" altLang="en-US" sz="1600" b="1" dirty="0">
                <a:solidFill>
                  <a:schemeClr val="bg1"/>
                </a:solidFill>
                <a:latin typeface="Arial" panose="020B0604020202020204" pitchFamily="34" charset="0"/>
              </a:rPr>
              <a:t>	</a:t>
            </a:r>
            <a:r>
              <a:rPr lang="en-US" sz="1600" u="sng" dirty="0">
                <a:solidFill>
                  <a:srgbClr val="002060"/>
                </a:solidFill>
                <a:hlinkClick r:id="rId3">
                  <a:extLst>
                    <a:ext uri="{A12FA001-AC4F-418D-AE19-62706E023703}">
                      <ahyp:hlinkClr xmlns:ahyp="http://schemas.microsoft.com/office/drawing/2018/hyperlinkcolor" val="tx"/>
                    </a:ext>
                  </a:extLst>
                </a:hlinkClick>
              </a:rPr>
              <a:t>mjohnson@altaregional.org</a:t>
            </a:r>
            <a:endParaRPr lang="en-US" altLang="en-US" sz="1600" u="sng" dirty="0">
              <a:solidFill>
                <a:srgbClr val="002060"/>
              </a:solidFill>
            </a:endParaRPr>
          </a:p>
          <a:p>
            <a:pPr marL="0" indent="0">
              <a:lnSpc>
                <a:spcPct val="90000"/>
              </a:lnSpc>
              <a:buNone/>
            </a:pPr>
            <a:r>
              <a:rPr lang="en-US" altLang="en-US" sz="1600" b="1"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 (916) 978-6653</a:t>
            </a:r>
            <a:endParaRPr lang="en-US" altLang="en-US" sz="1600" b="1" dirty="0">
              <a:solidFill>
                <a:schemeClr val="bg1"/>
              </a:solidFill>
              <a:latin typeface="Arial" panose="020B0604020202020204" pitchFamily="34" charset="0"/>
            </a:endParaRPr>
          </a:p>
          <a:p>
            <a:r>
              <a:rPr lang="en-US" altLang="en-US" sz="1600" b="1" dirty="0">
                <a:solidFill>
                  <a:schemeClr val="bg1"/>
                </a:solidFill>
                <a:latin typeface="Arial" panose="020B0604020202020204" pitchFamily="34" charset="0"/>
              </a:rPr>
              <a:t>Jennifer Bloom, Director of Client Services</a:t>
            </a:r>
          </a:p>
          <a:p>
            <a:pPr marL="0" indent="0">
              <a:lnSpc>
                <a:spcPct val="90000"/>
              </a:lnSpc>
              <a:buNone/>
            </a:pPr>
            <a:r>
              <a:rPr lang="en-US" altLang="en-US" sz="1600" b="1" dirty="0">
                <a:solidFill>
                  <a:schemeClr val="bg1"/>
                </a:solidFill>
                <a:latin typeface="Arial" panose="020B0604020202020204" pitchFamily="34" charset="0"/>
              </a:rPr>
              <a:t>	</a:t>
            </a:r>
            <a:r>
              <a:rPr lang="en-US" sz="1600" u="sng" dirty="0">
                <a:solidFill>
                  <a:srgbClr val="002060"/>
                </a:solidFill>
                <a:hlinkClick r:id="rId4">
                  <a:extLst>
                    <a:ext uri="{A12FA001-AC4F-418D-AE19-62706E023703}">
                      <ahyp:hlinkClr xmlns:ahyp="http://schemas.microsoft.com/office/drawing/2018/hyperlinkcolor" val="tx"/>
                    </a:ext>
                  </a:extLst>
                </a:hlinkClick>
              </a:rPr>
              <a:t>jbloom@altaregional.org</a:t>
            </a:r>
            <a:endParaRPr lang="en-US" altLang="en-US" sz="1600" u="sng" dirty="0">
              <a:solidFill>
                <a:srgbClr val="002060"/>
              </a:solidFill>
            </a:endParaRPr>
          </a:p>
          <a:p>
            <a:pPr marL="0" indent="0">
              <a:lnSpc>
                <a:spcPct val="90000"/>
              </a:lnSpc>
              <a:buNone/>
            </a:pPr>
            <a:r>
              <a:rPr lang="en-US" altLang="en-US" sz="1600" b="1"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 (916) 978-6572</a:t>
            </a:r>
          </a:p>
          <a:p>
            <a:pPr>
              <a:lnSpc>
                <a:spcPct val="90000"/>
              </a:lnSpc>
            </a:pPr>
            <a:r>
              <a:rPr lang="en-US" altLang="en-US" sz="1600" b="1" dirty="0">
                <a:solidFill>
                  <a:schemeClr val="bg1"/>
                </a:solidFill>
                <a:latin typeface="Arial" panose="020B0604020202020204" pitchFamily="34" charset="0"/>
              </a:rPr>
              <a:t>Elijah Jenkins, Data Scientist</a:t>
            </a:r>
          </a:p>
          <a:p>
            <a:pPr marL="0" indent="0">
              <a:lnSpc>
                <a:spcPct val="90000"/>
              </a:lnSpc>
              <a:buNone/>
            </a:pPr>
            <a:r>
              <a:rPr lang="en-US" altLang="en-US" sz="1600" b="1" dirty="0">
                <a:solidFill>
                  <a:schemeClr val="bg1"/>
                </a:solidFill>
                <a:latin typeface="Arial" panose="020B0604020202020204" pitchFamily="34" charset="0"/>
              </a:rPr>
              <a:t>	</a:t>
            </a:r>
            <a:r>
              <a:rPr lang="en-US" altLang="en-US" sz="1600" u="sng" dirty="0">
                <a:solidFill>
                  <a:srgbClr val="002060"/>
                </a:solidFill>
              </a:rPr>
              <a:t>ejenkins</a:t>
            </a:r>
            <a:r>
              <a:rPr lang="en-US" sz="1600" u="sng" dirty="0">
                <a:solidFill>
                  <a:srgbClr val="002060"/>
                </a:solidFill>
                <a:hlinkClick r:id="rId5">
                  <a:extLst>
                    <a:ext uri="{A12FA001-AC4F-418D-AE19-62706E023703}">
                      <ahyp:hlinkClr xmlns:ahyp="http://schemas.microsoft.com/office/drawing/2018/hyperlinkcolor" val="tx"/>
                    </a:ext>
                  </a:extLst>
                </a:hlinkClick>
              </a:rPr>
              <a:t>@altaregional.org</a:t>
            </a:r>
            <a:endParaRPr lang="en-US" altLang="en-US" sz="1600" u="sng" dirty="0">
              <a:solidFill>
                <a:srgbClr val="002060"/>
              </a:solidFill>
            </a:endParaRPr>
          </a:p>
          <a:p>
            <a:pPr marL="0" indent="0">
              <a:lnSpc>
                <a:spcPct val="90000"/>
              </a:lnSpc>
              <a:buNone/>
            </a:pPr>
            <a:r>
              <a:rPr lang="en-US" altLang="en-US" sz="1600" b="1"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 (916) 978-6380</a:t>
            </a:r>
          </a:p>
          <a:p>
            <a:pPr>
              <a:lnSpc>
                <a:spcPct val="90000"/>
              </a:lnSpc>
            </a:pPr>
            <a:r>
              <a:rPr lang="en-US" altLang="en-US" sz="1600" b="1" dirty="0">
                <a:solidFill>
                  <a:schemeClr val="bg1"/>
                </a:solidFill>
                <a:latin typeface="Arial" panose="020B0604020202020204" pitchFamily="34" charset="0"/>
              </a:rPr>
              <a:t>Herman </a:t>
            </a:r>
            <a:r>
              <a:rPr lang="en-US" altLang="en-US" sz="1600" b="1" dirty="0" err="1">
                <a:solidFill>
                  <a:schemeClr val="bg1"/>
                </a:solidFill>
                <a:latin typeface="Arial" panose="020B0604020202020204" pitchFamily="34" charset="0"/>
              </a:rPr>
              <a:t>Kothe</a:t>
            </a:r>
            <a:r>
              <a:rPr lang="en-US" altLang="en-US" sz="1600" b="1" dirty="0">
                <a:solidFill>
                  <a:schemeClr val="bg1"/>
                </a:solidFill>
                <a:latin typeface="Arial" panose="020B0604020202020204" pitchFamily="34" charset="0"/>
              </a:rPr>
              <a:t>, Training Manager</a:t>
            </a:r>
          </a:p>
          <a:p>
            <a:pPr marL="0" indent="0">
              <a:lnSpc>
                <a:spcPct val="90000"/>
              </a:lnSpc>
              <a:buNone/>
            </a:pPr>
            <a:r>
              <a:rPr lang="en-US" altLang="en-US" sz="1600" b="1" dirty="0">
                <a:solidFill>
                  <a:schemeClr val="bg1"/>
                </a:solidFill>
                <a:latin typeface="Arial" panose="020B0604020202020204" pitchFamily="34" charset="0"/>
              </a:rPr>
              <a:t>	</a:t>
            </a:r>
            <a:r>
              <a:rPr lang="en-US" altLang="en-US" sz="1600" u="sng" dirty="0">
                <a:solidFill>
                  <a:srgbClr val="002060"/>
                </a:solidFill>
              </a:rPr>
              <a:t>hkothe</a:t>
            </a:r>
            <a:r>
              <a:rPr lang="en-US" sz="1600" u="sng" dirty="0">
                <a:solidFill>
                  <a:srgbClr val="002060"/>
                </a:solidFill>
                <a:hlinkClick r:id="rId5">
                  <a:extLst>
                    <a:ext uri="{A12FA001-AC4F-418D-AE19-62706E023703}">
                      <ahyp:hlinkClr xmlns:ahyp="http://schemas.microsoft.com/office/drawing/2018/hyperlinkcolor" val="tx"/>
                    </a:ext>
                  </a:extLst>
                </a:hlinkClick>
              </a:rPr>
              <a:t>@altaregional.org</a:t>
            </a:r>
            <a:endParaRPr lang="en-US" altLang="en-US" sz="1600" u="sng" dirty="0">
              <a:solidFill>
                <a:srgbClr val="002060"/>
              </a:solidFill>
            </a:endParaRPr>
          </a:p>
          <a:p>
            <a:pPr marL="0" indent="0">
              <a:lnSpc>
                <a:spcPct val="90000"/>
              </a:lnSpc>
              <a:buNone/>
            </a:pPr>
            <a:r>
              <a:rPr lang="en-US" altLang="en-US" sz="1600" b="1"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 (916) 978-6506</a:t>
            </a:r>
          </a:p>
          <a:p>
            <a:pPr marL="0" indent="0">
              <a:lnSpc>
                <a:spcPct val="90000"/>
              </a:lnSpc>
              <a:buNone/>
            </a:pPr>
            <a:endParaRPr lang="en-US" altLang="en-US" sz="1600" b="1" dirty="0">
              <a:solidFill>
                <a:schemeClr val="bg1"/>
              </a:solidFill>
              <a:latin typeface="Arial" panose="020B0604020202020204" pitchFamily="34" charset="0"/>
            </a:endParaRPr>
          </a:p>
          <a:p>
            <a:endParaRPr lang="en-US" dirty="0"/>
          </a:p>
        </p:txBody>
      </p:sp>
      <p:pic>
        <p:nvPicPr>
          <p:cNvPr id="4" name="Picture 3" descr="A logo with a city and mountains in the background&#10;&#10;Description automatically generated">
            <a:extLst>
              <a:ext uri="{FF2B5EF4-FFF2-40B4-BE49-F238E27FC236}">
                <a16:creationId xmlns:a16="http://schemas.microsoft.com/office/drawing/2014/main" id="{65CA0742-786B-6BA7-36F3-2E72E9335D55}"/>
              </a:ext>
            </a:extLst>
          </p:cNvPr>
          <p:cNvPicPr>
            <a:picLocks noChangeAspect="1"/>
          </p:cNvPicPr>
          <p:nvPr/>
        </p:nvPicPr>
        <p:blipFill>
          <a:blip r:embed="rId6"/>
          <a:stretch>
            <a:fillRect/>
          </a:stretch>
        </p:blipFill>
        <p:spPr>
          <a:xfrm>
            <a:off x="9372123" y="800100"/>
            <a:ext cx="2819877" cy="2326849"/>
          </a:xfrm>
          <a:prstGeom prst="rect">
            <a:avLst/>
          </a:prstGeom>
        </p:spPr>
      </p:pic>
      <p:sp>
        <p:nvSpPr>
          <p:cNvPr id="6" name="TextBox 5">
            <a:extLst>
              <a:ext uri="{FF2B5EF4-FFF2-40B4-BE49-F238E27FC236}">
                <a16:creationId xmlns:a16="http://schemas.microsoft.com/office/drawing/2014/main" id="{29FEF3F7-5C03-7D7F-6D84-B72826ADFC8F}"/>
              </a:ext>
            </a:extLst>
          </p:cNvPr>
          <p:cNvSpPr txBox="1"/>
          <p:nvPr/>
        </p:nvSpPr>
        <p:spPr>
          <a:xfrm>
            <a:off x="9307003" y="3561775"/>
            <a:ext cx="2958780" cy="338554"/>
          </a:xfrm>
          <a:prstGeom prst="rect">
            <a:avLst/>
          </a:prstGeom>
          <a:noFill/>
        </p:spPr>
        <p:txBody>
          <a:bodyPr wrap="square">
            <a:spAutoFit/>
          </a:bodyPr>
          <a:lstStyle/>
          <a:p>
            <a:pPr marL="0" indent="0">
              <a:buNone/>
            </a:pPr>
            <a:r>
              <a:rPr lang="en-US" sz="1600" u="sng" dirty="0">
                <a:solidFill>
                  <a:srgbClr val="002060"/>
                </a:solidFill>
                <a:hlinkClick r:id="rId7">
                  <a:extLst>
                    <a:ext uri="{A12FA001-AC4F-418D-AE19-62706E023703}">
                      <ahyp:hlinkClr xmlns:ahyp="http://schemas.microsoft.com/office/drawing/2018/hyperlinkcolor" val="tx"/>
                    </a:ext>
                  </a:extLst>
                </a:hlinkClick>
              </a:rPr>
              <a:t>ncifeedback@altaregional.org</a:t>
            </a:r>
            <a:endParaRPr lang="en-US" sz="1600" u="sng" dirty="0">
              <a:solidFill>
                <a:srgbClr val="002060"/>
              </a:solidFill>
            </a:endParaRPr>
          </a:p>
        </p:txBody>
      </p:sp>
    </p:spTree>
    <p:extLst>
      <p:ext uri="{BB962C8B-B14F-4D97-AF65-F5344CB8AC3E}">
        <p14:creationId xmlns:p14="http://schemas.microsoft.com/office/powerpoint/2010/main" val="3449220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1C9DD96-2B2D-FCEB-078C-882F51F9124B}"/>
              </a:ext>
            </a:extLst>
          </p:cNvPr>
          <p:cNvGrpSpPr/>
          <p:nvPr/>
        </p:nvGrpSpPr>
        <p:grpSpPr>
          <a:xfrm>
            <a:off x="3867150" y="742950"/>
            <a:ext cx="7322377" cy="5314950"/>
            <a:chOff x="3867150" y="742950"/>
            <a:chExt cx="7322377" cy="5314950"/>
          </a:xfrm>
        </p:grpSpPr>
        <p:sp>
          <p:nvSpPr>
            <p:cNvPr id="15" name="Rectangle 14">
              <a:extLst>
                <a:ext uri="{FF2B5EF4-FFF2-40B4-BE49-F238E27FC236}">
                  <a16:creationId xmlns:a16="http://schemas.microsoft.com/office/drawing/2014/main" id="{B7AFC3CD-3219-11CD-3E9D-AFB012AA16B0}"/>
                </a:ext>
              </a:extLst>
            </p:cNvPr>
            <p:cNvSpPr/>
            <p:nvPr/>
          </p:nvSpPr>
          <p:spPr>
            <a:xfrm>
              <a:off x="7714807" y="742950"/>
              <a:ext cx="3474720" cy="531495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21A8C7A-ADA3-7203-BEA8-3F33BBDBE0A8}"/>
                </a:ext>
              </a:extLst>
            </p:cNvPr>
            <p:cNvSpPr/>
            <p:nvPr/>
          </p:nvSpPr>
          <p:spPr>
            <a:xfrm>
              <a:off x="3867150" y="742950"/>
              <a:ext cx="3474720" cy="531495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6BA609-142E-A95B-B1CC-ECE7D1FA64B5}"/>
                </a:ext>
              </a:extLst>
            </p:cNvPr>
            <p:cNvSpPr/>
            <p:nvPr/>
          </p:nvSpPr>
          <p:spPr>
            <a:xfrm>
              <a:off x="5051801" y="3907360"/>
              <a:ext cx="998016" cy="999473"/>
            </a:xfrm>
            <a:prstGeom prst="rect">
              <a:avLst/>
            </a:prstGeom>
            <a:ln>
              <a:no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8E124B67-5946-9E7E-19C4-537248484560}"/>
                </a:ext>
              </a:extLst>
            </p:cNvPr>
            <p:cNvPicPr>
              <a:picLocks noChangeAspect="1"/>
            </p:cNvPicPr>
            <p:nvPr/>
          </p:nvPicPr>
          <p:blipFill rotWithShape="1">
            <a:blip r:embed="rId3"/>
            <a:srcRect b="17002"/>
            <a:stretch/>
          </p:blipFill>
          <p:spPr>
            <a:xfrm>
              <a:off x="5005618" y="3907361"/>
              <a:ext cx="1090382" cy="904996"/>
            </a:xfrm>
            <a:prstGeom prst="rect">
              <a:avLst/>
            </a:prstGeom>
          </p:spPr>
        </p:pic>
        <p:sp>
          <p:nvSpPr>
            <p:cNvPr id="19" name="Rectangle 18">
              <a:extLst>
                <a:ext uri="{FF2B5EF4-FFF2-40B4-BE49-F238E27FC236}">
                  <a16:creationId xmlns:a16="http://schemas.microsoft.com/office/drawing/2014/main" id="{ED7089CF-AE04-EFAD-47FD-F1D64B7FB088}"/>
                </a:ext>
              </a:extLst>
            </p:cNvPr>
            <p:cNvSpPr/>
            <p:nvPr/>
          </p:nvSpPr>
          <p:spPr>
            <a:xfrm>
              <a:off x="8953500" y="4772677"/>
              <a:ext cx="998016" cy="999473"/>
            </a:xfrm>
            <a:prstGeom prst="rect">
              <a:avLst/>
            </a:prstGeom>
            <a:ln>
              <a:no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B0550697-D568-5F00-7462-BFDFC3039AEA}"/>
                </a:ext>
              </a:extLst>
            </p:cNvPr>
            <p:cNvPicPr>
              <a:picLocks noChangeAspect="1"/>
            </p:cNvPicPr>
            <p:nvPr/>
          </p:nvPicPr>
          <p:blipFill rotWithShape="1">
            <a:blip r:embed="rId4"/>
            <a:srcRect b="14000"/>
            <a:stretch/>
          </p:blipFill>
          <p:spPr>
            <a:xfrm flipH="1">
              <a:off x="9010650" y="4896596"/>
              <a:ext cx="883034" cy="759409"/>
            </a:xfrm>
            <a:prstGeom prst="rect">
              <a:avLst/>
            </a:prstGeom>
          </p:spPr>
        </p:pic>
      </p:grpSp>
      <p:sp>
        <p:nvSpPr>
          <p:cNvPr id="2" name="Title 1">
            <a:extLst>
              <a:ext uri="{FF2B5EF4-FFF2-40B4-BE49-F238E27FC236}">
                <a16:creationId xmlns:a16="http://schemas.microsoft.com/office/drawing/2014/main" id="{E920F74C-CD65-5874-83D3-B57C152C929A}"/>
              </a:ext>
            </a:extLst>
          </p:cNvPr>
          <p:cNvSpPr>
            <a:spLocks noGrp="1"/>
          </p:cNvSpPr>
          <p:nvPr>
            <p:ph type="title"/>
          </p:nvPr>
        </p:nvSpPr>
        <p:spPr>
          <a:xfrm>
            <a:off x="95250" y="742950"/>
            <a:ext cx="2947482" cy="1047863"/>
          </a:xfrm>
        </p:spPr>
        <p:txBody>
          <a:bodyPr>
            <a:normAutofit fontScale="90000"/>
          </a:bodyPr>
          <a:lstStyle/>
          <a:p>
            <a:r>
              <a:rPr lang="en-US" dirty="0"/>
              <a:t>National Core Indicators</a:t>
            </a:r>
          </a:p>
        </p:txBody>
      </p:sp>
      <p:sp>
        <p:nvSpPr>
          <p:cNvPr id="3" name="Content Placeholder 2">
            <a:extLst>
              <a:ext uri="{FF2B5EF4-FFF2-40B4-BE49-F238E27FC236}">
                <a16:creationId xmlns:a16="http://schemas.microsoft.com/office/drawing/2014/main" id="{9C7375DB-93F3-3A5A-37AE-D907395782DD}"/>
              </a:ext>
            </a:extLst>
          </p:cNvPr>
          <p:cNvSpPr>
            <a:spLocks noGrp="1"/>
          </p:cNvSpPr>
          <p:nvPr>
            <p:ph sz="half" idx="1"/>
          </p:nvPr>
        </p:nvSpPr>
        <p:spPr/>
        <p:txBody>
          <a:bodyPr anchor="t"/>
          <a:lstStyle/>
          <a:p>
            <a:pPr marL="0" indent="0">
              <a:buNone/>
            </a:pPr>
            <a:r>
              <a:rPr lang="pl-PL" sz="2800" dirty="0">
                <a:solidFill>
                  <a:schemeClr val="bg1"/>
                </a:solidFill>
              </a:rPr>
              <a:t>W&amp;I Code §4571(h)(1)</a:t>
            </a:r>
            <a:r>
              <a:rPr lang="en-US" sz="2800" dirty="0">
                <a:solidFill>
                  <a:schemeClr val="bg1"/>
                </a:solidFill>
              </a:rPr>
              <a:t>…</a:t>
            </a:r>
          </a:p>
          <a:p>
            <a:pPr marL="0" indent="0">
              <a:buNone/>
            </a:pPr>
            <a:endParaRPr lang="en-US" dirty="0"/>
          </a:p>
          <a:p>
            <a:pPr marL="0" indent="0" algn="just">
              <a:buNone/>
            </a:pPr>
            <a:r>
              <a:rPr lang="en-US" sz="1400" dirty="0">
                <a:solidFill>
                  <a:srgbClr val="002060"/>
                </a:solidFill>
              </a:rPr>
              <a:t>…requires that each regional center annually present data collected from NCI surveys at a public meeting of its governing board to assess the comparative performance of the regional center and </a:t>
            </a:r>
            <a:r>
              <a:rPr lang="en-US" sz="1400" b="1" dirty="0">
                <a:solidFill>
                  <a:srgbClr val="002060"/>
                </a:solidFill>
              </a:rPr>
              <a:t>identify needed improvements </a:t>
            </a:r>
            <a:r>
              <a:rPr lang="en-US" sz="1400" dirty="0">
                <a:solidFill>
                  <a:srgbClr val="002060"/>
                </a:solidFill>
              </a:rPr>
              <a:t>in services for consumers, including, but not limited to, case management services.</a:t>
            </a:r>
          </a:p>
          <a:p>
            <a:pPr marL="0" indent="0">
              <a:buNone/>
            </a:pPr>
            <a:endParaRPr lang="en-US" dirty="0"/>
          </a:p>
        </p:txBody>
      </p:sp>
      <p:sp>
        <p:nvSpPr>
          <p:cNvPr id="4" name="Content Placeholder 3">
            <a:extLst>
              <a:ext uri="{FF2B5EF4-FFF2-40B4-BE49-F238E27FC236}">
                <a16:creationId xmlns:a16="http://schemas.microsoft.com/office/drawing/2014/main" id="{D3211303-D05B-57F9-8C23-16A9631D481E}"/>
              </a:ext>
            </a:extLst>
          </p:cNvPr>
          <p:cNvSpPr>
            <a:spLocks noGrp="1"/>
          </p:cNvSpPr>
          <p:nvPr>
            <p:ph sz="half" idx="2"/>
          </p:nvPr>
        </p:nvSpPr>
        <p:spPr/>
        <p:txBody>
          <a:bodyPr anchor="t"/>
          <a:lstStyle/>
          <a:p>
            <a:pPr marL="0" indent="0">
              <a:buNone/>
            </a:pPr>
            <a:r>
              <a:rPr lang="en-US" dirty="0">
                <a:solidFill>
                  <a:schemeClr val="bg1"/>
                </a:solidFill>
              </a:rPr>
              <a:t>Share suggestions:</a:t>
            </a:r>
          </a:p>
          <a:p>
            <a:pPr marL="0" indent="0" algn="ctr">
              <a:buNone/>
            </a:pPr>
            <a:endParaRPr lang="en-US" dirty="0"/>
          </a:p>
          <a:p>
            <a:pPr marL="0" indent="0" algn="ctr">
              <a:buNone/>
            </a:pPr>
            <a:r>
              <a:rPr lang="en-US" sz="1800" dirty="0">
                <a:solidFill>
                  <a:srgbClr val="002060"/>
                </a:solidFill>
              </a:rPr>
              <a:t>Please submit comments in Chat</a:t>
            </a:r>
          </a:p>
          <a:p>
            <a:pPr marL="0" indent="0" algn="ctr">
              <a:buNone/>
            </a:pPr>
            <a:endParaRPr lang="en-US" sz="1800" u="sng" dirty="0">
              <a:solidFill>
                <a:srgbClr val="002060"/>
              </a:solidFill>
            </a:endParaRPr>
          </a:p>
          <a:p>
            <a:pPr marL="0" indent="0" algn="ctr">
              <a:buNone/>
            </a:pPr>
            <a:r>
              <a:rPr lang="en-US" sz="1800" u="sng" dirty="0">
                <a:solidFill>
                  <a:srgbClr val="002060"/>
                </a:solidFill>
                <a:hlinkClick r:id="rId5">
                  <a:extLst>
                    <a:ext uri="{A12FA001-AC4F-418D-AE19-62706E023703}">
                      <ahyp:hlinkClr xmlns:ahyp="http://schemas.microsoft.com/office/drawing/2018/hyperlinkcolor" val="tx"/>
                    </a:ext>
                  </a:extLst>
                </a:hlinkClick>
              </a:rPr>
              <a:t>ncifeedback@altaregional.org</a:t>
            </a:r>
            <a:endParaRPr lang="en-US" sz="1800" u="sng" dirty="0">
              <a:solidFill>
                <a:srgbClr val="002060"/>
              </a:solidFill>
            </a:endParaRPr>
          </a:p>
          <a:p>
            <a:pPr marL="0" indent="0" algn="ctr">
              <a:buNone/>
            </a:pPr>
            <a:endParaRPr lang="en-US" sz="1800" u="sng" dirty="0">
              <a:solidFill>
                <a:srgbClr val="002060"/>
              </a:solidFill>
            </a:endParaRPr>
          </a:p>
          <a:p>
            <a:pPr marL="0" indent="0" algn="ctr">
              <a:buNone/>
            </a:pPr>
            <a:r>
              <a:rPr lang="en-US" sz="1800" dirty="0">
                <a:solidFill>
                  <a:srgbClr val="002060"/>
                </a:solidFill>
                <a:hlinkClick r:id="rId6">
                  <a:extLst>
                    <a:ext uri="{A12FA001-AC4F-418D-AE19-62706E023703}">
                      <ahyp:hlinkClr xmlns:ahyp="http://schemas.microsoft.com/office/drawing/2018/hyperlinkcolor" val="tx"/>
                    </a:ext>
                  </a:extLst>
                </a:hlinkClick>
              </a:rPr>
              <a:t>National Core Indicators - CA Department of Developmental Services</a:t>
            </a:r>
            <a:endParaRPr lang="en-US" sz="1800" u="sng" dirty="0">
              <a:solidFill>
                <a:srgbClr val="002060"/>
              </a:solidFill>
            </a:endParaRPr>
          </a:p>
          <a:p>
            <a:pPr marL="0" indent="0">
              <a:buNone/>
            </a:pPr>
            <a:endParaRPr lang="en-US" dirty="0"/>
          </a:p>
        </p:txBody>
      </p:sp>
      <p:sp>
        <p:nvSpPr>
          <p:cNvPr id="5" name="TextBox 4">
            <a:extLst>
              <a:ext uri="{FF2B5EF4-FFF2-40B4-BE49-F238E27FC236}">
                <a16:creationId xmlns:a16="http://schemas.microsoft.com/office/drawing/2014/main" id="{96A251FE-54BA-22AC-0073-68FBC731A112}"/>
              </a:ext>
            </a:extLst>
          </p:cNvPr>
          <p:cNvSpPr txBox="1"/>
          <p:nvPr/>
        </p:nvSpPr>
        <p:spPr>
          <a:xfrm>
            <a:off x="95250" y="1657350"/>
            <a:ext cx="3200399" cy="467820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2060"/>
                </a:solidFill>
              </a:rPr>
              <a:t>The National Core Indicators (NCI) Surveys give individuals with intellectual/developmental disabilities (I/DD) and their families the opportunity to voluntarily and confidentially share their experiences on access to and use of regional center and community services.</a:t>
            </a:r>
          </a:p>
          <a:p>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The NCI Survey is used by the California Department of Developmental Services (DDS) to assess performances in services and supports provided to people with developmental disabilities.</a:t>
            </a:r>
          </a:p>
          <a:p>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Survey responses help the regional centers see what they are doing well and what they can improve.</a:t>
            </a:r>
          </a:p>
          <a:p>
            <a:endParaRPr lang="en-US" dirty="0"/>
          </a:p>
        </p:txBody>
      </p:sp>
      <p:grpSp>
        <p:nvGrpSpPr>
          <p:cNvPr id="13" name="Group 12">
            <a:extLst>
              <a:ext uri="{FF2B5EF4-FFF2-40B4-BE49-F238E27FC236}">
                <a16:creationId xmlns:a16="http://schemas.microsoft.com/office/drawing/2014/main" id="{61A48902-E02B-0664-024B-C5ED2D8F7E2C}"/>
              </a:ext>
            </a:extLst>
          </p:cNvPr>
          <p:cNvGrpSpPr/>
          <p:nvPr/>
        </p:nvGrpSpPr>
        <p:grpSpPr>
          <a:xfrm>
            <a:off x="2608216" y="868680"/>
            <a:ext cx="801734" cy="788670"/>
            <a:chOff x="2495550" y="868680"/>
            <a:chExt cx="801734" cy="788670"/>
          </a:xfrm>
        </p:grpSpPr>
        <p:sp>
          <p:nvSpPr>
            <p:cNvPr id="12" name="Rectangle 11">
              <a:extLst>
                <a:ext uri="{FF2B5EF4-FFF2-40B4-BE49-F238E27FC236}">
                  <a16:creationId xmlns:a16="http://schemas.microsoft.com/office/drawing/2014/main" id="{7945896A-746E-74BB-37C6-E119B6974BCB}"/>
                </a:ext>
              </a:extLst>
            </p:cNvPr>
            <p:cNvSpPr/>
            <p:nvPr/>
          </p:nvSpPr>
          <p:spPr>
            <a:xfrm>
              <a:off x="2495550" y="868680"/>
              <a:ext cx="744584" cy="788670"/>
            </a:xfrm>
            <a:prstGeom prst="rect">
              <a:avLst/>
            </a:prstGeom>
            <a:ln>
              <a:no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A6864FF2-F53B-05FC-53D2-26E215E6AE4E}"/>
                </a:ext>
              </a:extLst>
            </p:cNvPr>
            <p:cNvPicPr>
              <a:picLocks noChangeAspect="1"/>
            </p:cNvPicPr>
            <p:nvPr/>
          </p:nvPicPr>
          <p:blipFill rotWithShape="1">
            <a:blip r:embed="rId7"/>
            <a:srcRect b="15714"/>
            <a:stretch/>
          </p:blipFill>
          <p:spPr>
            <a:xfrm>
              <a:off x="2552700" y="916178"/>
              <a:ext cx="744584" cy="627578"/>
            </a:xfrm>
            <a:prstGeom prst="rect">
              <a:avLst/>
            </a:prstGeom>
          </p:spPr>
        </p:pic>
      </p:grpSp>
    </p:spTree>
    <p:extLst>
      <p:ext uri="{BB962C8B-B14F-4D97-AF65-F5344CB8AC3E}">
        <p14:creationId xmlns:p14="http://schemas.microsoft.com/office/powerpoint/2010/main" val="3490956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047FBE-3B4A-8925-8884-E29823F1726A}"/>
              </a:ext>
            </a:extLst>
          </p:cNvPr>
          <p:cNvSpPr/>
          <p:nvPr/>
        </p:nvSpPr>
        <p:spPr>
          <a:xfrm>
            <a:off x="-76200" y="4406382"/>
            <a:ext cx="3314700" cy="4572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0AA291-55B9-487A-17F5-C4CAADF19D3D}"/>
              </a:ext>
            </a:extLst>
          </p:cNvPr>
          <p:cNvSpPr/>
          <p:nvPr/>
        </p:nvSpPr>
        <p:spPr>
          <a:xfrm>
            <a:off x="-76200" y="2472612"/>
            <a:ext cx="3314700" cy="4572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FA3166-EA34-DEB7-E2A9-9BE8C56452B9}"/>
              </a:ext>
            </a:extLst>
          </p:cNvPr>
          <p:cNvSpPr/>
          <p:nvPr/>
        </p:nvSpPr>
        <p:spPr>
          <a:xfrm>
            <a:off x="-76200" y="564501"/>
            <a:ext cx="3314700" cy="4572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24746C-49F6-344E-3619-3979089048CF}"/>
              </a:ext>
            </a:extLst>
          </p:cNvPr>
          <p:cNvSpPr txBox="1"/>
          <p:nvPr/>
        </p:nvSpPr>
        <p:spPr>
          <a:xfrm>
            <a:off x="381000" y="685800"/>
            <a:ext cx="11144250" cy="5078313"/>
          </a:xfrm>
          <a:prstGeom prst="rect">
            <a:avLst/>
          </a:prstGeom>
          <a:noFill/>
        </p:spPr>
        <p:txBody>
          <a:bodyPr wrap="square" rtlCol="0">
            <a:spAutoFit/>
          </a:bodyPr>
          <a:lstStyle/>
          <a:p>
            <a:r>
              <a:rPr lang="en-US" b="1" dirty="0">
                <a:solidFill>
                  <a:schemeClr val="bg1"/>
                </a:solidFill>
                <a:latin typeface="Arial" panose="020B0604020202020204" pitchFamily="34" charset="0"/>
                <a:ea typeface="Calibri" panose="020F0502020204030204" pitchFamily="34" charset="0"/>
              </a:rPr>
              <a:t>Adult Family Survey</a:t>
            </a:r>
            <a:endParaRPr lang="en-US" dirty="0">
              <a:solidFill>
                <a:schemeClr val="bg1"/>
              </a:solidFill>
              <a:latin typeface="Calibri" panose="020F0502020204030204" pitchFamily="34" charset="0"/>
              <a:ea typeface="Calibri" panose="020F0502020204030204" pitchFamily="34" charset="0"/>
            </a:endParaRPr>
          </a:p>
          <a:p>
            <a:r>
              <a:rPr lang="en-US" dirty="0">
                <a:solidFill>
                  <a:srgbClr val="111111"/>
                </a:solidFill>
                <a:latin typeface="Source Sans Pro" panose="020B0503030403020204" pitchFamily="34" charset="0"/>
                <a:ea typeface="Calibri" panose="020F0502020204030204" pitchFamily="34" charset="0"/>
              </a:rPr>
              <a:t>The Adult Family Survey is a written survey that is completed by families of an adult (age 18 and over) who lives with them and receives at least one service from a regional center, in addition to case management.</a:t>
            </a:r>
          </a:p>
          <a:p>
            <a:endParaRPr lang="en-US" dirty="0">
              <a:solidFill>
                <a:srgbClr val="111111"/>
              </a:solidFill>
              <a:latin typeface="Source Sans Pro" panose="020B0503030403020204" pitchFamily="34" charset="0"/>
              <a:ea typeface="Calibri" panose="020F0502020204030204" pitchFamily="34" charset="0"/>
            </a:endParaRPr>
          </a:p>
          <a:p>
            <a:endParaRPr lang="en-US" dirty="0">
              <a:solidFill>
                <a:srgbClr val="111111"/>
              </a:solidFill>
              <a:latin typeface="Source Sans Pro" panose="020B0503030403020204" pitchFamily="34" charset="0"/>
              <a:ea typeface="Calibri" panose="020F0502020204030204" pitchFamily="34" charset="0"/>
            </a:endParaRPr>
          </a:p>
          <a:p>
            <a:endParaRPr lang="en-US" dirty="0">
              <a:solidFill>
                <a:srgbClr val="111111"/>
              </a:solidFill>
              <a:latin typeface="Source Sans Pro" panose="020B0503030403020204" pitchFamily="34" charset="0"/>
              <a:ea typeface="Calibri" panose="020F0502020204030204" pitchFamily="34" charset="0"/>
            </a:endParaRPr>
          </a:p>
          <a:p>
            <a:pPr marL="0" marR="0">
              <a:spcBef>
                <a:spcPts val="0"/>
              </a:spcBef>
              <a:spcAft>
                <a:spcPts val="0"/>
              </a:spcAft>
            </a:pPr>
            <a:endParaRPr lang="en-US" sz="1800" b="1" dirty="0">
              <a:solidFill>
                <a:schemeClr val="bg1"/>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rPr>
              <a:t>Child Family Survey</a:t>
            </a:r>
            <a:endParaRPr lang="en-US" sz="18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11111"/>
                </a:solidFill>
                <a:effectLst/>
                <a:latin typeface="Source Sans Pro" panose="020B0503030403020204" pitchFamily="34" charset="0"/>
                <a:ea typeface="Calibri" panose="020F0502020204030204" pitchFamily="34" charset="0"/>
              </a:rPr>
              <a:t>The Child Family Survey is a written survey that is completed by families of a child (ages 3-17 years old) who lives with them and receives at least one service from a regional center, in addition to case management.</a:t>
            </a:r>
          </a:p>
          <a:p>
            <a:pPr marL="0" marR="0">
              <a:spcBef>
                <a:spcPts val="0"/>
              </a:spcBef>
              <a:spcAft>
                <a:spcPts val="0"/>
              </a:spcAft>
            </a:pPr>
            <a:endParaRPr lang="en-US" dirty="0">
              <a:solidFill>
                <a:srgbClr val="111111"/>
              </a:solidFill>
              <a:latin typeface="Source Sans Pro" panose="020B050303040302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chemeClr val="bg1"/>
                </a:solidFill>
                <a:effectLst/>
                <a:latin typeface="Arial" panose="020B0604020202020204" pitchFamily="34" charset="0"/>
                <a:ea typeface="Calibri" panose="020F0502020204030204" pitchFamily="34" charset="0"/>
              </a:rPr>
              <a:t>Family Guardian Survey</a:t>
            </a:r>
            <a:endParaRPr lang="en-US" sz="18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11111"/>
                </a:solidFill>
                <a:effectLst/>
                <a:latin typeface="Source Sans Pro" panose="020B0503030403020204" pitchFamily="34" charset="0"/>
                <a:ea typeface="Calibri" panose="020F0502020204030204" pitchFamily="34" charset="0"/>
              </a:rPr>
              <a:t>The Family Guardian Survey is a written survey that is completed by families and conservators of individuals (age 18 and over) who live in a community placement setting, and receive at least one service from a regional center, in addition to case management.</a:t>
            </a:r>
            <a:endParaRPr lang="en-US" sz="18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B0A3D7D8-BE26-F69A-5EFD-857B28FF9BFA}"/>
              </a:ext>
            </a:extLst>
          </p:cNvPr>
          <p:cNvGrpSpPr/>
          <p:nvPr/>
        </p:nvGrpSpPr>
        <p:grpSpPr>
          <a:xfrm>
            <a:off x="3409950" y="575920"/>
            <a:ext cx="2400301" cy="5430909"/>
            <a:chOff x="3409950" y="575920"/>
            <a:chExt cx="2400301" cy="5430909"/>
          </a:xfrm>
        </p:grpSpPr>
        <p:pic>
          <p:nvPicPr>
            <p:cNvPr id="9" name="Picture 2" descr="Adult Family Survey (AFS)">
              <a:extLst>
                <a:ext uri="{FF2B5EF4-FFF2-40B4-BE49-F238E27FC236}">
                  <a16:creationId xmlns:a16="http://schemas.microsoft.com/office/drawing/2014/main" id="{8FDF106D-AD3F-05F7-EB07-A69008EAA011}"/>
                </a:ext>
              </a:extLst>
            </p:cNvPr>
            <p:cNvPicPr>
              <a:picLocks noChangeAspect="1" noChangeArrowheads="1"/>
            </p:cNvPicPr>
            <p:nvPr/>
          </p:nvPicPr>
          <p:blipFill>
            <a:blip r:embed="rId3">
              <a:duotone>
                <a:schemeClr val="accent1">
                  <a:shade val="45000"/>
                  <a:satMod val="135000"/>
                </a:schemeClr>
                <a:prstClr val="white"/>
              </a:duotone>
              <a:alphaModFix amt="30000"/>
              <a:extLst>
                <a:ext uri="{28A0092B-C50C-407E-A947-70E740481C1C}">
                  <a14:useLocalDpi xmlns:a14="http://schemas.microsoft.com/office/drawing/2010/main" val="0"/>
                </a:ext>
              </a:extLst>
            </a:blip>
            <a:srcRect/>
            <a:stretch>
              <a:fillRect/>
            </a:stretch>
          </p:blipFill>
          <p:spPr bwMode="auto">
            <a:xfrm>
              <a:off x="3409951" y="575920"/>
              <a:ext cx="2400300" cy="160044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2" descr="Child Family Survey (CFS)">
              <a:extLst>
                <a:ext uri="{FF2B5EF4-FFF2-40B4-BE49-F238E27FC236}">
                  <a16:creationId xmlns:a16="http://schemas.microsoft.com/office/drawing/2014/main" id="{9BD7A823-590C-E5EE-0771-C8D143DF60ED}"/>
                </a:ext>
              </a:extLst>
            </p:cNvPr>
            <p:cNvPicPr>
              <a:picLocks noChangeAspect="1" noChangeArrowheads="1"/>
            </p:cNvPicPr>
            <p:nvPr/>
          </p:nvPicPr>
          <p:blipFill>
            <a:blip r:embed="rId4">
              <a:duotone>
                <a:schemeClr val="accent1">
                  <a:shade val="45000"/>
                  <a:satMod val="135000"/>
                </a:schemeClr>
                <a:prstClr val="white"/>
              </a:duotone>
              <a:alphaModFix amt="31000"/>
              <a:extLst>
                <a:ext uri="{28A0092B-C50C-407E-A947-70E740481C1C}">
                  <a14:useLocalDpi xmlns:a14="http://schemas.microsoft.com/office/drawing/2010/main" val="0"/>
                </a:ext>
              </a:extLst>
            </a:blip>
            <a:srcRect/>
            <a:stretch>
              <a:fillRect/>
            </a:stretch>
          </p:blipFill>
          <p:spPr bwMode="auto">
            <a:xfrm>
              <a:off x="3409950" y="2472612"/>
              <a:ext cx="2400301" cy="160044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2" descr="Family Guardian Survey (FGS)">
              <a:extLst>
                <a:ext uri="{FF2B5EF4-FFF2-40B4-BE49-F238E27FC236}">
                  <a16:creationId xmlns:a16="http://schemas.microsoft.com/office/drawing/2014/main" id="{3C0CEED1-B009-DCFE-9E69-C4F5FCDED12C}"/>
                </a:ext>
              </a:extLst>
            </p:cNvPr>
            <p:cNvPicPr>
              <a:picLocks noChangeAspect="1" noChangeArrowheads="1"/>
            </p:cNvPicPr>
            <p:nvPr/>
          </p:nvPicPr>
          <p:blipFill>
            <a:blip r:embed="rId5">
              <a:duotone>
                <a:schemeClr val="accent1">
                  <a:shade val="45000"/>
                  <a:satMod val="135000"/>
                </a:schemeClr>
                <a:prstClr val="white"/>
              </a:duotone>
              <a:alphaModFix amt="30000"/>
              <a:extLst>
                <a:ext uri="{28A0092B-C50C-407E-A947-70E740481C1C}">
                  <a14:useLocalDpi xmlns:a14="http://schemas.microsoft.com/office/drawing/2010/main" val="0"/>
                </a:ext>
              </a:extLst>
            </a:blip>
            <a:srcRect/>
            <a:stretch>
              <a:fillRect/>
            </a:stretch>
          </p:blipFill>
          <p:spPr bwMode="auto">
            <a:xfrm>
              <a:off x="3409950" y="4406382"/>
              <a:ext cx="2400301" cy="1600447"/>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020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F69F-C1E1-4BEB-F9E0-7AEAA93567E3}"/>
              </a:ext>
            </a:extLst>
          </p:cNvPr>
          <p:cNvSpPr>
            <a:spLocks noGrp="1"/>
          </p:cNvSpPr>
          <p:nvPr>
            <p:ph type="title"/>
          </p:nvPr>
        </p:nvSpPr>
        <p:spPr/>
        <p:txBody>
          <a:bodyPr/>
          <a:lstStyle/>
          <a:p>
            <a:r>
              <a:rPr lang="en-US" dirty="0"/>
              <a:t>Review of Survey Cycle</a:t>
            </a:r>
          </a:p>
        </p:txBody>
      </p:sp>
      <p:pic>
        <p:nvPicPr>
          <p:cNvPr id="1026" name="Picture 7">
            <a:extLst>
              <a:ext uri="{FF2B5EF4-FFF2-40B4-BE49-F238E27FC236}">
                <a16:creationId xmlns:a16="http://schemas.microsoft.com/office/drawing/2014/main" id="{A618817C-B580-8235-92D1-2AD171BF46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4"/>
          <a:stretch/>
        </p:blipFill>
        <p:spPr bwMode="auto">
          <a:xfrm>
            <a:off x="3524250" y="742950"/>
            <a:ext cx="8239698" cy="486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5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C8384A-F7A7-FEE9-9829-23A04287AF96}"/>
              </a:ext>
            </a:extLst>
          </p:cNvPr>
          <p:cNvSpPr/>
          <p:nvPr/>
        </p:nvSpPr>
        <p:spPr>
          <a:xfrm>
            <a:off x="2045866" y="5203017"/>
            <a:ext cx="7715250" cy="1618262"/>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E0EB24DC-4E79-2C47-C04E-EFD125567F30}"/>
              </a:ext>
            </a:extLst>
          </p:cNvPr>
          <p:cNvSpPr txBox="1"/>
          <p:nvPr/>
        </p:nvSpPr>
        <p:spPr>
          <a:xfrm>
            <a:off x="268411" y="228540"/>
            <a:ext cx="905441" cy="400110"/>
          </a:xfrm>
          <a:prstGeom prst="rect">
            <a:avLst/>
          </a:prstGeom>
          <a:noFill/>
        </p:spPr>
        <p:txBody>
          <a:bodyPr wrap="none" rtlCol="0">
            <a:spAutoFit/>
          </a:bodyPr>
          <a:lstStyle/>
          <a:p>
            <a:r>
              <a:rPr lang="en-US" sz="2000" dirty="0">
                <a:solidFill>
                  <a:schemeClr val="bg1">
                    <a:lumMod val="50000"/>
                  </a:schemeClr>
                </a:solidFill>
              </a:rPr>
              <a:t>Access</a:t>
            </a:r>
          </a:p>
        </p:txBody>
      </p:sp>
      <p:sp>
        <p:nvSpPr>
          <p:cNvPr id="3" name="TextBox 2">
            <a:extLst>
              <a:ext uri="{FF2B5EF4-FFF2-40B4-BE49-F238E27FC236}">
                <a16:creationId xmlns:a16="http://schemas.microsoft.com/office/drawing/2014/main" id="{A1693884-DAEA-3825-D383-839CADA2AD51}"/>
              </a:ext>
            </a:extLst>
          </p:cNvPr>
          <p:cNvSpPr txBox="1"/>
          <p:nvPr/>
        </p:nvSpPr>
        <p:spPr>
          <a:xfrm>
            <a:off x="268411" y="1028700"/>
            <a:ext cx="907621" cy="400110"/>
          </a:xfrm>
          <a:prstGeom prst="rect">
            <a:avLst/>
          </a:prstGeom>
          <a:noFill/>
        </p:spPr>
        <p:txBody>
          <a:bodyPr wrap="none" rtlCol="0">
            <a:spAutoFit/>
          </a:bodyPr>
          <a:lstStyle/>
          <a:p>
            <a:r>
              <a:rPr lang="en-US" sz="2000" dirty="0">
                <a:solidFill>
                  <a:schemeClr val="bg1">
                    <a:lumMod val="50000"/>
                  </a:schemeClr>
                </a:solidFill>
              </a:rPr>
              <a:t>Choice</a:t>
            </a:r>
          </a:p>
        </p:txBody>
      </p:sp>
      <p:sp>
        <p:nvSpPr>
          <p:cNvPr id="4" name="TextBox 3">
            <a:extLst>
              <a:ext uri="{FF2B5EF4-FFF2-40B4-BE49-F238E27FC236}">
                <a16:creationId xmlns:a16="http://schemas.microsoft.com/office/drawing/2014/main" id="{AD98FFE2-ADA6-1264-8743-D440BCD1C218}"/>
              </a:ext>
            </a:extLst>
          </p:cNvPr>
          <p:cNvSpPr txBox="1"/>
          <p:nvPr/>
        </p:nvSpPr>
        <p:spPr>
          <a:xfrm>
            <a:off x="266700" y="1692414"/>
            <a:ext cx="1544012" cy="707886"/>
          </a:xfrm>
          <a:prstGeom prst="rect">
            <a:avLst/>
          </a:prstGeom>
          <a:noFill/>
        </p:spPr>
        <p:txBody>
          <a:bodyPr wrap="none" rtlCol="0">
            <a:spAutoFit/>
          </a:bodyPr>
          <a:lstStyle/>
          <a:p>
            <a:r>
              <a:rPr lang="en-US" sz="2000" dirty="0">
                <a:solidFill>
                  <a:schemeClr val="bg1">
                    <a:lumMod val="50000"/>
                  </a:schemeClr>
                </a:solidFill>
              </a:rPr>
              <a:t>Community</a:t>
            </a:r>
          </a:p>
          <a:p>
            <a:r>
              <a:rPr lang="en-US" sz="2000" dirty="0">
                <a:solidFill>
                  <a:schemeClr val="bg1">
                    <a:lumMod val="50000"/>
                  </a:schemeClr>
                </a:solidFill>
              </a:rPr>
              <a:t>Participation</a:t>
            </a:r>
          </a:p>
        </p:txBody>
      </p:sp>
      <p:sp>
        <p:nvSpPr>
          <p:cNvPr id="5" name="TextBox 4">
            <a:extLst>
              <a:ext uri="{FF2B5EF4-FFF2-40B4-BE49-F238E27FC236}">
                <a16:creationId xmlns:a16="http://schemas.microsoft.com/office/drawing/2014/main" id="{D637FDD7-DED1-67C9-DA8F-A78D0E8C388B}"/>
              </a:ext>
            </a:extLst>
          </p:cNvPr>
          <p:cNvSpPr txBox="1"/>
          <p:nvPr/>
        </p:nvSpPr>
        <p:spPr>
          <a:xfrm>
            <a:off x="266700" y="3657600"/>
            <a:ext cx="1667444" cy="707886"/>
          </a:xfrm>
          <a:prstGeom prst="rect">
            <a:avLst/>
          </a:prstGeom>
          <a:noFill/>
        </p:spPr>
        <p:txBody>
          <a:bodyPr wrap="none" rtlCol="0">
            <a:spAutoFit/>
          </a:bodyPr>
          <a:lstStyle/>
          <a:p>
            <a:r>
              <a:rPr lang="en-US" sz="2000" dirty="0">
                <a:solidFill>
                  <a:schemeClr val="bg1">
                    <a:lumMod val="50000"/>
                  </a:schemeClr>
                </a:solidFill>
              </a:rPr>
              <a:t>Information &amp;</a:t>
            </a:r>
          </a:p>
          <a:p>
            <a:r>
              <a:rPr lang="en-US" sz="2000" dirty="0">
                <a:solidFill>
                  <a:schemeClr val="bg1">
                    <a:lumMod val="50000"/>
                  </a:schemeClr>
                </a:solidFill>
              </a:rPr>
              <a:t>Planning</a:t>
            </a:r>
          </a:p>
        </p:txBody>
      </p:sp>
      <p:sp>
        <p:nvSpPr>
          <p:cNvPr id="6" name="TextBox 5">
            <a:extLst>
              <a:ext uri="{FF2B5EF4-FFF2-40B4-BE49-F238E27FC236}">
                <a16:creationId xmlns:a16="http://schemas.microsoft.com/office/drawing/2014/main" id="{5A080623-54B8-A1C4-51B4-79A1031BCECB}"/>
              </a:ext>
            </a:extLst>
          </p:cNvPr>
          <p:cNvSpPr txBox="1"/>
          <p:nvPr/>
        </p:nvSpPr>
        <p:spPr>
          <a:xfrm>
            <a:off x="266700" y="4629150"/>
            <a:ext cx="1443024" cy="400110"/>
          </a:xfrm>
          <a:prstGeom prst="rect">
            <a:avLst/>
          </a:prstGeom>
          <a:noFill/>
        </p:spPr>
        <p:txBody>
          <a:bodyPr wrap="none" rtlCol="0">
            <a:spAutoFit/>
          </a:bodyPr>
          <a:lstStyle/>
          <a:p>
            <a:r>
              <a:rPr lang="en-US" sz="2000" dirty="0">
                <a:solidFill>
                  <a:schemeClr val="bg1">
                    <a:lumMod val="50000"/>
                  </a:schemeClr>
                </a:solidFill>
              </a:rPr>
              <a:t>Satisfaction</a:t>
            </a:r>
          </a:p>
        </p:txBody>
      </p:sp>
      <p:sp>
        <p:nvSpPr>
          <p:cNvPr id="7" name="TextBox 6">
            <a:extLst>
              <a:ext uri="{FF2B5EF4-FFF2-40B4-BE49-F238E27FC236}">
                <a16:creationId xmlns:a16="http://schemas.microsoft.com/office/drawing/2014/main" id="{384DFD15-9F99-93A3-3F8F-2E0D3922FCD0}"/>
              </a:ext>
            </a:extLst>
          </p:cNvPr>
          <p:cNvSpPr txBox="1"/>
          <p:nvPr/>
        </p:nvSpPr>
        <p:spPr>
          <a:xfrm>
            <a:off x="266700" y="2800350"/>
            <a:ext cx="1168910" cy="707886"/>
          </a:xfrm>
          <a:prstGeom prst="rect">
            <a:avLst/>
          </a:prstGeom>
          <a:noFill/>
        </p:spPr>
        <p:txBody>
          <a:bodyPr wrap="none" rtlCol="0">
            <a:spAutoFit/>
          </a:bodyPr>
          <a:lstStyle/>
          <a:p>
            <a:r>
              <a:rPr lang="en-US" sz="2000" dirty="0">
                <a:solidFill>
                  <a:schemeClr val="bg1">
                    <a:lumMod val="50000"/>
                  </a:schemeClr>
                </a:solidFill>
              </a:rPr>
              <a:t>Health &amp; </a:t>
            </a:r>
          </a:p>
          <a:p>
            <a:r>
              <a:rPr lang="en-US" sz="2000" dirty="0">
                <a:solidFill>
                  <a:schemeClr val="bg1">
                    <a:lumMod val="50000"/>
                  </a:schemeClr>
                </a:solidFill>
              </a:rPr>
              <a:t>Safety</a:t>
            </a:r>
          </a:p>
        </p:txBody>
      </p:sp>
      <p:grpSp>
        <p:nvGrpSpPr>
          <p:cNvPr id="25" name="Group 24">
            <a:extLst>
              <a:ext uri="{FF2B5EF4-FFF2-40B4-BE49-F238E27FC236}">
                <a16:creationId xmlns:a16="http://schemas.microsoft.com/office/drawing/2014/main" id="{5A97747B-CA8F-60EA-32A3-4296F6141370}"/>
              </a:ext>
            </a:extLst>
          </p:cNvPr>
          <p:cNvGrpSpPr/>
          <p:nvPr/>
        </p:nvGrpSpPr>
        <p:grpSpPr>
          <a:xfrm>
            <a:off x="2029178" y="-342900"/>
            <a:ext cx="7724422" cy="5486400"/>
            <a:chOff x="2029178" y="-342900"/>
            <a:chExt cx="7724422" cy="5486400"/>
          </a:xfrm>
        </p:grpSpPr>
        <p:sp>
          <p:nvSpPr>
            <p:cNvPr id="11" name="Rectangle 10">
              <a:extLst>
                <a:ext uri="{FF2B5EF4-FFF2-40B4-BE49-F238E27FC236}">
                  <a16:creationId xmlns:a16="http://schemas.microsoft.com/office/drawing/2014/main" id="{9155E2D4-D5D4-FDF0-6E54-43930C486AFB}"/>
                </a:ext>
              </a:extLst>
            </p:cNvPr>
            <p:cNvSpPr/>
            <p:nvPr/>
          </p:nvSpPr>
          <p:spPr>
            <a:xfrm>
              <a:off x="2029178" y="-342900"/>
              <a:ext cx="7724422" cy="54864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8BCCF-1B78-A992-5E34-584B562FB9EB}"/>
                </a:ext>
              </a:extLst>
            </p:cNvPr>
            <p:cNvSpPr txBox="1"/>
            <p:nvPr/>
          </p:nvSpPr>
          <p:spPr>
            <a:xfrm>
              <a:off x="2033764" y="36721"/>
              <a:ext cx="7715250" cy="323165"/>
            </a:xfrm>
            <a:prstGeom prst="rect">
              <a:avLst/>
            </a:prstGeom>
            <a:noFill/>
          </p:spPr>
          <p:txBody>
            <a:bodyPr wrap="square" rtlCol="0">
              <a:spAutoFit/>
            </a:bodyPr>
            <a:lstStyle/>
            <a:p>
              <a:r>
                <a:rPr lang="en-US" sz="1500" dirty="0"/>
                <a:t>20 Questions about the ability to connect and communicate in a way that people understand.  </a:t>
              </a:r>
            </a:p>
          </p:txBody>
        </p:sp>
        <p:sp>
          <p:nvSpPr>
            <p:cNvPr id="12" name="TextBox 11">
              <a:extLst>
                <a:ext uri="{FF2B5EF4-FFF2-40B4-BE49-F238E27FC236}">
                  <a16:creationId xmlns:a16="http://schemas.microsoft.com/office/drawing/2014/main" id="{86AC5E77-6AFB-197C-26D1-07D40F372880}"/>
                </a:ext>
              </a:extLst>
            </p:cNvPr>
            <p:cNvSpPr txBox="1"/>
            <p:nvPr/>
          </p:nvSpPr>
          <p:spPr>
            <a:xfrm>
              <a:off x="2033764" y="986685"/>
              <a:ext cx="7715250" cy="553998"/>
            </a:xfrm>
            <a:prstGeom prst="rect">
              <a:avLst/>
            </a:prstGeom>
            <a:noFill/>
          </p:spPr>
          <p:txBody>
            <a:bodyPr wrap="square" rtlCol="0">
              <a:spAutoFit/>
            </a:bodyPr>
            <a:lstStyle/>
            <a:p>
              <a:r>
                <a:rPr lang="en-US" sz="1500" dirty="0"/>
                <a:t>5 Questions about the client/family’s voice being respected and directing decisions about service delivery. </a:t>
              </a:r>
            </a:p>
          </p:txBody>
        </p:sp>
        <p:sp>
          <p:nvSpPr>
            <p:cNvPr id="13" name="TextBox 12">
              <a:extLst>
                <a:ext uri="{FF2B5EF4-FFF2-40B4-BE49-F238E27FC236}">
                  <a16:creationId xmlns:a16="http://schemas.microsoft.com/office/drawing/2014/main" id="{5E3C7F7B-3D2F-C4EE-CC6E-A975A532F122}"/>
                </a:ext>
              </a:extLst>
            </p:cNvPr>
            <p:cNvSpPr txBox="1"/>
            <p:nvPr/>
          </p:nvSpPr>
          <p:spPr>
            <a:xfrm>
              <a:off x="2033764" y="1705817"/>
              <a:ext cx="7715250" cy="323165"/>
            </a:xfrm>
            <a:prstGeom prst="rect">
              <a:avLst/>
            </a:prstGeom>
            <a:noFill/>
          </p:spPr>
          <p:txBody>
            <a:bodyPr wrap="square" rtlCol="0">
              <a:spAutoFit/>
            </a:bodyPr>
            <a:lstStyle/>
            <a:p>
              <a:r>
                <a:rPr lang="en-US" sz="1500" dirty="0"/>
                <a:t>4-5 Questions about connections, relationships and doing things with others.</a:t>
              </a:r>
            </a:p>
          </p:txBody>
        </p:sp>
        <p:sp>
          <p:nvSpPr>
            <p:cNvPr id="15" name="TextBox 14">
              <a:extLst>
                <a:ext uri="{FF2B5EF4-FFF2-40B4-BE49-F238E27FC236}">
                  <a16:creationId xmlns:a16="http://schemas.microsoft.com/office/drawing/2014/main" id="{50EBC962-5717-5838-87BE-E5217683C9B6}"/>
                </a:ext>
              </a:extLst>
            </p:cNvPr>
            <p:cNvSpPr txBox="1"/>
            <p:nvPr/>
          </p:nvSpPr>
          <p:spPr>
            <a:xfrm>
              <a:off x="2033764" y="2655781"/>
              <a:ext cx="7715250" cy="784830"/>
            </a:xfrm>
            <a:prstGeom prst="rect">
              <a:avLst/>
            </a:prstGeom>
            <a:noFill/>
          </p:spPr>
          <p:txBody>
            <a:bodyPr wrap="square" rtlCol="0">
              <a:spAutoFit/>
            </a:bodyPr>
            <a:lstStyle/>
            <a:p>
              <a:r>
                <a:rPr lang="en-US" sz="1500" dirty="0"/>
                <a:t>17-18 Questions about getting medical services when needed, like seeing a doctor, dentist, or psychiatrist.  This section also includes questions about safety like preparing for emergencies and protection from abuse.</a:t>
              </a:r>
            </a:p>
          </p:txBody>
        </p:sp>
        <p:sp>
          <p:nvSpPr>
            <p:cNvPr id="16" name="TextBox 15">
              <a:extLst>
                <a:ext uri="{FF2B5EF4-FFF2-40B4-BE49-F238E27FC236}">
                  <a16:creationId xmlns:a16="http://schemas.microsoft.com/office/drawing/2014/main" id="{B856D247-D481-BA3C-D26F-1B38AD2BD119}"/>
                </a:ext>
              </a:extLst>
            </p:cNvPr>
            <p:cNvSpPr txBox="1"/>
            <p:nvPr/>
          </p:nvSpPr>
          <p:spPr>
            <a:xfrm>
              <a:off x="2033764" y="3605745"/>
              <a:ext cx="7715250" cy="784830"/>
            </a:xfrm>
            <a:prstGeom prst="rect">
              <a:avLst/>
            </a:prstGeom>
            <a:noFill/>
          </p:spPr>
          <p:txBody>
            <a:bodyPr wrap="square" rtlCol="0">
              <a:spAutoFit/>
            </a:bodyPr>
            <a:lstStyle/>
            <a:p>
              <a:r>
                <a:rPr lang="en-US" sz="1500" dirty="0"/>
                <a:t>About 15 Questions about getting understandable information about resources and having the information included in the Individual Program Plan (IPP).  Information can include things like housing, working, money, social/recreational activities.</a:t>
              </a:r>
            </a:p>
          </p:txBody>
        </p:sp>
        <p:sp>
          <p:nvSpPr>
            <p:cNvPr id="17" name="TextBox 16">
              <a:extLst>
                <a:ext uri="{FF2B5EF4-FFF2-40B4-BE49-F238E27FC236}">
                  <a16:creationId xmlns:a16="http://schemas.microsoft.com/office/drawing/2014/main" id="{7B49715B-2971-8F17-6A22-967CA64563FC}"/>
                </a:ext>
              </a:extLst>
            </p:cNvPr>
            <p:cNvSpPr txBox="1"/>
            <p:nvPr/>
          </p:nvSpPr>
          <p:spPr>
            <a:xfrm>
              <a:off x="2033764" y="4555711"/>
              <a:ext cx="7715250" cy="553998"/>
            </a:xfrm>
            <a:prstGeom prst="rect">
              <a:avLst/>
            </a:prstGeom>
            <a:noFill/>
          </p:spPr>
          <p:txBody>
            <a:bodyPr wrap="square" rtlCol="0">
              <a:spAutoFit/>
            </a:bodyPr>
            <a:lstStyle/>
            <a:p>
              <a:r>
                <a:rPr lang="en-US" sz="1500" dirty="0"/>
                <a:t>6-7 Questions about services being increased or decreased and results being positive or negative. </a:t>
              </a:r>
            </a:p>
          </p:txBody>
        </p:sp>
      </p:grpSp>
      <p:sp>
        <p:nvSpPr>
          <p:cNvPr id="22" name="TextBox 21">
            <a:extLst>
              <a:ext uri="{FF2B5EF4-FFF2-40B4-BE49-F238E27FC236}">
                <a16:creationId xmlns:a16="http://schemas.microsoft.com/office/drawing/2014/main" id="{4BD23399-4C3C-425B-ECE3-B80757E7E7B7}"/>
              </a:ext>
            </a:extLst>
          </p:cNvPr>
          <p:cNvSpPr txBox="1"/>
          <p:nvPr/>
        </p:nvSpPr>
        <p:spPr>
          <a:xfrm>
            <a:off x="2024305" y="5164031"/>
            <a:ext cx="585545" cy="400110"/>
          </a:xfrm>
          <a:prstGeom prst="rect">
            <a:avLst/>
          </a:prstGeom>
          <a:noFill/>
        </p:spPr>
        <p:txBody>
          <a:bodyPr wrap="none" rtlCol="0">
            <a:spAutoFit/>
          </a:bodyPr>
          <a:lstStyle/>
          <a:p>
            <a:r>
              <a:rPr lang="en-US" sz="2000" i="1" dirty="0">
                <a:solidFill>
                  <a:schemeClr val="accent1"/>
                </a:solidFill>
              </a:rPr>
              <a:t>Key</a:t>
            </a:r>
          </a:p>
        </p:txBody>
      </p:sp>
      <p:sp>
        <p:nvSpPr>
          <p:cNvPr id="23" name="TextBox 22">
            <a:extLst>
              <a:ext uri="{FF2B5EF4-FFF2-40B4-BE49-F238E27FC236}">
                <a16:creationId xmlns:a16="http://schemas.microsoft.com/office/drawing/2014/main" id="{2D640D80-B34E-DFFB-F1D7-E12AC0D3F82A}"/>
              </a:ext>
            </a:extLst>
          </p:cNvPr>
          <p:cNvSpPr txBox="1"/>
          <p:nvPr/>
        </p:nvSpPr>
        <p:spPr>
          <a:xfrm>
            <a:off x="2724150" y="5203017"/>
            <a:ext cx="7126775" cy="1846659"/>
          </a:xfrm>
          <a:prstGeom prst="rect">
            <a:avLst/>
          </a:prstGeom>
          <a:noFill/>
        </p:spPr>
        <p:txBody>
          <a:bodyPr wrap="square" rtlCol="0">
            <a:spAutoFit/>
          </a:bodyPr>
          <a:lstStyle/>
          <a:p>
            <a:r>
              <a:rPr lang="en-US" sz="2000" b="1" dirty="0">
                <a:solidFill>
                  <a:schemeClr val="accent3"/>
                </a:solidFill>
              </a:rPr>
              <a:t>+</a:t>
            </a:r>
            <a:r>
              <a:rPr lang="en-US" sz="2000" dirty="0">
                <a:solidFill>
                  <a:schemeClr val="bg1">
                    <a:lumMod val="50000"/>
                  </a:schemeClr>
                </a:solidFill>
              </a:rPr>
              <a:t> 		</a:t>
            </a:r>
            <a:r>
              <a:rPr lang="en-US" sz="2000" dirty="0">
                <a:solidFill>
                  <a:schemeClr val="tx2"/>
                </a:solidFill>
              </a:rPr>
              <a:t>: </a:t>
            </a:r>
            <a:r>
              <a:rPr lang="en-US" sz="1400" dirty="0">
                <a:solidFill>
                  <a:schemeClr val="tx2"/>
                </a:solidFill>
              </a:rPr>
              <a:t>Positive connotation of statistic, more than 5% from the state average.</a:t>
            </a:r>
          </a:p>
          <a:p>
            <a:r>
              <a:rPr lang="en-US" sz="2000" b="1" dirty="0">
                <a:solidFill>
                  <a:schemeClr val="bg1">
                    <a:lumMod val="50000"/>
                  </a:schemeClr>
                </a:solidFill>
              </a:rPr>
              <a:t>=</a:t>
            </a:r>
            <a:r>
              <a:rPr lang="en-US" sz="2000" dirty="0">
                <a:solidFill>
                  <a:schemeClr val="bg1">
                    <a:lumMod val="50000"/>
                  </a:schemeClr>
                </a:solidFill>
              </a:rPr>
              <a:t> 		</a:t>
            </a:r>
            <a:r>
              <a:rPr lang="en-US" sz="2000" dirty="0">
                <a:solidFill>
                  <a:schemeClr val="tx2"/>
                </a:solidFill>
              </a:rPr>
              <a:t>: </a:t>
            </a:r>
            <a:r>
              <a:rPr lang="en-US" sz="1400" dirty="0">
                <a:solidFill>
                  <a:schemeClr val="tx2"/>
                </a:solidFill>
              </a:rPr>
              <a:t>Neutral connotation, within 5% of the state average.</a:t>
            </a:r>
          </a:p>
          <a:p>
            <a:r>
              <a:rPr lang="en-US" sz="2000" b="1" dirty="0">
                <a:solidFill>
                  <a:schemeClr val="accent6"/>
                </a:solidFill>
              </a:rPr>
              <a:t>-</a:t>
            </a:r>
            <a:r>
              <a:rPr lang="en-US" sz="2000" b="1" dirty="0">
                <a:solidFill>
                  <a:schemeClr val="bg1">
                    <a:lumMod val="50000"/>
                  </a:schemeClr>
                </a:solidFill>
              </a:rPr>
              <a:t> 		</a:t>
            </a:r>
            <a:r>
              <a:rPr lang="en-US" sz="2000" dirty="0">
                <a:solidFill>
                  <a:schemeClr val="tx2"/>
                </a:solidFill>
              </a:rPr>
              <a:t>: </a:t>
            </a:r>
            <a:r>
              <a:rPr lang="en-US" sz="1400" dirty="0">
                <a:solidFill>
                  <a:schemeClr val="tx2"/>
                </a:solidFill>
              </a:rPr>
              <a:t>Negative connotation of statistic, more than 5% from the state average.</a:t>
            </a:r>
          </a:p>
          <a:p>
            <a:r>
              <a:rPr lang="en-US" sz="2000" dirty="0">
                <a:solidFill>
                  <a:schemeClr val="tx2"/>
                </a:solidFill>
                <a:latin typeface="Aptos Mono" panose="020B0009020202020204" pitchFamily="49" charset="0"/>
              </a:rPr>
              <a:t>x̄ </a:t>
            </a:r>
            <a:r>
              <a:rPr lang="en-US" sz="1400" dirty="0">
                <a:solidFill>
                  <a:schemeClr val="tx2"/>
                </a:solidFill>
                <a:latin typeface="Aptos Mono" panose="020B0009020202020204" pitchFamily="49" charset="0"/>
              </a:rPr>
              <a:t>		</a:t>
            </a:r>
            <a:r>
              <a:rPr lang="en-US" sz="1400" dirty="0">
                <a:solidFill>
                  <a:schemeClr val="tx2"/>
                </a:solidFill>
              </a:rPr>
              <a:t>: Average or mean.</a:t>
            </a:r>
          </a:p>
          <a:p>
            <a:r>
              <a:rPr lang="en-US" dirty="0">
                <a:solidFill>
                  <a:schemeClr val="tx2">
                    <a:lumMod val="75000"/>
                  </a:schemeClr>
                </a:solidFill>
              </a:rPr>
              <a:t>mode</a:t>
            </a:r>
            <a:r>
              <a:rPr lang="en-US" sz="1400" dirty="0">
                <a:solidFill>
                  <a:schemeClr val="tx2">
                    <a:lumMod val="75000"/>
                  </a:schemeClr>
                </a:solidFill>
              </a:rPr>
              <a:t>	: Value that occurs most often.</a:t>
            </a:r>
          </a:p>
          <a:p>
            <a:endParaRPr lang="en-US" sz="1400" dirty="0">
              <a:solidFill>
                <a:schemeClr val="bg1">
                  <a:lumMod val="50000"/>
                </a:schemeClr>
              </a:solidFill>
            </a:endParaRPr>
          </a:p>
        </p:txBody>
      </p:sp>
      <p:sp>
        <p:nvSpPr>
          <p:cNvPr id="10" name="Rectangle 9">
            <a:extLst>
              <a:ext uri="{FF2B5EF4-FFF2-40B4-BE49-F238E27FC236}">
                <a16:creationId xmlns:a16="http://schemas.microsoft.com/office/drawing/2014/main" id="{21CD5A7F-575F-C27B-E18A-2218D20E3E80}"/>
              </a:ext>
            </a:extLst>
          </p:cNvPr>
          <p:cNvSpPr/>
          <p:nvPr/>
        </p:nvSpPr>
        <p:spPr>
          <a:xfrm>
            <a:off x="3181350" y="5314950"/>
            <a:ext cx="171450" cy="17145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93E799-6BEF-E096-5BEE-BFBD771B6791}"/>
              </a:ext>
            </a:extLst>
          </p:cNvPr>
          <p:cNvSpPr/>
          <p:nvPr/>
        </p:nvSpPr>
        <p:spPr>
          <a:xfrm>
            <a:off x="3181350" y="5640341"/>
            <a:ext cx="171450" cy="171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4273A1-CB8F-C294-F123-AC85AA43EA69}"/>
              </a:ext>
            </a:extLst>
          </p:cNvPr>
          <p:cNvSpPr/>
          <p:nvPr/>
        </p:nvSpPr>
        <p:spPr>
          <a:xfrm>
            <a:off x="3181350" y="5952230"/>
            <a:ext cx="171450" cy="17145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2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6" presetClass="entr" presetSubtype="21"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par>
                          <p:cTn id="49" fill="hold">
                            <p:stCondLst>
                              <p:cond delay="1500"/>
                            </p:stCondLst>
                            <p:childTnLst>
                              <p:par>
                                <p:cTn id="50" presetID="47"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3" grpId="0"/>
      <p:bldP spid="4" grpId="0"/>
      <p:bldP spid="5" grpId="0"/>
      <p:bldP spid="6" grpId="0"/>
      <p:bldP spid="7" grpId="0"/>
      <p:bldP spid="22" grpId="0"/>
      <p:bldP spid="23" grpId="0"/>
      <p:bldP spid="10"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9D57-7560-B915-1174-93E3C7EF90B0}"/>
              </a:ext>
            </a:extLst>
          </p:cNvPr>
          <p:cNvSpPr>
            <a:spLocks noGrp="1"/>
          </p:cNvSpPr>
          <p:nvPr>
            <p:ph type="title"/>
          </p:nvPr>
        </p:nvSpPr>
        <p:spPr>
          <a:xfrm>
            <a:off x="252919" y="1123837"/>
            <a:ext cx="2947482" cy="2477779"/>
          </a:xfrm>
        </p:spPr>
        <p:txBody>
          <a:bodyPr/>
          <a:lstStyle/>
          <a:p>
            <a:r>
              <a:rPr lang="en-US" dirty="0"/>
              <a:t>Adult Family Survey (AFS)</a:t>
            </a:r>
          </a:p>
        </p:txBody>
      </p:sp>
      <p:sp>
        <p:nvSpPr>
          <p:cNvPr id="10" name="TextBox 9">
            <a:extLst>
              <a:ext uri="{FF2B5EF4-FFF2-40B4-BE49-F238E27FC236}">
                <a16:creationId xmlns:a16="http://schemas.microsoft.com/office/drawing/2014/main" id="{734E6D8D-3ACF-C7E4-022E-21C6F0735400}"/>
              </a:ext>
            </a:extLst>
          </p:cNvPr>
          <p:cNvSpPr txBox="1"/>
          <p:nvPr/>
        </p:nvSpPr>
        <p:spPr>
          <a:xfrm>
            <a:off x="252919" y="2911151"/>
            <a:ext cx="1248227" cy="369332"/>
          </a:xfrm>
          <a:prstGeom prst="rect">
            <a:avLst/>
          </a:prstGeom>
          <a:noFill/>
        </p:spPr>
        <p:txBody>
          <a:bodyPr wrap="none" rtlCol="0">
            <a:spAutoFit/>
          </a:bodyPr>
          <a:lstStyle/>
          <a:p>
            <a:r>
              <a:rPr lang="en-US" dirty="0">
                <a:solidFill>
                  <a:schemeClr val="bg1">
                    <a:lumMod val="85000"/>
                  </a:schemeClr>
                </a:solidFill>
              </a:rPr>
              <a:t>2021 / 2022</a:t>
            </a:r>
          </a:p>
        </p:txBody>
      </p:sp>
      <p:sp>
        <p:nvSpPr>
          <p:cNvPr id="27" name="TextBox 26">
            <a:extLst>
              <a:ext uri="{FF2B5EF4-FFF2-40B4-BE49-F238E27FC236}">
                <a16:creationId xmlns:a16="http://schemas.microsoft.com/office/drawing/2014/main" id="{576D4234-5AEF-3191-F920-02E61B7DF8E3}"/>
              </a:ext>
            </a:extLst>
          </p:cNvPr>
          <p:cNvSpPr txBox="1"/>
          <p:nvPr/>
        </p:nvSpPr>
        <p:spPr>
          <a:xfrm>
            <a:off x="3558916" y="883844"/>
            <a:ext cx="905441" cy="400110"/>
          </a:xfrm>
          <a:prstGeom prst="rect">
            <a:avLst/>
          </a:prstGeom>
          <a:noFill/>
        </p:spPr>
        <p:txBody>
          <a:bodyPr wrap="none" rtlCol="0">
            <a:spAutoFit/>
          </a:bodyPr>
          <a:lstStyle/>
          <a:p>
            <a:r>
              <a:rPr lang="en-US" sz="2000" dirty="0">
                <a:solidFill>
                  <a:schemeClr val="bg1">
                    <a:lumMod val="50000"/>
                  </a:schemeClr>
                </a:solidFill>
              </a:rPr>
              <a:t>Access</a:t>
            </a:r>
          </a:p>
        </p:txBody>
      </p:sp>
      <p:sp>
        <p:nvSpPr>
          <p:cNvPr id="28" name="TextBox 27">
            <a:extLst>
              <a:ext uri="{FF2B5EF4-FFF2-40B4-BE49-F238E27FC236}">
                <a16:creationId xmlns:a16="http://schemas.microsoft.com/office/drawing/2014/main" id="{503CD39C-F2A1-2FFC-7DD0-D1786D9D1F02}"/>
              </a:ext>
            </a:extLst>
          </p:cNvPr>
          <p:cNvSpPr txBox="1"/>
          <p:nvPr/>
        </p:nvSpPr>
        <p:spPr>
          <a:xfrm>
            <a:off x="3558916" y="1788936"/>
            <a:ext cx="907621" cy="400110"/>
          </a:xfrm>
          <a:prstGeom prst="rect">
            <a:avLst/>
          </a:prstGeom>
          <a:noFill/>
        </p:spPr>
        <p:txBody>
          <a:bodyPr wrap="none" rtlCol="0">
            <a:spAutoFit/>
          </a:bodyPr>
          <a:lstStyle/>
          <a:p>
            <a:r>
              <a:rPr lang="en-US" sz="2000" dirty="0">
                <a:solidFill>
                  <a:schemeClr val="bg1">
                    <a:lumMod val="50000"/>
                  </a:schemeClr>
                </a:solidFill>
              </a:rPr>
              <a:t>Choice</a:t>
            </a:r>
          </a:p>
        </p:txBody>
      </p:sp>
      <p:sp>
        <p:nvSpPr>
          <p:cNvPr id="52" name="TextBox 51">
            <a:extLst>
              <a:ext uri="{FF2B5EF4-FFF2-40B4-BE49-F238E27FC236}">
                <a16:creationId xmlns:a16="http://schemas.microsoft.com/office/drawing/2014/main" id="{C5E56672-B117-1175-4131-70C3A5927FC9}"/>
              </a:ext>
            </a:extLst>
          </p:cNvPr>
          <p:cNvSpPr txBox="1"/>
          <p:nvPr/>
        </p:nvSpPr>
        <p:spPr>
          <a:xfrm>
            <a:off x="3557205" y="2702036"/>
            <a:ext cx="1544012" cy="707886"/>
          </a:xfrm>
          <a:prstGeom prst="rect">
            <a:avLst/>
          </a:prstGeom>
          <a:noFill/>
        </p:spPr>
        <p:txBody>
          <a:bodyPr wrap="none" rtlCol="0">
            <a:spAutoFit/>
          </a:bodyPr>
          <a:lstStyle/>
          <a:p>
            <a:r>
              <a:rPr lang="en-US" sz="2000" dirty="0">
                <a:solidFill>
                  <a:schemeClr val="bg1">
                    <a:lumMod val="50000"/>
                  </a:schemeClr>
                </a:solidFill>
              </a:rPr>
              <a:t>Community</a:t>
            </a:r>
          </a:p>
          <a:p>
            <a:r>
              <a:rPr lang="en-US" sz="2000" dirty="0">
                <a:solidFill>
                  <a:schemeClr val="bg1">
                    <a:lumMod val="50000"/>
                  </a:schemeClr>
                </a:solidFill>
              </a:rPr>
              <a:t>Participation</a:t>
            </a:r>
          </a:p>
        </p:txBody>
      </p:sp>
      <p:sp>
        <p:nvSpPr>
          <p:cNvPr id="80" name="TextBox 79">
            <a:extLst>
              <a:ext uri="{FF2B5EF4-FFF2-40B4-BE49-F238E27FC236}">
                <a16:creationId xmlns:a16="http://schemas.microsoft.com/office/drawing/2014/main" id="{FB31A8BC-E55F-C3A6-CA94-0E0260563D6D}"/>
              </a:ext>
            </a:extLst>
          </p:cNvPr>
          <p:cNvSpPr txBox="1"/>
          <p:nvPr/>
        </p:nvSpPr>
        <p:spPr>
          <a:xfrm>
            <a:off x="3557205" y="4541075"/>
            <a:ext cx="1667444" cy="707886"/>
          </a:xfrm>
          <a:prstGeom prst="rect">
            <a:avLst/>
          </a:prstGeom>
          <a:noFill/>
        </p:spPr>
        <p:txBody>
          <a:bodyPr wrap="none" rtlCol="0">
            <a:spAutoFit/>
          </a:bodyPr>
          <a:lstStyle/>
          <a:p>
            <a:r>
              <a:rPr lang="en-US" sz="2000" dirty="0">
                <a:solidFill>
                  <a:schemeClr val="bg1">
                    <a:lumMod val="50000"/>
                  </a:schemeClr>
                </a:solidFill>
              </a:rPr>
              <a:t>Information &amp;</a:t>
            </a:r>
          </a:p>
          <a:p>
            <a:r>
              <a:rPr lang="en-US" sz="2000" dirty="0">
                <a:solidFill>
                  <a:schemeClr val="bg1">
                    <a:lumMod val="50000"/>
                  </a:schemeClr>
                </a:solidFill>
              </a:rPr>
              <a:t>Planning</a:t>
            </a:r>
          </a:p>
        </p:txBody>
      </p:sp>
      <p:sp>
        <p:nvSpPr>
          <p:cNvPr id="98" name="TextBox 97">
            <a:extLst>
              <a:ext uri="{FF2B5EF4-FFF2-40B4-BE49-F238E27FC236}">
                <a16:creationId xmlns:a16="http://schemas.microsoft.com/office/drawing/2014/main" id="{2BD69ED8-414D-D82E-1680-E0D30EAC7824}"/>
              </a:ext>
            </a:extLst>
          </p:cNvPr>
          <p:cNvSpPr txBox="1"/>
          <p:nvPr/>
        </p:nvSpPr>
        <p:spPr>
          <a:xfrm>
            <a:off x="3557205" y="5459968"/>
            <a:ext cx="1443024" cy="400110"/>
          </a:xfrm>
          <a:prstGeom prst="rect">
            <a:avLst/>
          </a:prstGeom>
          <a:noFill/>
        </p:spPr>
        <p:txBody>
          <a:bodyPr wrap="none" rtlCol="0">
            <a:spAutoFit/>
          </a:bodyPr>
          <a:lstStyle/>
          <a:p>
            <a:r>
              <a:rPr lang="en-US" sz="2000" dirty="0">
                <a:solidFill>
                  <a:schemeClr val="bg1">
                    <a:lumMod val="50000"/>
                  </a:schemeClr>
                </a:solidFill>
              </a:rPr>
              <a:t>Satisfaction</a:t>
            </a:r>
          </a:p>
        </p:txBody>
      </p:sp>
      <p:sp>
        <p:nvSpPr>
          <p:cNvPr id="116" name="TextBox 115">
            <a:extLst>
              <a:ext uri="{FF2B5EF4-FFF2-40B4-BE49-F238E27FC236}">
                <a16:creationId xmlns:a16="http://schemas.microsoft.com/office/drawing/2014/main" id="{3876DB86-9F3E-4498-B61E-2B72D1B7EDB4}"/>
              </a:ext>
            </a:extLst>
          </p:cNvPr>
          <p:cNvSpPr txBox="1"/>
          <p:nvPr/>
        </p:nvSpPr>
        <p:spPr>
          <a:xfrm>
            <a:off x="3557205" y="3775295"/>
            <a:ext cx="894797" cy="400110"/>
          </a:xfrm>
          <a:prstGeom prst="rect">
            <a:avLst/>
          </a:prstGeom>
          <a:noFill/>
        </p:spPr>
        <p:txBody>
          <a:bodyPr wrap="none" rtlCol="0">
            <a:spAutoFit/>
          </a:bodyPr>
          <a:lstStyle/>
          <a:p>
            <a:r>
              <a:rPr lang="en-US" sz="2000" dirty="0">
                <a:solidFill>
                  <a:schemeClr val="bg1">
                    <a:lumMod val="50000"/>
                  </a:schemeClr>
                </a:solidFill>
              </a:rPr>
              <a:t>Health</a:t>
            </a:r>
          </a:p>
        </p:txBody>
      </p:sp>
      <p:pic>
        <p:nvPicPr>
          <p:cNvPr id="1026" name="Picture 2" descr="Adult Family Survey (AFS)">
            <a:extLst>
              <a:ext uri="{FF2B5EF4-FFF2-40B4-BE49-F238E27FC236}">
                <a16:creationId xmlns:a16="http://schemas.microsoft.com/office/drawing/2014/main" id="{933F9D0C-E6C5-6416-F079-17F8C9E03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 y="3835643"/>
            <a:ext cx="3247160" cy="216510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graphicFrame>
        <p:nvGraphicFramePr>
          <p:cNvPr id="31" name="Table 30">
            <a:extLst>
              <a:ext uri="{FF2B5EF4-FFF2-40B4-BE49-F238E27FC236}">
                <a16:creationId xmlns:a16="http://schemas.microsoft.com/office/drawing/2014/main" id="{BB8554B4-26DE-2F73-ED94-D4E09018D754}"/>
              </a:ext>
            </a:extLst>
          </p:cNvPr>
          <p:cNvGraphicFramePr>
            <a:graphicFrameLocks noGrp="1" noChangeAspect="1"/>
          </p:cNvGraphicFramePr>
          <p:nvPr>
            <p:extLst>
              <p:ext uri="{D42A27DB-BD31-4B8C-83A1-F6EECF244321}">
                <p14:modId xmlns:p14="http://schemas.microsoft.com/office/powerpoint/2010/main" val="2193239740"/>
              </p:ext>
            </p:extLst>
          </p:nvPr>
        </p:nvGraphicFramePr>
        <p:xfrm>
          <a:off x="5228341" y="765715"/>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32" name="Table 31">
            <a:extLst>
              <a:ext uri="{FF2B5EF4-FFF2-40B4-BE49-F238E27FC236}">
                <a16:creationId xmlns:a16="http://schemas.microsoft.com/office/drawing/2014/main" id="{7C54445E-F6D8-319B-2692-0C02E8A59CD2}"/>
              </a:ext>
            </a:extLst>
          </p:cNvPr>
          <p:cNvGraphicFramePr>
            <a:graphicFrameLocks noGrp="1" noChangeAspect="1"/>
          </p:cNvGraphicFramePr>
          <p:nvPr>
            <p:extLst>
              <p:ext uri="{D42A27DB-BD31-4B8C-83A1-F6EECF244321}">
                <p14:modId xmlns:p14="http://schemas.microsoft.com/office/powerpoint/2010/main" val="1816697372"/>
              </p:ext>
            </p:extLst>
          </p:nvPr>
        </p:nvGraphicFramePr>
        <p:xfrm>
          <a:off x="5231935" y="1639975"/>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33" name="Table 32">
            <a:extLst>
              <a:ext uri="{FF2B5EF4-FFF2-40B4-BE49-F238E27FC236}">
                <a16:creationId xmlns:a16="http://schemas.microsoft.com/office/drawing/2014/main" id="{42A1D323-FF75-34AB-A1C7-6985861E70BF}"/>
              </a:ext>
            </a:extLst>
          </p:cNvPr>
          <p:cNvGraphicFramePr>
            <a:graphicFrameLocks noGrp="1" noChangeAspect="1"/>
          </p:cNvGraphicFramePr>
          <p:nvPr>
            <p:extLst>
              <p:ext uri="{D42A27DB-BD31-4B8C-83A1-F6EECF244321}">
                <p14:modId xmlns:p14="http://schemas.microsoft.com/office/powerpoint/2010/main" val="1477879413"/>
              </p:ext>
            </p:extLst>
          </p:nvPr>
        </p:nvGraphicFramePr>
        <p:xfrm>
          <a:off x="5228341" y="2558708"/>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34" name="Table 33">
            <a:extLst>
              <a:ext uri="{FF2B5EF4-FFF2-40B4-BE49-F238E27FC236}">
                <a16:creationId xmlns:a16="http://schemas.microsoft.com/office/drawing/2014/main" id="{F8311885-C0CF-9F7D-6A43-BAA2615E7C7E}"/>
              </a:ext>
            </a:extLst>
          </p:cNvPr>
          <p:cNvGraphicFramePr>
            <a:graphicFrameLocks noGrp="1" noChangeAspect="1"/>
          </p:cNvGraphicFramePr>
          <p:nvPr>
            <p:extLst>
              <p:ext uri="{D42A27DB-BD31-4B8C-83A1-F6EECF244321}">
                <p14:modId xmlns:p14="http://schemas.microsoft.com/office/powerpoint/2010/main" val="2993804032"/>
              </p:ext>
            </p:extLst>
          </p:nvPr>
        </p:nvGraphicFramePr>
        <p:xfrm>
          <a:off x="5231935" y="3601616"/>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37" name="Table 36">
            <a:extLst>
              <a:ext uri="{FF2B5EF4-FFF2-40B4-BE49-F238E27FC236}">
                <a16:creationId xmlns:a16="http://schemas.microsoft.com/office/drawing/2014/main" id="{AFF17198-F1EB-D3D0-D533-6E3F56ACAEB5}"/>
              </a:ext>
            </a:extLst>
          </p:cNvPr>
          <p:cNvGraphicFramePr>
            <a:graphicFrameLocks noGrp="1" noChangeAspect="1"/>
          </p:cNvGraphicFramePr>
          <p:nvPr>
            <p:extLst>
              <p:ext uri="{D42A27DB-BD31-4B8C-83A1-F6EECF244321}">
                <p14:modId xmlns:p14="http://schemas.microsoft.com/office/powerpoint/2010/main" val="53335617"/>
              </p:ext>
            </p:extLst>
          </p:nvPr>
        </p:nvGraphicFramePr>
        <p:xfrm>
          <a:off x="5224649" y="4517352"/>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42" name="Table 41">
            <a:extLst>
              <a:ext uri="{FF2B5EF4-FFF2-40B4-BE49-F238E27FC236}">
                <a16:creationId xmlns:a16="http://schemas.microsoft.com/office/drawing/2014/main" id="{D27C1B67-0F51-5F9D-5F0C-2067A7E565C6}"/>
              </a:ext>
            </a:extLst>
          </p:cNvPr>
          <p:cNvGraphicFramePr>
            <a:graphicFrameLocks noGrp="1" noChangeAspect="1"/>
          </p:cNvGraphicFramePr>
          <p:nvPr>
            <p:extLst>
              <p:ext uri="{D42A27DB-BD31-4B8C-83A1-F6EECF244321}">
                <p14:modId xmlns:p14="http://schemas.microsoft.com/office/powerpoint/2010/main" val="3789172271"/>
              </p:ext>
            </p:extLst>
          </p:nvPr>
        </p:nvGraphicFramePr>
        <p:xfrm>
          <a:off x="5222852" y="5307580"/>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3" name="Table 2">
            <a:extLst>
              <a:ext uri="{FF2B5EF4-FFF2-40B4-BE49-F238E27FC236}">
                <a16:creationId xmlns:a16="http://schemas.microsoft.com/office/drawing/2014/main" id="{A7FD5436-2051-B776-534E-FA81427F4F9B}"/>
              </a:ext>
            </a:extLst>
          </p:cNvPr>
          <p:cNvGraphicFramePr>
            <a:graphicFrameLocks noGrp="1"/>
          </p:cNvGraphicFramePr>
          <p:nvPr>
            <p:extLst>
              <p:ext uri="{D42A27DB-BD31-4B8C-83A1-F6EECF244321}">
                <p14:modId xmlns:p14="http://schemas.microsoft.com/office/powerpoint/2010/main" val="3285900561"/>
              </p:ext>
            </p:extLst>
          </p:nvPr>
        </p:nvGraphicFramePr>
        <p:xfrm>
          <a:off x="9809788" y="765715"/>
          <a:ext cx="1805839" cy="3870649"/>
        </p:xfrm>
        <a:graphic>
          <a:graphicData uri="http://schemas.openxmlformats.org/drawingml/2006/table">
            <a:tbl>
              <a:tblPr firstRow="1" bandRow="1">
                <a:tableStyleId>{5C22544A-7EE6-4342-B048-85BDC9FD1C3A}</a:tableStyleId>
              </a:tblPr>
              <a:tblGrid>
                <a:gridCol w="1805839">
                  <a:extLst>
                    <a:ext uri="{9D8B030D-6E8A-4147-A177-3AD203B41FA5}">
                      <a16:colId xmlns:a16="http://schemas.microsoft.com/office/drawing/2014/main" val="3756243690"/>
                    </a:ext>
                  </a:extLst>
                </a:gridCol>
              </a:tblGrid>
              <a:tr h="689299">
                <a:tc>
                  <a:txBody>
                    <a:bodyPr/>
                    <a:lstStyle/>
                    <a:p>
                      <a:pPr algn="ctr"/>
                      <a:r>
                        <a:rPr lang="en-US" dirty="0">
                          <a:solidFill>
                            <a:schemeClr val="accent1">
                              <a:lumMod val="50000"/>
                            </a:schemeClr>
                          </a:solidFill>
                          <a:latin typeface="Latha" panose="020B0502040204020203" pitchFamily="34" charset="0"/>
                          <a:cs typeface="Latha" panose="020B0502040204020203" pitchFamily="34" charset="0"/>
                        </a:rPr>
                        <a:t>Demographic Statistics</a:t>
                      </a:r>
                    </a:p>
                  </a:txBody>
                  <a:tcPr/>
                </a:tc>
                <a:extLst>
                  <a:ext uri="{0D108BD9-81ED-4DB2-BD59-A6C34878D82A}">
                    <a16:rowId xmlns:a16="http://schemas.microsoft.com/office/drawing/2014/main" val="4009350481"/>
                  </a:ext>
                </a:extLst>
              </a:tr>
              <a:tr h="308379">
                <a:tc>
                  <a:txBody>
                    <a:bodyPr/>
                    <a:lstStyle/>
                    <a:p>
                      <a:pPr algn="l"/>
                      <a:r>
                        <a:rPr lang="en-US" sz="1800" b="0" i="0" kern="1200" dirty="0">
                          <a:solidFill>
                            <a:schemeClr val="tx2"/>
                          </a:solidFill>
                          <a:effectLst/>
                          <a:latin typeface="Aptos Mono" panose="020B0009020202020204" pitchFamily="49" charset="0"/>
                          <a:ea typeface="+mn-ea"/>
                          <a:cs typeface="+mn-cs"/>
                        </a:rPr>
                        <a:t>x̄ </a:t>
                      </a:r>
                      <a:r>
                        <a:rPr lang="en-US" sz="1400" dirty="0">
                          <a:solidFill>
                            <a:schemeClr val="tx2"/>
                          </a:solidFill>
                          <a:latin typeface="Abadi" panose="020B0604020104020204" pitchFamily="34" charset="0"/>
                        </a:rPr>
                        <a:t>Age = 34</a:t>
                      </a:r>
                    </a:p>
                  </a:txBody>
                  <a:tcPr/>
                </a:tc>
                <a:extLst>
                  <a:ext uri="{0D108BD9-81ED-4DB2-BD59-A6C34878D82A}">
                    <a16:rowId xmlns:a16="http://schemas.microsoft.com/office/drawing/2014/main" val="3125612147"/>
                  </a:ext>
                </a:extLst>
              </a:tr>
              <a:tr h="457200">
                <a:tc>
                  <a:txBody>
                    <a:bodyPr/>
                    <a:lstStyle/>
                    <a:p>
                      <a:pPr algn="l"/>
                      <a:r>
                        <a:rPr lang="en-US" sz="1400" dirty="0">
                          <a:solidFill>
                            <a:schemeClr val="tx2"/>
                          </a:solidFill>
                          <a:latin typeface="Abadi" panose="020B0604020104020204" pitchFamily="34" charset="0"/>
                        </a:rPr>
                        <a:t>Dx Mode</a:t>
                      </a:r>
                    </a:p>
                    <a:p>
                      <a:pPr algn="l"/>
                      <a:r>
                        <a:rPr lang="en-US" sz="1200" dirty="0">
                          <a:solidFill>
                            <a:schemeClr val="tx2"/>
                          </a:solidFill>
                          <a:latin typeface="Abadi" panose="020B0604020104020204" pitchFamily="34" charset="0"/>
                        </a:rPr>
                        <a:t>Int. Dis. = 70%</a:t>
                      </a:r>
                    </a:p>
                  </a:txBody>
                  <a:tcPr/>
                </a:tc>
                <a:extLst>
                  <a:ext uri="{0D108BD9-81ED-4DB2-BD59-A6C34878D82A}">
                    <a16:rowId xmlns:a16="http://schemas.microsoft.com/office/drawing/2014/main" val="3013903667"/>
                  </a:ext>
                </a:extLst>
              </a:tr>
              <a:tr h="499094">
                <a:tc>
                  <a:txBody>
                    <a:bodyPr/>
                    <a:lstStyle/>
                    <a:p>
                      <a:pPr algn="l"/>
                      <a:r>
                        <a:rPr lang="en-US" sz="1400" dirty="0">
                          <a:solidFill>
                            <a:schemeClr val="tx2"/>
                          </a:solidFill>
                          <a:latin typeface="Abadi" panose="020B0604020104020204" pitchFamily="34" charset="0"/>
                        </a:rPr>
                        <a:t>Dx 2</a:t>
                      </a:r>
                      <a:r>
                        <a:rPr lang="en-US" sz="1400" baseline="30000" dirty="0">
                          <a:solidFill>
                            <a:schemeClr val="tx2"/>
                          </a:solidFill>
                          <a:latin typeface="Abadi" panose="020B0604020104020204" pitchFamily="34" charset="0"/>
                        </a:rPr>
                        <a:t>nd</a:t>
                      </a:r>
                      <a:r>
                        <a:rPr lang="en-US" sz="1400" dirty="0">
                          <a:solidFill>
                            <a:schemeClr val="tx2"/>
                          </a:solidFill>
                          <a:latin typeface="Abadi" panose="020B0604020104020204" pitchFamily="34" charset="0"/>
                        </a:rPr>
                        <a:t> Mode</a:t>
                      </a:r>
                    </a:p>
                    <a:p>
                      <a:pPr algn="l"/>
                      <a:r>
                        <a:rPr lang="en-US" sz="1200" dirty="0">
                          <a:solidFill>
                            <a:schemeClr val="tx2"/>
                          </a:solidFill>
                          <a:latin typeface="Abadi" panose="020B0604020104020204" pitchFamily="34" charset="0"/>
                        </a:rPr>
                        <a:t>Autism = 38%</a:t>
                      </a:r>
                    </a:p>
                  </a:txBody>
                  <a:tcPr/>
                </a:tc>
                <a:extLst>
                  <a:ext uri="{0D108BD9-81ED-4DB2-BD59-A6C34878D82A}">
                    <a16:rowId xmlns:a16="http://schemas.microsoft.com/office/drawing/2014/main" val="4114448789"/>
                  </a:ext>
                </a:extLst>
              </a:tr>
              <a:tr h="701056">
                <a:tc>
                  <a:txBody>
                    <a:bodyPr/>
                    <a:lstStyle/>
                    <a:p>
                      <a:pPr algn="l"/>
                      <a:r>
                        <a:rPr lang="en-US" sz="1400" dirty="0">
                          <a:solidFill>
                            <a:schemeClr val="tx2"/>
                          </a:solidFill>
                          <a:latin typeface="Abadi" panose="020B0604020104020204" pitchFamily="34" charset="0"/>
                        </a:rPr>
                        <a:t>Preferred Lang.</a:t>
                      </a:r>
                    </a:p>
                    <a:p>
                      <a:pPr algn="l"/>
                      <a:r>
                        <a:rPr lang="en-US" sz="1200" dirty="0">
                          <a:solidFill>
                            <a:schemeClr val="tx2"/>
                          </a:solidFill>
                          <a:latin typeface="Abadi" panose="020B0604020104020204" pitchFamily="34" charset="0"/>
                        </a:rPr>
                        <a:t>English = 89%</a:t>
                      </a:r>
                    </a:p>
                    <a:p>
                      <a:pPr algn="l"/>
                      <a:r>
                        <a:rPr lang="en-US" sz="1200" dirty="0">
                          <a:solidFill>
                            <a:schemeClr val="tx2"/>
                          </a:solidFill>
                          <a:latin typeface="Abadi" panose="020B0604020104020204" pitchFamily="34" charset="0"/>
                        </a:rPr>
                        <a:t>Spanish = 3%</a:t>
                      </a:r>
                    </a:p>
                  </a:txBody>
                  <a:tcPr/>
                </a:tc>
                <a:extLst>
                  <a:ext uri="{0D108BD9-81ED-4DB2-BD59-A6C34878D82A}">
                    <a16:rowId xmlns:a16="http://schemas.microsoft.com/office/drawing/2014/main" val="3436521598"/>
                  </a:ext>
                </a:extLst>
              </a:tr>
              <a:tr h="0">
                <a:tc>
                  <a:txBody>
                    <a:bodyPr/>
                    <a:lstStyle/>
                    <a:p>
                      <a:pPr algn="l"/>
                      <a:r>
                        <a:rPr lang="en-US" sz="1400" dirty="0">
                          <a:solidFill>
                            <a:schemeClr val="tx2"/>
                          </a:solidFill>
                          <a:latin typeface="Abadi" panose="020B0604020104020204" pitchFamily="34" charset="0"/>
                        </a:rPr>
                        <a:t>Household Income</a:t>
                      </a:r>
                    </a:p>
                    <a:p>
                      <a:pPr algn="l"/>
                      <a:r>
                        <a:rPr lang="en-US" sz="1200" dirty="0">
                          <a:solidFill>
                            <a:schemeClr val="tx2"/>
                          </a:solidFill>
                          <a:latin typeface="Abadi" panose="020B0604020104020204" pitchFamily="34" charset="0"/>
                        </a:rPr>
                        <a:t>Over $75k = 24%</a:t>
                      </a:r>
                    </a:p>
                    <a:p>
                      <a:pPr algn="l"/>
                      <a:r>
                        <a:rPr lang="en-US" sz="1200" dirty="0">
                          <a:solidFill>
                            <a:schemeClr val="tx2"/>
                          </a:solidFill>
                          <a:latin typeface="Abadi" panose="020B0604020104020204" pitchFamily="34" charset="0"/>
                        </a:rPr>
                        <a:t>$25k-50k = 18%</a:t>
                      </a:r>
                    </a:p>
                  </a:txBody>
                  <a:tcPr/>
                </a:tc>
                <a:extLst>
                  <a:ext uri="{0D108BD9-81ED-4DB2-BD59-A6C34878D82A}">
                    <a16:rowId xmlns:a16="http://schemas.microsoft.com/office/drawing/2014/main" val="3452786543"/>
                  </a:ext>
                </a:extLst>
              </a:tr>
              <a:tr h="0">
                <a:tc>
                  <a:txBody>
                    <a:bodyPr/>
                    <a:lstStyle/>
                    <a:p>
                      <a:pPr algn="l"/>
                      <a:r>
                        <a:rPr lang="en-US" sz="1200" dirty="0">
                          <a:solidFill>
                            <a:schemeClr val="tx2"/>
                          </a:solidFill>
                          <a:latin typeface="Abadi" panose="020B0604020104020204" pitchFamily="34" charset="0"/>
                        </a:rPr>
                        <a:t>Sample Size: </a:t>
                      </a:r>
                    </a:p>
                    <a:p>
                      <a:pPr algn="l"/>
                      <a:r>
                        <a:rPr lang="en-US" sz="1200" dirty="0">
                          <a:solidFill>
                            <a:schemeClr val="tx2"/>
                          </a:solidFill>
                          <a:latin typeface="Abadi" panose="020B0604020104020204" pitchFamily="34" charset="0"/>
                        </a:rPr>
                        <a:t>384 Responses</a:t>
                      </a:r>
                    </a:p>
                  </a:txBody>
                  <a:tcPr/>
                </a:tc>
                <a:extLst>
                  <a:ext uri="{0D108BD9-81ED-4DB2-BD59-A6C34878D82A}">
                    <a16:rowId xmlns:a16="http://schemas.microsoft.com/office/drawing/2014/main" val="4193607939"/>
                  </a:ext>
                </a:extLst>
              </a:tr>
            </a:tbl>
          </a:graphicData>
        </a:graphic>
      </p:graphicFrame>
      <p:grpSp>
        <p:nvGrpSpPr>
          <p:cNvPr id="8" name="Group 7">
            <a:extLst>
              <a:ext uri="{FF2B5EF4-FFF2-40B4-BE49-F238E27FC236}">
                <a16:creationId xmlns:a16="http://schemas.microsoft.com/office/drawing/2014/main" id="{600E5694-D205-927B-85F1-0D0B70F07DB8}"/>
              </a:ext>
            </a:extLst>
          </p:cNvPr>
          <p:cNvGrpSpPr/>
          <p:nvPr/>
        </p:nvGrpSpPr>
        <p:grpSpPr>
          <a:xfrm>
            <a:off x="5222852" y="342900"/>
            <a:ext cx="2848648" cy="463385"/>
            <a:chOff x="5222852" y="342900"/>
            <a:chExt cx="2848648" cy="463385"/>
          </a:xfrm>
        </p:grpSpPr>
        <p:sp>
          <p:nvSpPr>
            <p:cNvPr id="5" name="TextBox 4">
              <a:extLst>
                <a:ext uri="{FF2B5EF4-FFF2-40B4-BE49-F238E27FC236}">
                  <a16:creationId xmlns:a16="http://schemas.microsoft.com/office/drawing/2014/main" id="{4E8014AE-D0CF-F30E-5FD8-44B3CDA4C86A}"/>
                </a:ext>
              </a:extLst>
            </p:cNvPr>
            <p:cNvSpPr txBox="1"/>
            <p:nvPr/>
          </p:nvSpPr>
          <p:spPr>
            <a:xfrm>
              <a:off x="5222852" y="342900"/>
              <a:ext cx="301648" cy="461665"/>
            </a:xfrm>
            <a:prstGeom prst="rect">
              <a:avLst/>
            </a:prstGeom>
            <a:noFill/>
          </p:spPr>
          <p:txBody>
            <a:bodyPr wrap="square" rtlCol="0">
              <a:spAutoFit/>
            </a:bodyPr>
            <a:lstStyle/>
            <a:p>
              <a:r>
                <a:rPr lang="en-US" sz="2400" b="1" dirty="0">
                  <a:solidFill>
                    <a:schemeClr val="accent3"/>
                  </a:solidFill>
                </a:rPr>
                <a:t>+</a:t>
              </a:r>
              <a:endParaRPr lang="en-US" sz="2400" b="1" dirty="0">
                <a:solidFill>
                  <a:schemeClr val="accent6"/>
                </a:solidFill>
              </a:endParaRPr>
            </a:p>
          </p:txBody>
        </p:sp>
        <p:sp>
          <p:nvSpPr>
            <p:cNvPr id="6" name="TextBox 5">
              <a:extLst>
                <a:ext uri="{FF2B5EF4-FFF2-40B4-BE49-F238E27FC236}">
                  <a16:creationId xmlns:a16="http://schemas.microsoft.com/office/drawing/2014/main" id="{713D35F7-C842-8A7B-A482-5A36FBB6FFBC}"/>
                </a:ext>
              </a:extLst>
            </p:cNvPr>
            <p:cNvSpPr txBox="1"/>
            <p:nvPr/>
          </p:nvSpPr>
          <p:spPr>
            <a:xfrm>
              <a:off x="6516678" y="342900"/>
              <a:ext cx="301648" cy="461665"/>
            </a:xfrm>
            <a:prstGeom prst="rect">
              <a:avLst/>
            </a:prstGeom>
            <a:noFill/>
          </p:spPr>
          <p:txBody>
            <a:bodyPr wrap="square" rtlCol="0">
              <a:spAutoFit/>
            </a:bodyPr>
            <a:lstStyle/>
            <a:p>
              <a:r>
                <a:rPr lang="en-US" sz="2400" b="1" dirty="0">
                  <a:solidFill>
                    <a:schemeClr val="bg2"/>
                  </a:solidFill>
                </a:rPr>
                <a:t>=</a:t>
              </a:r>
            </a:p>
          </p:txBody>
        </p:sp>
        <p:sp>
          <p:nvSpPr>
            <p:cNvPr id="7" name="TextBox 6">
              <a:extLst>
                <a:ext uri="{FF2B5EF4-FFF2-40B4-BE49-F238E27FC236}">
                  <a16:creationId xmlns:a16="http://schemas.microsoft.com/office/drawing/2014/main" id="{06C7FB1F-646B-EE8C-BC07-49D36D15D3F6}"/>
                </a:ext>
              </a:extLst>
            </p:cNvPr>
            <p:cNvSpPr txBox="1"/>
            <p:nvPr/>
          </p:nvSpPr>
          <p:spPr>
            <a:xfrm>
              <a:off x="7769852" y="344620"/>
              <a:ext cx="301648" cy="461665"/>
            </a:xfrm>
            <a:prstGeom prst="rect">
              <a:avLst/>
            </a:prstGeom>
            <a:noFill/>
          </p:spPr>
          <p:txBody>
            <a:bodyPr wrap="square" rtlCol="0">
              <a:spAutoFit/>
            </a:bodyPr>
            <a:lstStyle/>
            <a:p>
              <a:r>
                <a:rPr lang="en-US" sz="2400" b="1" dirty="0">
                  <a:solidFill>
                    <a:schemeClr val="accent6"/>
                  </a:solidFill>
                </a:rPr>
                <a:t>-</a:t>
              </a:r>
            </a:p>
          </p:txBody>
        </p:sp>
      </p:grpSp>
    </p:spTree>
    <p:extLst>
      <p:ext uri="{BB962C8B-B14F-4D97-AF65-F5344CB8AC3E}">
        <p14:creationId xmlns:p14="http://schemas.microsoft.com/office/powerpoint/2010/main" val="26589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1000"/>
                                        <p:tgtEl>
                                          <p:spTgt spid="80"/>
                                        </p:tgtEl>
                                      </p:cBhvr>
                                    </p:animEffect>
                                    <p:anim calcmode="lin" valueType="num">
                                      <p:cBhvr>
                                        <p:cTn id="23" dur="1000" fill="hold"/>
                                        <p:tgtEl>
                                          <p:spTgt spid="80"/>
                                        </p:tgtEl>
                                        <p:attrNameLst>
                                          <p:attrName>ppt_x</p:attrName>
                                        </p:attrNameLst>
                                      </p:cBhvr>
                                      <p:tavLst>
                                        <p:tav tm="0">
                                          <p:val>
                                            <p:strVal val="#ppt_x"/>
                                          </p:val>
                                        </p:tav>
                                        <p:tav tm="100000">
                                          <p:val>
                                            <p:strVal val="#ppt_x"/>
                                          </p:val>
                                        </p:tav>
                                      </p:tavLst>
                                    </p:anim>
                                    <p:anim calcmode="lin" valueType="num">
                                      <p:cBhvr>
                                        <p:cTn id="24" dur="1000" fill="hold"/>
                                        <p:tgtEl>
                                          <p:spTgt spid="8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1000"/>
                                        <p:tgtEl>
                                          <p:spTgt spid="116"/>
                                        </p:tgtEl>
                                      </p:cBhvr>
                                    </p:animEffect>
                                    <p:anim calcmode="lin" valueType="num">
                                      <p:cBhvr>
                                        <p:cTn id="33" dur="1000" fill="hold"/>
                                        <p:tgtEl>
                                          <p:spTgt spid="116"/>
                                        </p:tgtEl>
                                        <p:attrNameLst>
                                          <p:attrName>ppt_x</p:attrName>
                                        </p:attrNameLst>
                                      </p:cBhvr>
                                      <p:tavLst>
                                        <p:tav tm="0">
                                          <p:val>
                                            <p:strVal val="#ppt_x"/>
                                          </p:val>
                                        </p:tav>
                                        <p:tav tm="100000">
                                          <p:val>
                                            <p:strVal val="#ppt_x"/>
                                          </p:val>
                                        </p:tav>
                                      </p:tavLst>
                                    </p:anim>
                                    <p:anim calcmode="lin" valueType="num">
                                      <p:cBhvr>
                                        <p:cTn id="34" dur="1000" fill="hold"/>
                                        <p:tgtEl>
                                          <p:spTgt spid="1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2" presetClass="entr" presetSubtype="2"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1000" fill="hold"/>
                                        <p:tgtEl>
                                          <p:spTgt spid="3"/>
                                        </p:tgtEl>
                                        <p:attrNameLst>
                                          <p:attrName>ppt_x</p:attrName>
                                        </p:attrNameLst>
                                      </p:cBhvr>
                                      <p:tavLst>
                                        <p:tav tm="0">
                                          <p:val>
                                            <p:strVal val="1+#ppt_w/2"/>
                                          </p:val>
                                        </p:tav>
                                        <p:tav tm="100000">
                                          <p:val>
                                            <p:strVal val="#ppt_x"/>
                                          </p:val>
                                        </p:tav>
                                      </p:tavLst>
                                    </p:anim>
                                    <p:anim calcmode="lin" valueType="num">
                                      <p:cBhvr additive="base">
                                        <p:cTn id="74" dur="1000" fill="hold"/>
                                        <p:tgtEl>
                                          <p:spTgt spid="3"/>
                                        </p:tgtEl>
                                        <p:attrNameLst>
                                          <p:attrName>ppt_y</p:attrName>
                                        </p:attrNameLst>
                                      </p:cBhvr>
                                      <p:tavLst>
                                        <p:tav tm="0">
                                          <p:val>
                                            <p:strVal val="#ppt_y"/>
                                          </p:val>
                                        </p:tav>
                                        <p:tav tm="100000">
                                          <p:val>
                                            <p:strVal val="#ppt_y"/>
                                          </p:val>
                                        </p:tav>
                                      </p:tavLst>
                                    </p:anim>
                                  </p:childTnLst>
                                </p:cTn>
                              </p:par>
                            </p:childTnLst>
                          </p:cTn>
                        </p:par>
                        <p:par>
                          <p:cTn id="75" fill="hold">
                            <p:stCondLst>
                              <p:cond delay="1000"/>
                            </p:stCondLst>
                            <p:childTnLst>
                              <p:par>
                                <p:cTn id="76" presetID="16" presetClass="entr" presetSubtype="21"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arn(inVertical)">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7" grpId="0"/>
      <p:bldP spid="28" grpId="0"/>
      <p:bldP spid="52" grpId="0"/>
      <p:bldP spid="80" grpId="0"/>
      <p:bldP spid="98" grpId="0"/>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568372-41D7-E058-8C54-D7369A98724D}"/>
              </a:ext>
            </a:extLst>
          </p:cNvPr>
          <p:cNvGrpSpPr/>
          <p:nvPr/>
        </p:nvGrpSpPr>
        <p:grpSpPr>
          <a:xfrm>
            <a:off x="9353550" y="857250"/>
            <a:ext cx="2914650" cy="5143500"/>
            <a:chOff x="9353550" y="857250"/>
            <a:chExt cx="2914650" cy="5143500"/>
          </a:xfrm>
        </p:grpSpPr>
        <p:grpSp>
          <p:nvGrpSpPr>
            <p:cNvPr id="21" name="Group 20">
              <a:extLst>
                <a:ext uri="{FF2B5EF4-FFF2-40B4-BE49-F238E27FC236}">
                  <a16:creationId xmlns:a16="http://schemas.microsoft.com/office/drawing/2014/main" id="{3835FEC2-AEFD-084B-0DE2-28C97105C08B}"/>
                </a:ext>
              </a:extLst>
            </p:cNvPr>
            <p:cNvGrpSpPr/>
            <p:nvPr/>
          </p:nvGrpSpPr>
          <p:grpSpPr>
            <a:xfrm>
              <a:off x="9372600" y="1941731"/>
              <a:ext cx="2895600" cy="1248311"/>
              <a:chOff x="9372600" y="4695289"/>
              <a:chExt cx="2895600" cy="1248311"/>
            </a:xfrm>
          </p:grpSpPr>
          <p:grpSp>
            <p:nvGrpSpPr>
              <p:cNvPr id="22" name="Group 21">
                <a:extLst>
                  <a:ext uri="{FF2B5EF4-FFF2-40B4-BE49-F238E27FC236}">
                    <a16:creationId xmlns:a16="http://schemas.microsoft.com/office/drawing/2014/main" id="{630E05E0-199F-5E5B-C5FC-473BFDB31130}"/>
                  </a:ext>
                </a:extLst>
              </p:cNvPr>
              <p:cNvGrpSpPr/>
              <p:nvPr/>
            </p:nvGrpSpPr>
            <p:grpSpPr>
              <a:xfrm>
                <a:off x="9372600" y="4695289"/>
                <a:ext cx="2609850" cy="1191161"/>
                <a:chOff x="9372600" y="4695289"/>
                <a:chExt cx="2609850" cy="1191161"/>
              </a:xfrm>
            </p:grpSpPr>
            <p:sp>
              <p:nvSpPr>
                <p:cNvPr id="25" name="Rectangle 24">
                  <a:extLst>
                    <a:ext uri="{FF2B5EF4-FFF2-40B4-BE49-F238E27FC236}">
                      <a16:creationId xmlns:a16="http://schemas.microsoft.com/office/drawing/2014/main" id="{BB67DDC5-C571-DB72-16C0-FC81671B0DCF}"/>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7E13376-7CC1-C8C4-35A3-9461C1EAC92B}"/>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D464C8E3-1B4C-B42B-82ED-28AA631E2363}"/>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24" name="TextBox 23">
                <a:extLst>
                  <a:ext uri="{FF2B5EF4-FFF2-40B4-BE49-F238E27FC236}">
                    <a16:creationId xmlns:a16="http://schemas.microsoft.com/office/drawing/2014/main" id="{A04452FB-61F4-D994-1D40-EFCFABADE143}"/>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grpSp>
          <p:nvGrpSpPr>
            <p:cNvPr id="20" name="Group 19">
              <a:extLst>
                <a:ext uri="{FF2B5EF4-FFF2-40B4-BE49-F238E27FC236}">
                  <a16:creationId xmlns:a16="http://schemas.microsoft.com/office/drawing/2014/main" id="{AAA9DBBB-8EFA-82C8-C062-D1ADCF3E1D82}"/>
                </a:ext>
              </a:extLst>
            </p:cNvPr>
            <p:cNvGrpSpPr/>
            <p:nvPr/>
          </p:nvGrpSpPr>
          <p:grpSpPr>
            <a:xfrm>
              <a:off x="9372600" y="4695289"/>
              <a:ext cx="2895600" cy="1248311"/>
              <a:chOff x="9372600" y="4695289"/>
              <a:chExt cx="2895600" cy="1248311"/>
            </a:xfrm>
          </p:grpSpPr>
          <p:grpSp>
            <p:nvGrpSpPr>
              <p:cNvPr id="8" name="Group 7">
                <a:extLst>
                  <a:ext uri="{FF2B5EF4-FFF2-40B4-BE49-F238E27FC236}">
                    <a16:creationId xmlns:a16="http://schemas.microsoft.com/office/drawing/2014/main" id="{CC7C7B11-4041-DCFC-47B3-2285650FAEE6}"/>
                  </a:ext>
                </a:extLst>
              </p:cNvPr>
              <p:cNvGrpSpPr/>
              <p:nvPr/>
            </p:nvGrpSpPr>
            <p:grpSpPr>
              <a:xfrm>
                <a:off x="9372600" y="4695289"/>
                <a:ext cx="2609850" cy="1191161"/>
                <a:chOff x="9372600" y="4695289"/>
                <a:chExt cx="2609850" cy="1191161"/>
              </a:xfrm>
            </p:grpSpPr>
            <p:sp>
              <p:nvSpPr>
                <p:cNvPr id="6" name="Rectangle 5">
                  <a:extLst>
                    <a:ext uri="{FF2B5EF4-FFF2-40B4-BE49-F238E27FC236}">
                      <a16:creationId xmlns:a16="http://schemas.microsoft.com/office/drawing/2014/main" id="{F529558B-B230-EE30-D44B-0F60EB30CDAC}"/>
                    </a:ext>
                  </a:extLst>
                </p:cNvPr>
                <p:cNvSpPr/>
                <p:nvPr/>
              </p:nvSpPr>
              <p:spPr>
                <a:xfrm>
                  <a:off x="9372600" y="54386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2CEC1A1-311A-C007-3B21-C84D61FA2B02}"/>
                    </a:ext>
                  </a:extLst>
                </p:cNvPr>
                <p:cNvSpPr/>
                <p:nvPr/>
              </p:nvSpPr>
              <p:spPr>
                <a:xfrm>
                  <a:off x="9372600" y="46952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a:extLst>
                  <a:ext uri="{FF2B5EF4-FFF2-40B4-BE49-F238E27FC236}">
                    <a16:creationId xmlns:a16="http://schemas.microsoft.com/office/drawing/2014/main" id="{CF9A1857-8BB0-4725-62EA-0841B32E3814}"/>
                  </a:ext>
                </a:extLst>
              </p:cNvPr>
              <p:cNvSpPr txBox="1"/>
              <p:nvPr/>
            </p:nvSpPr>
            <p:spPr>
              <a:xfrm>
                <a:off x="11334750" y="50928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7" name="TextBox 6">
                <a:extLst>
                  <a:ext uri="{FF2B5EF4-FFF2-40B4-BE49-F238E27FC236}">
                    <a16:creationId xmlns:a16="http://schemas.microsoft.com/office/drawing/2014/main" id="{772A395B-2842-2140-0790-D71899038700}"/>
                  </a:ext>
                </a:extLst>
              </p:cNvPr>
              <p:cNvSpPr txBox="1"/>
              <p:nvPr/>
            </p:nvSpPr>
            <p:spPr>
              <a:xfrm>
                <a:off x="11582400" y="56050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sp>
          <p:nvSpPr>
            <p:cNvPr id="11" name="TextBox 10">
              <a:extLst>
                <a:ext uri="{FF2B5EF4-FFF2-40B4-BE49-F238E27FC236}">
                  <a16:creationId xmlns:a16="http://schemas.microsoft.com/office/drawing/2014/main" id="{EB044929-CB9F-0739-EEE1-BEB6BCF847B2}"/>
                </a:ext>
              </a:extLst>
            </p:cNvPr>
            <p:cNvSpPr txBox="1"/>
            <p:nvPr/>
          </p:nvSpPr>
          <p:spPr>
            <a:xfrm>
              <a:off x="9353550" y="857250"/>
              <a:ext cx="2838450" cy="1077218"/>
            </a:xfrm>
            <a:prstGeom prst="rect">
              <a:avLst/>
            </a:prstGeom>
            <a:noFill/>
          </p:spPr>
          <p:txBody>
            <a:bodyPr wrap="square" rtlCol="0">
              <a:spAutoFit/>
            </a:bodyPr>
            <a:lstStyle/>
            <a:p>
              <a:r>
                <a:rPr lang="en-US" sz="1600" dirty="0">
                  <a:solidFill>
                    <a:schemeClr val="bg1">
                      <a:lumMod val="50000"/>
                    </a:schemeClr>
                  </a:solidFill>
                </a:rPr>
                <a:t>Are you or your family member able to contact the case manager/service coordinator when you want? </a:t>
              </a:r>
            </a:p>
          </p:txBody>
        </p:sp>
        <p:sp>
          <p:nvSpPr>
            <p:cNvPr id="12" name="TextBox 11">
              <a:extLst>
                <a:ext uri="{FF2B5EF4-FFF2-40B4-BE49-F238E27FC236}">
                  <a16:creationId xmlns:a16="http://schemas.microsoft.com/office/drawing/2014/main" id="{5AC730EC-8278-C9FC-7624-2736382ECCE9}"/>
                </a:ext>
              </a:extLst>
            </p:cNvPr>
            <p:cNvSpPr txBox="1"/>
            <p:nvPr/>
          </p:nvSpPr>
          <p:spPr>
            <a:xfrm>
              <a:off x="9353550" y="1828800"/>
              <a:ext cx="1657350" cy="923330"/>
            </a:xfrm>
            <a:prstGeom prst="rect">
              <a:avLst/>
            </a:prstGeom>
            <a:noFill/>
          </p:spPr>
          <p:txBody>
            <a:bodyPr wrap="square" rtlCol="0">
              <a:spAutoFit/>
            </a:bodyPr>
            <a:lstStyle/>
            <a:p>
              <a:r>
                <a:rPr lang="en-US" sz="5400" dirty="0">
                  <a:solidFill>
                    <a:schemeClr val="accent3"/>
                  </a:solidFill>
                  <a:latin typeface="Abadi" panose="020B0604020104020204" pitchFamily="34" charset="0"/>
                </a:rPr>
                <a:t>54%</a:t>
              </a:r>
            </a:p>
          </p:txBody>
        </p:sp>
        <p:sp>
          <p:nvSpPr>
            <p:cNvPr id="13" name="TextBox 12">
              <a:extLst>
                <a:ext uri="{FF2B5EF4-FFF2-40B4-BE49-F238E27FC236}">
                  <a16:creationId xmlns:a16="http://schemas.microsoft.com/office/drawing/2014/main" id="{74224BAA-DE85-9415-34D3-D69590528605}"/>
                </a:ext>
              </a:extLst>
            </p:cNvPr>
            <p:cNvSpPr txBox="1"/>
            <p:nvPr/>
          </p:nvSpPr>
          <p:spPr>
            <a:xfrm>
              <a:off x="9372600" y="2628900"/>
              <a:ext cx="1657350"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48%</a:t>
              </a:r>
            </a:p>
          </p:txBody>
        </p:sp>
        <p:sp>
          <p:nvSpPr>
            <p:cNvPr id="16" name="TextBox 15">
              <a:extLst>
                <a:ext uri="{FF2B5EF4-FFF2-40B4-BE49-F238E27FC236}">
                  <a16:creationId xmlns:a16="http://schemas.microsoft.com/office/drawing/2014/main" id="{77C724C7-A95A-C207-E47F-9588FB5C21A5}"/>
                </a:ext>
              </a:extLst>
            </p:cNvPr>
            <p:cNvSpPr txBox="1"/>
            <p:nvPr/>
          </p:nvSpPr>
          <p:spPr>
            <a:xfrm>
              <a:off x="9353550" y="3371850"/>
              <a:ext cx="2838450" cy="1323439"/>
            </a:xfrm>
            <a:prstGeom prst="rect">
              <a:avLst/>
            </a:prstGeom>
            <a:noFill/>
          </p:spPr>
          <p:txBody>
            <a:bodyPr wrap="square" rtlCol="0">
              <a:spAutoFit/>
            </a:bodyPr>
            <a:lstStyle/>
            <a:p>
              <a:r>
                <a:rPr lang="en-US" sz="1600" dirty="0">
                  <a:solidFill>
                    <a:schemeClr val="bg1">
                      <a:lumMod val="50000"/>
                    </a:schemeClr>
                  </a:solidFill>
                </a:rPr>
                <a:t>If your support workers and/or service coordinator do not speak to you in your preferred language is a translator provided when needed?</a:t>
              </a:r>
            </a:p>
          </p:txBody>
        </p:sp>
        <p:sp>
          <p:nvSpPr>
            <p:cNvPr id="17" name="TextBox 16">
              <a:extLst>
                <a:ext uri="{FF2B5EF4-FFF2-40B4-BE49-F238E27FC236}">
                  <a16:creationId xmlns:a16="http://schemas.microsoft.com/office/drawing/2014/main" id="{5D982517-CA3C-2357-DB6C-A80E22D5B983}"/>
                </a:ext>
              </a:extLst>
            </p:cNvPr>
            <p:cNvSpPr txBox="1"/>
            <p:nvPr/>
          </p:nvSpPr>
          <p:spPr>
            <a:xfrm>
              <a:off x="9353550" y="4572000"/>
              <a:ext cx="1657350" cy="923330"/>
            </a:xfrm>
            <a:prstGeom prst="rect">
              <a:avLst/>
            </a:prstGeom>
            <a:noFill/>
          </p:spPr>
          <p:txBody>
            <a:bodyPr wrap="square" rtlCol="0">
              <a:spAutoFit/>
            </a:bodyPr>
            <a:lstStyle/>
            <a:p>
              <a:r>
                <a:rPr lang="en-US" sz="5400" dirty="0">
                  <a:solidFill>
                    <a:schemeClr val="accent6"/>
                  </a:solidFill>
                  <a:latin typeface="Abadi" panose="020B0604020104020204" pitchFamily="34" charset="0"/>
                </a:rPr>
                <a:t>22%</a:t>
              </a:r>
            </a:p>
          </p:txBody>
        </p:sp>
        <p:sp>
          <p:nvSpPr>
            <p:cNvPr id="18" name="TextBox 17">
              <a:extLst>
                <a:ext uri="{FF2B5EF4-FFF2-40B4-BE49-F238E27FC236}">
                  <a16:creationId xmlns:a16="http://schemas.microsoft.com/office/drawing/2014/main" id="{4A1EC977-4ACE-62A1-E36C-7875FB386D97}"/>
                </a:ext>
              </a:extLst>
            </p:cNvPr>
            <p:cNvSpPr txBox="1"/>
            <p:nvPr/>
          </p:nvSpPr>
          <p:spPr>
            <a:xfrm>
              <a:off x="9372600" y="5415975"/>
              <a:ext cx="1657350" cy="584775"/>
            </a:xfrm>
            <a:prstGeom prst="rect">
              <a:avLst/>
            </a:prstGeom>
            <a:noFill/>
            <a:ln>
              <a:noFill/>
            </a:ln>
          </p:spPr>
          <p:txBody>
            <a:bodyPr wrap="square" rtlCol="0">
              <a:spAutoFit/>
            </a:bodyPr>
            <a:lstStyle/>
            <a:p>
              <a:r>
                <a:rPr lang="en-US" sz="3200" dirty="0">
                  <a:solidFill>
                    <a:schemeClr val="bg1">
                      <a:lumMod val="75000"/>
                    </a:schemeClr>
                  </a:solidFill>
                  <a:latin typeface="Abadi" panose="020B0604020104020204" pitchFamily="34" charset="0"/>
                </a:rPr>
                <a:t>31%</a:t>
              </a:r>
            </a:p>
          </p:txBody>
        </p:sp>
      </p:grpSp>
      <p:grpSp>
        <p:nvGrpSpPr>
          <p:cNvPr id="19" name="Group 18">
            <a:extLst>
              <a:ext uri="{FF2B5EF4-FFF2-40B4-BE49-F238E27FC236}">
                <a16:creationId xmlns:a16="http://schemas.microsoft.com/office/drawing/2014/main" id="{F82D6A73-15DB-8D88-A611-33FF7371CD11}"/>
              </a:ext>
            </a:extLst>
          </p:cNvPr>
          <p:cNvGrpSpPr/>
          <p:nvPr/>
        </p:nvGrpSpPr>
        <p:grpSpPr>
          <a:xfrm>
            <a:off x="381000" y="0"/>
            <a:ext cx="8286750" cy="5829301"/>
            <a:chOff x="381000" y="0"/>
            <a:chExt cx="8286750" cy="5829301"/>
          </a:xfrm>
        </p:grpSpPr>
        <p:sp>
          <p:nvSpPr>
            <p:cNvPr id="4" name="TextBox 3">
              <a:extLst>
                <a:ext uri="{FF2B5EF4-FFF2-40B4-BE49-F238E27FC236}">
                  <a16:creationId xmlns:a16="http://schemas.microsoft.com/office/drawing/2014/main" id="{F06AB249-BAD6-9554-5F16-A52D4C2069ED}"/>
                </a:ext>
              </a:extLst>
            </p:cNvPr>
            <p:cNvSpPr txBox="1"/>
            <p:nvPr/>
          </p:nvSpPr>
          <p:spPr>
            <a:xfrm>
              <a:off x="552450" y="0"/>
              <a:ext cx="3200400" cy="923330"/>
            </a:xfrm>
            <a:prstGeom prst="rect">
              <a:avLst/>
            </a:prstGeom>
            <a:noFill/>
          </p:spPr>
          <p:txBody>
            <a:bodyPr wrap="square" rtlCol="0">
              <a:spAutoFit/>
            </a:bodyPr>
            <a:lstStyle/>
            <a:p>
              <a:r>
                <a:rPr lang="en-US" sz="5400" dirty="0">
                  <a:solidFill>
                    <a:schemeClr val="bg1">
                      <a:lumMod val="50000"/>
                    </a:schemeClr>
                  </a:solidFill>
                  <a:latin typeface="Abadi" panose="020B0604020104020204" pitchFamily="34" charset="0"/>
                </a:rPr>
                <a:t>ACCESS</a:t>
              </a:r>
            </a:p>
          </p:txBody>
        </p:sp>
        <p:graphicFrame>
          <p:nvGraphicFramePr>
            <p:cNvPr id="10" name="Chart 9">
              <a:extLst>
                <a:ext uri="{FF2B5EF4-FFF2-40B4-BE49-F238E27FC236}">
                  <a16:creationId xmlns:a16="http://schemas.microsoft.com/office/drawing/2014/main" id="{7DB3BDE9-69A9-CAF9-5CDC-AF5EC368D908}"/>
                </a:ext>
              </a:extLst>
            </p:cNvPr>
            <p:cNvGraphicFramePr/>
            <p:nvPr>
              <p:extLst>
                <p:ext uri="{D42A27DB-BD31-4B8C-83A1-F6EECF244321}">
                  <p14:modId xmlns:p14="http://schemas.microsoft.com/office/powerpoint/2010/main" val="138611971"/>
                </p:ext>
              </p:extLst>
            </p:nvPr>
          </p:nvGraphicFramePr>
          <p:xfrm>
            <a:off x="381000" y="1046381"/>
            <a:ext cx="4057650" cy="4782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46AB907C-1FA9-A063-34FD-D6D2C8AA48C1}"/>
                </a:ext>
              </a:extLst>
            </p:cNvPr>
            <p:cNvGraphicFramePr/>
            <p:nvPr>
              <p:extLst>
                <p:ext uri="{D42A27DB-BD31-4B8C-83A1-F6EECF244321}">
                  <p14:modId xmlns:p14="http://schemas.microsoft.com/office/powerpoint/2010/main" val="3230236890"/>
                </p:ext>
              </p:extLst>
            </p:nvPr>
          </p:nvGraphicFramePr>
          <p:xfrm>
            <a:off x="4610100" y="1046381"/>
            <a:ext cx="4057650" cy="478292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extBox 1">
            <a:extLst>
              <a:ext uri="{FF2B5EF4-FFF2-40B4-BE49-F238E27FC236}">
                <a16:creationId xmlns:a16="http://schemas.microsoft.com/office/drawing/2014/main" id="{61564F41-ECF9-FB8C-3E7D-B3F3B35FB293}"/>
              </a:ext>
            </a:extLst>
          </p:cNvPr>
          <p:cNvSpPr txBox="1"/>
          <p:nvPr/>
        </p:nvSpPr>
        <p:spPr>
          <a:xfrm>
            <a:off x="10832711" y="1946869"/>
            <a:ext cx="1157287" cy="246221"/>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Always</a:t>
            </a:r>
          </a:p>
        </p:txBody>
      </p:sp>
      <p:sp>
        <p:nvSpPr>
          <p:cNvPr id="15" name="TextBox 14">
            <a:extLst>
              <a:ext uri="{FF2B5EF4-FFF2-40B4-BE49-F238E27FC236}">
                <a16:creationId xmlns:a16="http://schemas.microsoft.com/office/drawing/2014/main" id="{CE2ECF60-210B-B621-252C-7E57FB05E7C1}"/>
              </a:ext>
            </a:extLst>
          </p:cNvPr>
          <p:cNvSpPr txBox="1"/>
          <p:nvPr/>
        </p:nvSpPr>
        <p:spPr>
          <a:xfrm>
            <a:off x="10863263" y="4686300"/>
            <a:ext cx="1157287" cy="400110"/>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Always</a:t>
            </a:r>
          </a:p>
          <a:p>
            <a:pPr algn="r"/>
            <a:endParaRPr lang="en-US" sz="1000" i="1" dirty="0">
              <a:solidFill>
                <a:schemeClr val="bg1">
                  <a:lumMod val="75000"/>
                </a:schemeClr>
              </a:solidFill>
              <a:latin typeface="Abadi" panose="020B0604020104020204" pitchFamily="34" charset="0"/>
            </a:endParaRPr>
          </a:p>
        </p:txBody>
      </p:sp>
    </p:spTree>
    <p:extLst>
      <p:ext uri="{BB962C8B-B14F-4D97-AF65-F5344CB8AC3E}">
        <p14:creationId xmlns:p14="http://schemas.microsoft.com/office/powerpoint/2010/main" val="24151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568372-41D7-E058-8C54-D7369A98724D}"/>
              </a:ext>
            </a:extLst>
          </p:cNvPr>
          <p:cNvGrpSpPr/>
          <p:nvPr/>
        </p:nvGrpSpPr>
        <p:grpSpPr>
          <a:xfrm>
            <a:off x="9353550" y="857250"/>
            <a:ext cx="2914650" cy="2013525"/>
            <a:chOff x="9353550" y="857250"/>
            <a:chExt cx="2914650" cy="2013525"/>
          </a:xfrm>
        </p:grpSpPr>
        <p:grpSp>
          <p:nvGrpSpPr>
            <p:cNvPr id="21" name="Group 20">
              <a:extLst>
                <a:ext uri="{FF2B5EF4-FFF2-40B4-BE49-F238E27FC236}">
                  <a16:creationId xmlns:a16="http://schemas.microsoft.com/office/drawing/2014/main" id="{3835FEC2-AEFD-084B-0DE2-28C97105C08B}"/>
                </a:ext>
              </a:extLst>
            </p:cNvPr>
            <p:cNvGrpSpPr/>
            <p:nvPr/>
          </p:nvGrpSpPr>
          <p:grpSpPr>
            <a:xfrm>
              <a:off x="9372600" y="1598831"/>
              <a:ext cx="2895600" cy="1248311"/>
              <a:chOff x="9372600" y="4352389"/>
              <a:chExt cx="2895600" cy="1248311"/>
            </a:xfrm>
          </p:grpSpPr>
          <p:grpSp>
            <p:nvGrpSpPr>
              <p:cNvPr id="22" name="Group 21">
                <a:extLst>
                  <a:ext uri="{FF2B5EF4-FFF2-40B4-BE49-F238E27FC236}">
                    <a16:creationId xmlns:a16="http://schemas.microsoft.com/office/drawing/2014/main" id="{630E05E0-199F-5E5B-C5FC-473BFDB31130}"/>
                  </a:ext>
                </a:extLst>
              </p:cNvPr>
              <p:cNvGrpSpPr/>
              <p:nvPr/>
            </p:nvGrpSpPr>
            <p:grpSpPr>
              <a:xfrm>
                <a:off x="9372600" y="4352389"/>
                <a:ext cx="2609850" cy="1191161"/>
                <a:chOff x="9372600" y="4352389"/>
                <a:chExt cx="2609850" cy="1191161"/>
              </a:xfrm>
            </p:grpSpPr>
            <p:sp>
              <p:nvSpPr>
                <p:cNvPr id="25" name="Rectangle 24">
                  <a:extLst>
                    <a:ext uri="{FF2B5EF4-FFF2-40B4-BE49-F238E27FC236}">
                      <a16:creationId xmlns:a16="http://schemas.microsoft.com/office/drawing/2014/main" id="{BB67DDC5-C571-DB72-16C0-FC81671B0DCF}"/>
                    </a:ext>
                  </a:extLst>
                </p:cNvPr>
                <p:cNvSpPr/>
                <p:nvPr/>
              </p:nvSpPr>
              <p:spPr>
                <a:xfrm>
                  <a:off x="9372600" y="5095786"/>
                  <a:ext cx="2609850" cy="44776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7E13376-7CC1-C8C4-35A3-9461C1EAC92B}"/>
                    </a:ext>
                  </a:extLst>
                </p:cNvPr>
                <p:cNvSpPr/>
                <p:nvPr/>
              </p:nvSpPr>
              <p:spPr>
                <a:xfrm>
                  <a:off x="9372600" y="4352389"/>
                  <a:ext cx="2609850" cy="67681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D464C8E3-1B4C-B42B-82ED-28AA631E2363}"/>
                  </a:ext>
                </a:extLst>
              </p:cNvPr>
              <p:cNvSpPr txBox="1"/>
              <p:nvPr/>
            </p:nvSpPr>
            <p:spPr>
              <a:xfrm>
                <a:off x="11334750" y="4749969"/>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ACRC</a:t>
                </a:r>
              </a:p>
            </p:txBody>
          </p:sp>
          <p:sp>
            <p:nvSpPr>
              <p:cNvPr id="24" name="TextBox 23">
                <a:extLst>
                  <a:ext uri="{FF2B5EF4-FFF2-40B4-BE49-F238E27FC236}">
                    <a16:creationId xmlns:a16="http://schemas.microsoft.com/office/drawing/2014/main" id="{A04452FB-61F4-D994-1D40-EFCFABADE143}"/>
                  </a:ext>
                </a:extLst>
              </p:cNvPr>
              <p:cNvSpPr txBox="1"/>
              <p:nvPr/>
            </p:nvSpPr>
            <p:spPr>
              <a:xfrm>
                <a:off x="11582400" y="5262146"/>
                <a:ext cx="685800" cy="338554"/>
              </a:xfrm>
              <a:prstGeom prst="rect">
                <a:avLst/>
              </a:prstGeom>
              <a:noFill/>
            </p:spPr>
            <p:txBody>
              <a:bodyPr wrap="square" rtlCol="0">
                <a:spAutoFit/>
              </a:bodyPr>
              <a:lstStyle/>
              <a:p>
                <a:r>
                  <a:rPr lang="en-US" sz="1600" dirty="0">
                    <a:solidFill>
                      <a:schemeClr val="bg1">
                        <a:lumMod val="75000"/>
                      </a:schemeClr>
                    </a:solidFill>
                    <a:latin typeface="Abadi" panose="020B0604020104020204" pitchFamily="34" charset="0"/>
                  </a:rPr>
                  <a:t>CA</a:t>
                </a:r>
              </a:p>
            </p:txBody>
          </p:sp>
        </p:grpSp>
        <p:sp>
          <p:nvSpPr>
            <p:cNvPr id="11" name="TextBox 10">
              <a:extLst>
                <a:ext uri="{FF2B5EF4-FFF2-40B4-BE49-F238E27FC236}">
                  <a16:creationId xmlns:a16="http://schemas.microsoft.com/office/drawing/2014/main" id="{EB044929-CB9F-0739-EEE1-BEB6BCF847B2}"/>
                </a:ext>
              </a:extLst>
            </p:cNvPr>
            <p:cNvSpPr txBox="1"/>
            <p:nvPr/>
          </p:nvSpPr>
          <p:spPr>
            <a:xfrm>
              <a:off x="9353550" y="857250"/>
              <a:ext cx="2838450" cy="584775"/>
            </a:xfrm>
            <a:prstGeom prst="rect">
              <a:avLst/>
            </a:prstGeom>
            <a:noFill/>
          </p:spPr>
          <p:txBody>
            <a:bodyPr wrap="square" rtlCol="0">
              <a:spAutoFit/>
            </a:bodyPr>
            <a:lstStyle/>
            <a:p>
              <a:r>
                <a:rPr lang="en-US" sz="1600" dirty="0">
                  <a:solidFill>
                    <a:schemeClr val="bg1">
                      <a:lumMod val="50000"/>
                    </a:schemeClr>
                  </a:solidFill>
                </a:rPr>
                <a:t>Does your family member do things in the community?</a:t>
              </a:r>
            </a:p>
          </p:txBody>
        </p:sp>
        <p:sp>
          <p:nvSpPr>
            <p:cNvPr id="12" name="TextBox 11">
              <a:extLst>
                <a:ext uri="{FF2B5EF4-FFF2-40B4-BE49-F238E27FC236}">
                  <a16:creationId xmlns:a16="http://schemas.microsoft.com/office/drawing/2014/main" id="{5AC730EC-8278-C9FC-7624-2736382ECCE9}"/>
                </a:ext>
              </a:extLst>
            </p:cNvPr>
            <p:cNvSpPr txBox="1"/>
            <p:nvPr/>
          </p:nvSpPr>
          <p:spPr>
            <a:xfrm>
              <a:off x="9353550" y="1485900"/>
              <a:ext cx="1657350" cy="923330"/>
            </a:xfrm>
            <a:prstGeom prst="rect">
              <a:avLst/>
            </a:prstGeom>
            <a:noFill/>
          </p:spPr>
          <p:txBody>
            <a:bodyPr wrap="square" rtlCol="0">
              <a:spAutoFit/>
            </a:bodyPr>
            <a:lstStyle/>
            <a:p>
              <a:r>
                <a:rPr lang="en-US" sz="5400" dirty="0">
                  <a:solidFill>
                    <a:schemeClr val="tx1">
                      <a:lumMod val="50000"/>
                      <a:lumOff val="50000"/>
                    </a:schemeClr>
                  </a:solidFill>
                  <a:latin typeface="Abadi" panose="020B0604020104020204" pitchFamily="34" charset="0"/>
                </a:rPr>
                <a:t>77%</a:t>
              </a:r>
            </a:p>
          </p:txBody>
        </p:sp>
        <p:sp>
          <p:nvSpPr>
            <p:cNvPr id="13" name="TextBox 12">
              <a:extLst>
                <a:ext uri="{FF2B5EF4-FFF2-40B4-BE49-F238E27FC236}">
                  <a16:creationId xmlns:a16="http://schemas.microsoft.com/office/drawing/2014/main" id="{74224BAA-DE85-9415-34D3-D69590528605}"/>
                </a:ext>
              </a:extLst>
            </p:cNvPr>
            <p:cNvSpPr txBox="1"/>
            <p:nvPr/>
          </p:nvSpPr>
          <p:spPr>
            <a:xfrm>
              <a:off x="9372600" y="2286000"/>
              <a:ext cx="1657350" cy="584775"/>
            </a:xfrm>
            <a:prstGeom prst="rect">
              <a:avLst/>
            </a:prstGeom>
            <a:noFill/>
          </p:spPr>
          <p:txBody>
            <a:bodyPr wrap="square" rtlCol="0">
              <a:spAutoFit/>
            </a:bodyPr>
            <a:lstStyle/>
            <a:p>
              <a:r>
                <a:rPr lang="en-US" sz="3200" dirty="0">
                  <a:solidFill>
                    <a:schemeClr val="bg1">
                      <a:lumMod val="75000"/>
                    </a:schemeClr>
                  </a:solidFill>
                  <a:latin typeface="Abadi" panose="020B0604020104020204" pitchFamily="34" charset="0"/>
                </a:rPr>
                <a:t>74%</a:t>
              </a:r>
            </a:p>
          </p:txBody>
        </p:sp>
      </p:grpSp>
      <p:grpSp>
        <p:nvGrpSpPr>
          <p:cNvPr id="19" name="Group 18">
            <a:extLst>
              <a:ext uri="{FF2B5EF4-FFF2-40B4-BE49-F238E27FC236}">
                <a16:creationId xmlns:a16="http://schemas.microsoft.com/office/drawing/2014/main" id="{F82D6A73-15DB-8D88-A611-33FF7371CD11}"/>
              </a:ext>
            </a:extLst>
          </p:cNvPr>
          <p:cNvGrpSpPr/>
          <p:nvPr/>
        </p:nvGrpSpPr>
        <p:grpSpPr>
          <a:xfrm>
            <a:off x="381000" y="0"/>
            <a:ext cx="10229850" cy="5829301"/>
            <a:chOff x="381000" y="0"/>
            <a:chExt cx="10229850" cy="5829301"/>
          </a:xfrm>
        </p:grpSpPr>
        <p:sp>
          <p:nvSpPr>
            <p:cNvPr id="4" name="TextBox 3">
              <a:extLst>
                <a:ext uri="{FF2B5EF4-FFF2-40B4-BE49-F238E27FC236}">
                  <a16:creationId xmlns:a16="http://schemas.microsoft.com/office/drawing/2014/main" id="{F06AB249-BAD6-9554-5F16-A52D4C2069ED}"/>
                </a:ext>
              </a:extLst>
            </p:cNvPr>
            <p:cNvSpPr txBox="1"/>
            <p:nvPr/>
          </p:nvSpPr>
          <p:spPr>
            <a:xfrm>
              <a:off x="552450" y="0"/>
              <a:ext cx="10058400" cy="923330"/>
            </a:xfrm>
            <a:prstGeom prst="rect">
              <a:avLst/>
            </a:prstGeom>
            <a:noFill/>
          </p:spPr>
          <p:txBody>
            <a:bodyPr wrap="square" rtlCol="0">
              <a:spAutoFit/>
            </a:bodyPr>
            <a:lstStyle/>
            <a:p>
              <a:r>
                <a:rPr lang="en-US" sz="5400" dirty="0">
                  <a:solidFill>
                    <a:schemeClr val="bg1">
                      <a:lumMod val="50000"/>
                    </a:schemeClr>
                  </a:solidFill>
                  <a:latin typeface="Abadi" panose="020B0604020104020204" pitchFamily="34" charset="0"/>
                </a:rPr>
                <a:t>COMMUNITY PARTICIPATION</a:t>
              </a:r>
            </a:p>
          </p:txBody>
        </p:sp>
        <p:graphicFrame>
          <p:nvGraphicFramePr>
            <p:cNvPr id="10" name="Chart 9">
              <a:extLst>
                <a:ext uri="{FF2B5EF4-FFF2-40B4-BE49-F238E27FC236}">
                  <a16:creationId xmlns:a16="http://schemas.microsoft.com/office/drawing/2014/main" id="{7DB3BDE9-69A9-CAF9-5CDC-AF5EC368D908}"/>
                </a:ext>
              </a:extLst>
            </p:cNvPr>
            <p:cNvGraphicFramePr/>
            <p:nvPr>
              <p:extLst>
                <p:ext uri="{D42A27DB-BD31-4B8C-83A1-F6EECF244321}">
                  <p14:modId xmlns:p14="http://schemas.microsoft.com/office/powerpoint/2010/main" val="1445273264"/>
                </p:ext>
              </p:extLst>
            </p:nvPr>
          </p:nvGraphicFramePr>
          <p:xfrm>
            <a:off x="381000" y="1046381"/>
            <a:ext cx="4057650" cy="4782920"/>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Rectangle 1">
            <a:extLst>
              <a:ext uri="{FF2B5EF4-FFF2-40B4-BE49-F238E27FC236}">
                <a16:creationId xmlns:a16="http://schemas.microsoft.com/office/drawing/2014/main" id="{5971CF29-9EF0-F12E-7A7A-B31CB92E0964}"/>
              </a:ext>
            </a:extLst>
          </p:cNvPr>
          <p:cNvSpPr/>
          <p:nvPr/>
        </p:nvSpPr>
        <p:spPr>
          <a:xfrm>
            <a:off x="9239250" y="3028950"/>
            <a:ext cx="302895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9" name="Chart 28">
            <a:extLst>
              <a:ext uri="{FF2B5EF4-FFF2-40B4-BE49-F238E27FC236}">
                <a16:creationId xmlns:a16="http://schemas.microsoft.com/office/drawing/2014/main" id="{2EE6D0AD-F842-E321-0C75-62B533ECB686}"/>
              </a:ext>
            </a:extLst>
          </p:cNvPr>
          <p:cNvGraphicFramePr/>
          <p:nvPr>
            <p:extLst>
              <p:ext uri="{D42A27DB-BD31-4B8C-83A1-F6EECF244321}">
                <p14:modId xmlns:p14="http://schemas.microsoft.com/office/powerpoint/2010/main" val="1894611075"/>
              </p:ext>
            </p:extLst>
          </p:nvPr>
        </p:nvGraphicFramePr>
        <p:xfrm>
          <a:off x="4793673" y="1200150"/>
          <a:ext cx="3848100" cy="4840816"/>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Group 30">
            <a:extLst>
              <a:ext uri="{FF2B5EF4-FFF2-40B4-BE49-F238E27FC236}">
                <a16:creationId xmlns:a16="http://schemas.microsoft.com/office/drawing/2014/main" id="{6DD4F912-A07D-E98D-006C-EE3B2F2DD942}"/>
              </a:ext>
            </a:extLst>
          </p:cNvPr>
          <p:cNvGrpSpPr/>
          <p:nvPr/>
        </p:nvGrpSpPr>
        <p:grpSpPr>
          <a:xfrm>
            <a:off x="8612332" y="3886200"/>
            <a:ext cx="2838450" cy="1257300"/>
            <a:chOff x="8840932" y="4119477"/>
            <a:chExt cx="2838450" cy="1257300"/>
          </a:xfrm>
          <a:effectLst>
            <a:outerShdw blurRad="50800" dist="38100" dir="2700000" algn="tl" rotWithShape="0">
              <a:prstClr val="black">
                <a:alpha val="21000"/>
              </a:prstClr>
            </a:outerShdw>
          </a:effectLst>
        </p:grpSpPr>
        <p:sp>
          <p:nvSpPr>
            <p:cNvPr id="30" name="Rectangle 29">
              <a:extLst>
                <a:ext uri="{FF2B5EF4-FFF2-40B4-BE49-F238E27FC236}">
                  <a16:creationId xmlns:a16="http://schemas.microsoft.com/office/drawing/2014/main" id="{8DF65199-BDBE-E1DC-A405-F109C98F9F6F}"/>
                </a:ext>
              </a:extLst>
            </p:cNvPr>
            <p:cNvSpPr/>
            <p:nvPr/>
          </p:nvSpPr>
          <p:spPr>
            <a:xfrm>
              <a:off x="8840932" y="4119477"/>
              <a:ext cx="2838450" cy="12573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25A625-4193-9DE6-C678-ED500BC1DB87}"/>
                </a:ext>
              </a:extLst>
            </p:cNvPr>
            <p:cNvSpPr txBox="1"/>
            <p:nvPr/>
          </p:nvSpPr>
          <p:spPr>
            <a:xfrm>
              <a:off x="8840932" y="4181951"/>
              <a:ext cx="2838450" cy="1077218"/>
            </a:xfrm>
            <a:prstGeom prst="rect">
              <a:avLst/>
            </a:prstGeom>
            <a:noFill/>
          </p:spPr>
          <p:txBody>
            <a:bodyPr wrap="square" rtlCol="0">
              <a:spAutoFit/>
            </a:bodyPr>
            <a:lstStyle/>
            <a:p>
              <a:r>
                <a:rPr lang="en-US" sz="1600" dirty="0">
                  <a:solidFill>
                    <a:schemeClr val="bg1">
                      <a:lumMod val="50000"/>
                    </a:schemeClr>
                  </a:solidFill>
                </a:rPr>
                <a:t>For your family member, what makes it hard to do things in the community? Check all that apply:</a:t>
              </a:r>
            </a:p>
          </p:txBody>
        </p:sp>
      </p:grpSp>
      <p:sp>
        <p:nvSpPr>
          <p:cNvPr id="3" name="TextBox 2">
            <a:extLst>
              <a:ext uri="{FF2B5EF4-FFF2-40B4-BE49-F238E27FC236}">
                <a16:creationId xmlns:a16="http://schemas.microsoft.com/office/drawing/2014/main" id="{487C1E75-98F4-651E-94EA-BC5673F5D1C9}"/>
              </a:ext>
            </a:extLst>
          </p:cNvPr>
          <p:cNvSpPr txBox="1"/>
          <p:nvPr/>
        </p:nvSpPr>
        <p:spPr>
          <a:xfrm>
            <a:off x="10836645" y="1596301"/>
            <a:ext cx="1157287" cy="246221"/>
          </a:xfrm>
          <a:prstGeom prst="rect">
            <a:avLst/>
          </a:prstGeom>
          <a:noFill/>
        </p:spPr>
        <p:txBody>
          <a:bodyPr wrap="square" rtlCol="0">
            <a:spAutoFit/>
          </a:bodyPr>
          <a:lstStyle/>
          <a:p>
            <a:pPr algn="r"/>
            <a:r>
              <a:rPr lang="en-US" sz="1000" i="1" dirty="0">
                <a:solidFill>
                  <a:schemeClr val="bg1">
                    <a:lumMod val="75000"/>
                  </a:schemeClr>
                </a:solidFill>
                <a:latin typeface="Abadi" panose="020B0604020104020204" pitchFamily="34" charset="0"/>
              </a:rPr>
              <a:t>Yes</a:t>
            </a:r>
          </a:p>
        </p:txBody>
      </p:sp>
    </p:spTree>
    <p:extLst>
      <p:ext uri="{BB962C8B-B14F-4D97-AF65-F5344CB8AC3E}">
        <p14:creationId xmlns:p14="http://schemas.microsoft.com/office/powerpoint/2010/main" val="4003523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15ACDD-1B21-D35F-252F-17F0CF74F403}"/>
              </a:ext>
            </a:extLst>
          </p:cNvPr>
          <p:cNvSpPr txBox="1">
            <a:spLocks/>
          </p:cNvSpPr>
          <p:nvPr/>
        </p:nvSpPr>
        <p:spPr>
          <a:xfrm>
            <a:off x="252919" y="1123837"/>
            <a:ext cx="2947482" cy="2477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Child Family Survey(CFS)</a:t>
            </a:r>
          </a:p>
        </p:txBody>
      </p:sp>
      <p:sp>
        <p:nvSpPr>
          <p:cNvPr id="5" name="TextBox 4">
            <a:extLst>
              <a:ext uri="{FF2B5EF4-FFF2-40B4-BE49-F238E27FC236}">
                <a16:creationId xmlns:a16="http://schemas.microsoft.com/office/drawing/2014/main" id="{D041FF1F-136B-B069-9458-DC749F0D4FF2}"/>
              </a:ext>
            </a:extLst>
          </p:cNvPr>
          <p:cNvSpPr txBox="1"/>
          <p:nvPr/>
        </p:nvSpPr>
        <p:spPr>
          <a:xfrm>
            <a:off x="252919" y="2911151"/>
            <a:ext cx="1248227" cy="369332"/>
          </a:xfrm>
          <a:prstGeom prst="rect">
            <a:avLst/>
          </a:prstGeom>
          <a:noFill/>
        </p:spPr>
        <p:txBody>
          <a:bodyPr wrap="none" rtlCol="0">
            <a:spAutoFit/>
          </a:bodyPr>
          <a:lstStyle/>
          <a:p>
            <a:r>
              <a:rPr lang="en-US" dirty="0">
                <a:solidFill>
                  <a:schemeClr val="bg1">
                    <a:lumMod val="85000"/>
                  </a:schemeClr>
                </a:solidFill>
              </a:rPr>
              <a:t>2021 / 2022</a:t>
            </a:r>
          </a:p>
        </p:txBody>
      </p:sp>
      <p:pic>
        <p:nvPicPr>
          <p:cNvPr id="6" name="Picture 2" descr="Child Family Survey (CFS)">
            <a:extLst>
              <a:ext uri="{FF2B5EF4-FFF2-40B4-BE49-F238E27FC236}">
                <a16:creationId xmlns:a16="http://schemas.microsoft.com/office/drawing/2014/main" id="{7AAA12B8-25D7-5FCF-5ECC-0EFF941AB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834451"/>
            <a:ext cx="3209061" cy="2139704"/>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1AE847-9BDD-E17D-C96A-CBD7484B203A}"/>
              </a:ext>
            </a:extLst>
          </p:cNvPr>
          <p:cNvSpPr txBox="1"/>
          <p:nvPr/>
        </p:nvSpPr>
        <p:spPr>
          <a:xfrm>
            <a:off x="3558916" y="883844"/>
            <a:ext cx="905441" cy="400110"/>
          </a:xfrm>
          <a:prstGeom prst="rect">
            <a:avLst/>
          </a:prstGeom>
          <a:noFill/>
        </p:spPr>
        <p:txBody>
          <a:bodyPr wrap="none" rtlCol="0">
            <a:spAutoFit/>
          </a:bodyPr>
          <a:lstStyle/>
          <a:p>
            <a:r>
              <a:rPr lang="en-US" sz="2000" dirty="0">
                <a:solidFill>
                  <a:schemeClr val="bg1">
                    <a:lumMod val="50000"/>
                  </a:schemeClr>
                </a:solidFill>
              </a:rPr>
              <a:t>Access</a:t>
            </a:r>
          </a:p>
        </p:txBody>
      </p:sp>
      <p:sp>
        <p:nvSpPr>
          <p:cNvPr id="8" name="TextBox 7">
            <a:extLst>
              <a:ext uri="{FF2B5EF4-FFF2-40B4-BE49-F238E27FC236}">
                <a16:creationId xmlns:a16="http://schemas.microsoft.com/office/drawing/2014/main" id="{E193FF27-4D99-86EF-F4B5-E71A542441D2}"/>
              </a:ext>
            </a:extLst>
          </p:cNvPr>
          <p:cNvSpPr txBox="1"/>
          <p:nvPr/>
        </p:nvSpPr>
        <p:spPr>
          <a:xfrm>
            <a:off x="3558916" y="1788936"/>
            <a:ext cx="907621" cy="400110"/>
          </a:xfrm>
          <a:prstGeom prst="rect">
            <a:avLst/>
          </a:prstGeom>
          <a:noFill/>
        </p:spPr>
        <p:txBody>
          <a:bodyPr wrap="none" rtlCol="0">
            <a:spAutoFit/>
          </a:bodyPr>
          <a:lstStyle/>
          <a:p>
            <a:r>
              <a:rPr lang="en-US" sz="2000" dirty="0">
                <a:solidFill>
                  <a:schemeClr val="bg1">
                    <a:lumMod val="50000"/>
                  </a:schemeClr>
                </a:solidFill>
              </a:rPr>
              <a:t>Choice</a:t>
            </a:r>
          </a:p>
        </p:txBody>
      </p:sp>
      <p:sp>
        <p:nvSpPr>
          <p:cNvPr id="9" name="TextBox 8">
            <a:extLst>
              <a:ext uri="{FF2B5EF4-FFF2-40B4-BE49-F238E27FC236}">
                <a16:creationId xmlns:a16="http://schemas.microsoft.com/office/drawing/2014/main" id="{59C02460-9FD7-A56E-CD6C-1C3B87DD0430}"/>
              </a:ext>
            </a:extLst>
          </p:cNvPr>
          <p:cNvSpPr txBox="1"/>
          <p:nvPr/>
        </p:nvSpPr>
        <p:spPr>
          <a:xfrm>
            <a:off x="3557205" y="2702036"/>
            <a:ext cx="1544012" cy="707886"/>
          </a:xfrm>
          <a:prstGeom prst="rect">
            <a:avLst/>
          </a:prstGeom>
          <a:noFill/>
        </p:spPr>
        <p:txBody>
          <a:bodyPr wrap="none" rtlCol="0">
            <a:spAutoFit/>
          </a:bodyPr>
          <a:lstStyle/>
          <a:p>
            <a:r>
              <a:rPr lang="en-US" sz="2000" dirty="0">
                <a:solidFill>
                  <a:schemeClr val="bg1">
                    <a:lumMod val="50000"/>
                  </a:schemeClr>
                </a:solidFill>
              </a:rPr>
              <a:t>Community</a:t>
            </a:r>
          </a:p>
          <a:p>
            <a:r>
              <a:rPr lang="en-US" sz="2000" dirty="0">
                <a:solidFill>
                  <a:schemeClr val="bg1">
                    <a:lumMod val="50000"/>
                  </a:schemeClr>
                </a:solidFill>
              </a:rPr>
              <a:t>Participation</a:t>
            </a:r>
          </a:p>
        </p:txBody>
      </p:sp>
      <p:sp>
        <p:nvSpPr>
          <p:cNvPr id="11" name="TextBox 10">
            <a:extLst>
              <a:ext uri="{FF2B5EF4-FFF2-40B4-BE49-F238E27FC236}">
                <a16:creationId xmlns:a16="http://schemas.microsoft.com/office/drawing/2014/main" id="{796DA8E4-D7BF-9F02-AD38-C784C7171029}"/>
              </a:ext>
            </a:extLst>
          </p:cNvPr>
          <p:cNvSpPr txBox="1"/>
          <p:nvPr/>
        </p:nvSpPr>
        <p:spPr>
          <a:xfrm>
            <a:off x="3557205" y="4541075"/>
            <a:ext cx="1667444" cy="707886"/>
          </a:xfrm>
          <a:prstGeom prst="rect">
            <a:avLst/>
          </a:prstGeom>
          <a:noFill/>
        </p:spPr>
        <p:txBody>
          <a:bodyPr wrap="none" rtlCol="0">
            <a:spAutoFit/>
          </a:bodyPr>
          <a:lstStyle/>
          <a:p>
            <a:r>
              <a:rPr lang="en-US" sz="2000" dirty="0">
                <a:solidFill>
                  <a:schemeClr val="bg1">
                    <a:lumMod val="50000"/>
                  </a:schemeClr>
                </a:solidFill>
              </a:rPr>
              <a:t>Information &amp;</a:t>
            </a:r>
          </a:p>
          <a:p>
            <a:r>
              <a:rPr lang="en-US" sz="2000" dirty="0">
                <a:solidFill>
                  <a:schemeClr val="bg1">
                    <a:lumMod val="50000"/>
                  </a:schemeClr>
                </a:solidFill>
              </a:rPr>
              <a:t>Planning</a:t>
            </a:r>
          </a:p>
        </p:txBody>
      </p:sp>
      <p:sp>
        <p:nvSpPr>
          <p:cNvPr id="12" name="TextBox 11">
            <a:extLst>
              <a:ext uri="{FF2B5EF4-FFF2-40B4-BE49-F238E27FC236}">
                <a16:creationId xmlns:a16="http://schemas.microsoft.com/office/drawing/2014/main" id="{F41B8717-9C3C-A27D-6907-F711EEF0651D}"/>
              </a:ext>
            </a:extLst>
          </p:cNvPr>
          <p:cNvSpPr txBox="1"/>
          <p:nvPr/>
        </p:nvSpPr>
        <p:spPr>
          <a:xfrm>
            <a:off x="3557205" y="5459968"/>
            <a:ext cx="1443024" cy="400110"/>
          </a:xfrm>
          <a:prstGeom prst="rect">
            <a:avLst/>
          </a:prstGeom>
          <a:noFill/>
        </p:spPr>
        <p:txBody>
          <a:bodyPr wrap="none" rtlCol="0">
            <a:spAutoFit/>
          </a:bodyPr>
          <a:lstStyle/>
          <a:p>
            <a:r>
              <a:rPr lang="en-US" sz="2000" dirty="0">
                <a:solidFill>
                  <a:schemeClr val="bg1">
                    <a:lumMod val="50000"/>
                  </a:schemeClr>
                </a:solidFill>
              </a:rPr>
              <a:t>Satisfaction</a:t>
            </a:r>
          </a:p>
        </p:txBody>
      </p:sp>
      <p:sp>
        <p:nvSpPr>
          <p:cNvPr id="13" name="TextBox 12">
            <a:extLst>
              <a:ext uri="{FF2B5EF4-FFF2-40B4-BE49-F238E27FC236}">
                <a16:creationId xmlns:a16="http://schemas.microsoft.com/office/drawing/2014/main" id="{850C63ED-AC7D-E308-E105-C3CF60F03993}"/>
              </a:ext>
            </a:extLst>
          </p:cNvPr>
          <p:cNvSpPr txBox="1"/>
          <p:nvPr/>
        </p:nvSpPr>
        <p:spPr>
          <a:xfrm>
            <a:off x="3557205" y="3775295"/>
            <a:ext cx="894797" cy="400110"/>
          </a:xfrm>
          <a:prstGeom prst="rect">
            <a:avLst/>
          </a:prstGeom>
          <a:noFill/>
        </p:spPr>
        <p:txBody>
          <a:bodyPr wrap="none" rtlCol="0">
            <a:spAutoFit/>
          </a:bodyPr>
          <a:lstStyle/>
          <a:p>
            <a:r>
              <a:rPr lang="en-US" sz="2000" dirty="0">
                <a:solidFill>
                  <a:schemeClr val="bg1">
                    <a:lumMod val="50000"/>
                  </a:schemeClr>
                </a:solidFill>
              </a:rPr>
              <a:t>Health</a:t>
            </a:r>
          </a:p>
        </p:txBody>
      </p:sp>
      <p:graphicFrame>
        <p:nvGraphicFramePr>
          <p:cNvPr id="14" name="Table 13">
            <a:extLst>
              <a:ext uri="{FF2B5EF4-FFF2-40B4-BE49-F238E27FC236}">
                <a16:creationId xmlns:a16="http://schemas.microsoft.com/office/drawing/2014/main" id="{6F6E212D-4042-E172-8EC5-2156918E8E43}"/>
              </a:ext>
            </a:extLst>
          </p:cNvPr>
          <p:cNvGraphicFramePr>
            <a:graphicFrameLocks noGrp="1" noChangeAspect="1"/>
          </p:cNvGraphicFramePr>
          <p:nvPr>
            <p:extLst>
              <p:ext uri="{D42A27DB-BD31-4B8C-83A1-F6EECF244321}">
                <p14:modId xmlns:p14="http://schemas.microsoft.com/office/powerpoint/2010/main" val="2969473054"/>
              </p:ext>
            </p:extLst>
          </p:nvPr>
        </p:nvGraphicFramePr>
        <p:xfrm>
          <a:off x="5228341" y="765715"/>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5" name="Table 14">
            <a:extLst>
              <a:ext uri="{FF2B5EF4-FFF2-40B4-BE49-F238E27FC236}">
                <a16:creationId xmlns:a16="http://schemas.microsoft.com/office/drawing/2014/main" id="{7BD059CB-BA8F-730D-9EB1-1F1010BE1B3D}"/>
              </a:ext>
            </a:extLst>
          </p:cNvPr>
          <p:cNvGraphicFramePr>
            <a:graphicFrameLocks noGrp="1" noChangeAspect="1"/>
          </p:cNvGraphicFramePr>
          <p:nvPr>
            <p:extLst>
              <p:ext uri="{D42A27DB-BD31-4B8C-83A1-F6EECF244321}">
                <p14:modId xmlns:p14="http://schemas.microsoft.com/office/powerpoint/2010/main" val="2941329373"/>
              </p:ext>
            </p:extLst>
          </p:nvPr>
        </p:nvGraphicFramePr>
        <p:xfrm>
          <a:off x="5231935" y="1639975"/>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6" name="Table 15">
            <a:extLst>
              <a:ext uri="{FF2B5EF4-FFF2-40B4-BE49-F238E27FC236}">
                <a16:creationId xmlns:a16="http://schemas.microsoft.com/office/drawing/2014/main" id="{1A889B7F-1BB3-2468-7732-D925CDF12BB2}"/>
              </a:ext>
            </a:extLst>
          </p:cNvPr>
          <p:cNvGraphicFramePr>
            <a:graphicFrameLocks noGrp="1" noChangeAspect="1"/>
          </p:cNvGraphicFramePr>
          <p:nvPr>
            <p:extLst>
              <p:ext uri="{D42A27DB-BD31-4B8C-83A1-F6EECF244321}">
                <p14:modId xmlns:p14="http://schemas.microsoft.com/office/powerpoint/2010/main" val="3218596660"/>
              </p:ext>
            </p:extLst>
          </p:nvPr>
        </p:nvGraphicFramePr>
        <p:xfrm>
          <a:off x="5228341" y="2558708"/>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7" name="Table 16">
            <a:extLst>
              <a:ext uri="{FF2B5EF4-FFF2-40B4-BE49-F238E27FC236}">
                <a16:creationId xmlns:a16="http://schemas.microsoft.com/office/drawing/2014/main" id="{9E977918-2BCA-7600-3CDF-039E68414D0C}"/>
              </a:ext>
            </a:extLst>
          </p:cNvPr>
          <p:cNvGraphicFramePr>
            <a:graphicFrameLocks noGrp="1" noChangeAspect="1"/>
          </p:cNvGraphicFramePr>
          <p:nvPr>
            <p:extLst>
              <p:ext uri="{D42A27DB-BD31-4B8C-83A1-F6EECF244321}">
                <p14:modId xmlns:p14="http://schemas.microsoft.com/office/powerpoint/2010/main" val="1973939007"/>
              </p:ext>
            </p:extLst>
          </p:nvPr>
        </p:nvGraphicFramePr>
        <p:xfrm>
          <a:off x="5231935" y="3601616"/>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8" name="Table 17">
            <a:extLst>
              <a:ext uri="{FF2B5EF4-FFF2-40B4-BE49-F238E27FC236}">
                <a16:creationId xmlns:a16="http://schemas.microsoft.com/office/drawing/2014/main" id="{8A85E3F4-5052-FFF5-9518-9D04360769B2}"/>
              </a:ext>
            </a:extLst>
          </p:cNvPr>
          <p:cNvGraphicFramePr>
            <a:graphicFrameLocks noGrp="1" noChangeAspect="1"/>
          </p:cNvGraphicFramePr>
          <p:nvPr>
            <p:extLst>
              <p:ext uri="{D42A27DB-BD31-4B8C-83A1-F6EECF244321}">
                <p14:modId xmlns:p14="http://schemas.microsoft.com/office/powerpoint/2010/main" val="3130642245"/>
              </p:ext>
            </p:extLst>
          </p:nvPr>
        </p:nvGraphicFramePr>
        <p:xfrm>
          <a:off x="5224649" y="4517352"/>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accent3"/>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accent6"/>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19" name="Table 18">
            <a:extLst>
              <a:ext uri="{FF2B5EF4-FFF2-40B4-BE49-F238E27FC236}">
                <a16:creationId xmlns:a16="http://schemas.microsoft.com/office/drawing/2014/main" id="{9B178AFC-FDD9-D734-2C1A-04504498D45D}"/>
              </a:ext>
            </a:extLst>
          </p:cNvPr>
          <p:cNvGraphicFramePr>
            <a:graphicFrameLocks noGrp="1" noChangeAspect="1"/>
          </p:cNvGraphicFramePr>
          <p:nvPr>
            <p:extLst>
              <p:ext uri="{D42A27DB-BD31-4B8C-83A1-F6EECF244321}">
                <p14:modId xmlns:p14="http://schemas.microsoft.com/office/powerpoint/2010/main" val="1931565951"/>
              </p:ext>
            </p:extLst>
          </p:nvPr>
        </p:nvGraphicFramePr>
        <p:xfrm>
          <a:off x="5222852" y="5307580"/>
          <a:ext cx="3794685" cy="704886"/>
        </p:xfrm>
        <a:graphic>
          <a:graphicData uri="http://schemas.openxmlformats.org/drawingml/2006/table">
            <a:tbl>
              <a:tblPr firstRow="1" bandRow="1">
                <a:tableStyleId>{5C22544A-7EE6-4342-B048-85BDC9FD1C3A}</a:tableStyleId>
              </a:tblPr>
              <a:tblGrid>
                <a:gridCol w="252979">
                  <a:extLst>
                    <a:ext uri="{9D8B030D-6E8A-4147-A177-3AD203B41FA5}">
                      <a16:colId xmlns:a16="http://schemas.microsoft.com/office/drawing/2014/main" val="4120967065"/>
                    </a:ext>
                  </a:extLst>
                </a:gridCol>
                <a:gridCol w="252979">
                  <a:extLst>
                    <a:ext uri="{9D8B030D-6E8A-4147-A177-3AD203B41FA5}">
                      <a16:colId xmlns:a16="http://schemas.microsoft.com/office/drawing/2014/main" val="2865210547"/>
                    </a:ext>
                  </a:extLst>
                </a:gridCol>
                <a:gridCol w="252979">
                  <a:extLst>
                    <a:ext uri="{9D8B030D-6E8A-4147-A177-3AD203B41FA5}">
                      <a16:colId xmlns:a16="http://schemas.microsoft.com/office/drawing/2014/main" val="2014621069"/>
                    </a:ext>
                  </a:extLst>
                </a:gridCol>
                <a:gridCol w="252979">
                  <a:extLst>
                    <a:ext uri="{9D8B030D-6E8A-4147-A177-3AD203B41FA5}">
                      <a16:colId xmlns:a16="http://schemas.microsoft.com/office/drawing/2014/main" val="1060637703"/>
                    </a:ext>
                  </a:extLst>
                </a:gridCol>
                <a:gridCol w="252979">
                  <a:extLst>
                    <a:ext uri="{9D8B030D-6E8A-4147-A177-3AD203B41FA5}">
                      <a16:colId xmlns:a16="http://schemas.microsoft.com/office/drawing/2014/main" val="4006086256"/>
                    </a:ext>
                  </a:extLst>
                </a:gridCol>
                <a:gridCol w="252979">
                  <a:extLst>
                    <a:ext uri="{9D8B030D-6E8A-4147-A177-3AD203B41FA5}">
                      <a16:colId xmlns:a16="http://schemas.microsoft.com/office/drawing/2014/main" val="650392953"/>
                    </a:ext>
                  </a:extLst>
                </a:gridCol>
                <a:gridCol w="252979">
                  <a:extLst>
                    <a:ext uri="{9D8B030D-6E8A-4147-A177-3AD203B41FA5}">
                      <a16:colId xmlns:a16="http://schemas.microsoft.com/office/drawing/2014/main" val="3576572848"/>
                    </a:ext>
                  </a:extLst>
                </a:gridCol>
                <a:gridCol w="252979">
                  <a:extLst>
                    <a:ext uri="{9D8B030D-6E8A-4147-A177-3AD203B41FA5}">
                      <a16:colId xmlns:a16="http://schemas.microsoft.com/office/drawing/2014/main" val="1538338853"/>
                    </a:ext>
                  </a:extLst>
                </a:gridCol>
                <a:gridCol w="252979">
                  <a:extLst>
                    <a:ext uri="{9D8B030D-6E8A-4147-A177-3AD203B41FA5}">
                      <a16:colId xmlns:a16="http://schemas.microsoft.com/office/drawing/2014/main" val="2914862323"/>
                    </a:ext>
                  </a:extLst>
                </a:gridCol>
                <a:gridCol w="252979">
                  <a:extLst>
                    <a:ext uri="{9D8B030D-6E8A-4147-A177-3AD203B41FA5}">
                      <a16:colId xmlns:a16="http://schemas.microsoft.com/office/drawing/2014/main" val="2189519867"/>
                    </a:ext>
                  </a:extLst>
                </a:gridCol>
                <a:gridCol w="252979">
                  <a:extLst>
                    <a:ext uri="{9D8B030D-6E8A-4147-A177-3AD203B41FA5}">
                      <a16:colId xmlns:a16="http://schemas.microsoft.com/office/drawing/2014/main" val="3214760796"/>
                    </a:ext>
                  </a:extLst>
                </a:gridCol>
                <a:gridCol w="252979">
                  <a:extLst>
                    <a:ext uri="{9D8B030D-6E8A-4147-A177-3AD203B41FA5}">
                      <a16:colId xmlns:a16="http://schemas.microsoft.com/office/drawing/2014/main" val="4179243894"/>
                    </a:ext>
                  </a:extLst>
                </a:gridCol>
                <a:gridCol w="252979">
                  <a:extLst>
                    <a:ext uri="{9D8B030D-6E8A-4147-A177-3AD203B41FA5}">
                      <a16:colId xmlns:a16="http://schemas.microsoft.com/office/drawing/2014/main" val="430245844"/>
                    </a:ext>
                  </a:extLst>
                </a:gridCol>
                <a:gridCol w="252979">
                  <a:extLst>
                    <a:ext uri="{9D8B030D-6E8A-4147-A177-3AD203B41FA5}">
                      <a16:colId xmlns:a16="http://schemas.microsoft.com/office/drawing/2014/main" val="2577618276"/>
                    </a:ext>
                  </a:extLst>
                </a:gridCol>
                <a:gridCol w="252979">
                  <a:extLst>
                    <a:ext uri="{9D8B030D-6E8A-4147-A177-3AD203B41FA5}">
                      <a16:colId xmlns:a16="http://schemas.microsoft.com/office/drawing/2014/main" val="2844343552"/>
                    </a:ext>
                  </a:extLst>
                </a:gridCol>
              </a:tblGrid>
              <a:tr h="234962">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081520035"/>
                  </a:ext>
                </a:extLst>
              </a:tr>
              <a:tr h="234962">
                <a:tc>
                  <a:txBody>
                    <a:bodyPr/>
                    <a:lstStyle/>
                    <a:p>
                      <a:endParaRPr lang="en-US" sz="1100" dirty="0"/>
                    </a:p>
                  </a:txBody>
                  <a:tcPr marL="57936" marR="57936" marT="28968" marB="28968">
                    <a:no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noFill/>
                  </a:tcPr>
                </a:tc>
                <a:tc>
                  <a:txBody>
                    <a:bodyPr/>
                    <a:lstStyle/>
                    <a:p>
                      <a:endParaRPr lang="en-US" sz="1100" dirty="0"/>
                    </a:p>
                  </a:txBody>
                  <a:tcPr marL="57936" marR="57936" marT="28968" marB="28968">
                    <a:no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extLst>
                  <a:ext uri="{0D108BD9-81ED-4DB2-BD59-A6C34878D82A}">
                    <a16:rowId xmlns:a16="http://schemas.microsoft.com/office/drawing/2014/main" val="3479547588"/>
                  </a:ext>
                </a:extLst>
              </a:tr>
              <a:tr h="234962">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2"/>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tc>
                  <a:txBody>
                    <a:bodyPr/>
                    <a:lstStyle/>
                    <a:p>
                      <a:endParaRPr lang="en-US" sz="1100" dirty="0"/>
                    </a:p>
                  </a:txBody>
                  <a:tcPr marL="57936" marR="57936" marT="28968" marB="28968">
                    <a:solidFill>
                      <a:schemeClr val="bg1"/>
                    </a:solidFill>
                  </a:tcPr>
                </a:tc>
                <a:extLst>
                  <a:ext uri="{0D108BD9-81ED-4DB2-BD59-A6C34878D82A}">
                    <a16:rowId xmlns:a16="http://schemas.microsoft.com/office/drawing/2014/main" val="448116739"/>
                  </a:ext>
                </a:extLst>
              </a:tr>
            </a:tbl>
          </a:graphicData>
        </a:graphic>
      </p:graphicFrame>
      <p:graphicFrame>
        <p:nvGraphicFramePr>
          <p:cNvPr id="2" name="Table 1">
            <a:extLst>
              <a:ext uri="{FF2B5EF4-FFF2-40B4-BE49-F238E27FC236}">
                <a16:creationId xmlns:a16="http://schemas.microsoft.com/office/drawing/2014/main" id="{6DB56896-0777-454B-D1A8-AFF3EBD9A149}"/>
              </a:ext>
            </a:extLst>
          </p:cNvPr>
          <p:cNvGraphicFramePr>
            <a:graphicFrameLocks noGrp="1"/>
          </p:cNvGraphicFramePr>
          <p:nvPr>
            <p:extLst>
              <p:ext uri="{D42A27DB-BD31-4B8C-83A1-F6EECF244321}">
                <p14:modId xmlns:p14="http://schemas.microsoft.com/office/powerpoint/2010/main" val="3344687852"/>
              </p:ext>
            </p:extLst>
          </p:nvPr>
        </p:nvGraphicFramePr>
        <p:xfrm>
          <a:off x="9809788" y="765715"/>
          <a:ext cx="1805839" cy="3901129"/>
        </p:xfrm>
        <a:graphic>
          <a:graphicData uri="http://schemas.openxmlformats.org/drawingml/2006/table">
            <a:tbl>
              <a:tblPr firstRow="1" bandRow="1">
                <a:tableStyleId>{5C22544A-7EE6-4342-B048-85BDC9FD1C3A}</a:tableStyleId>
              </a:tblPr>
              <a:tblGrid>
                <a:gridCol w="1805839">
                  <a:extLst>
                    <a:ext uri="{9D8B030D-6E8A-4147-A177-3AD203B41FA5}">
                      <a16:colId xmlns:a16="http://schemas.microsoft.com/office/drawing/2014/main" val="3756243690"/>
                    </a:ext>
                  </a:extLst>
                </a:gridCol>
              </a:tblGrid>
              <a:tr h="689299">
                <a:tc>
                  <a:txBody>
                    <a:bodyPr/>
                    <a:lstStyle/>
                    <a:p>
                      <a:pPr algn="ctr"/>
                      <a:r>
                        <a:rPr lang="en-US" dirty="0">
                          <a:solidFill>
                            <a:schemeClr val="tx1">
                              <a:lumMod val="65000"/>
                              <a:lumOff val="35000"/>
                            </a:schemeClr>
                          </a:solidFill>
                          <a:latin typeface="Abadi" panose="020B0604020104020204" pitchFamily="34" charset="0"/>
                        </a:rPr>
                        <a:t>Demographic Statistics</a:t>
                      </a:r>
                    </a:p>
                  </a:txBody>
                  <a:tcPr/>
                </a:tc>
                <a:extLst>
                  <a:ext uri="{0D108BD9-81ED-4DB2-BD59-A6C34878D82A}">
                    <a16:rowId xmlns:a16="http://schemas.microsoft.com/office/drawing/2014/main" val="4009350481"/>
                  </a:ext>
                </a:extLst>
              </a:tr>
              <a:tr h="308379">
                <a:tc>
                  <a:txBody>
                    <a:bodyPr/>
                    <a:lstStyle/>
                    <a:p>
                      <a:pPr algn="l"/>
                      <a:r>
                        <a:rPr lang="en-US" sz="1800" b="0" i="0" kern="1200" dirty="0">
                          <a:solidFill>
                            <a:schemeClr val="tx2"/>
                          </a:solidFill>
                          <a:effectLst/>
                          <a:latin typeface="Aptos Mono" panose="020B0009020202020204" pitchFamily="49" charset="0"/>
                          <a:ea typeface="+mn-ea"/>
                          <a:cs typeface="+mn-cs"/>
                        </a:rPr>
                        <a:t>x̄ </a:t>
                      </a:r>
                      <a:r>
                        <a:rPr lang="en-US" sz="1400" dirty="0">
                          <a:solidFill>
                            <a:schemeClr val="tx2"/>
                          </a:solidFill>
                          <a:latin typeface="Abadi" panose="020B0604020104020204" pitchFamily="34" charset="0"/>
                        </a:rPr>
                        <a:t>Age = 9</a:t>
                      </a:r>
                    </a:p>
                  </a:txBody>
                  <a:tcPr/>
                </a:tc>
                <a:extLst>
                  <a:ext uri="{0D108BD9-81ED-4DB2-BD59-A6C34878D82A}">
                    <a16:rowId xmlns:a16="http://schemas.microsoft.com/office/drawing/2014/main" val="3125612147"/>
                  </a:ext>
                </a:extLst>
              </a:tr>
              <a:tr h="457200">
                <a:tc>
                  <a:txBody>
                    <a:bodyPr/>
                    <a:lstStyle/>
                    <a:p>
                      <a:pPr algn="l"/>
                      <a:r>
                        <a:rPr lang="en-US" sz="1400" dirty="0">
                          <a:solidFill>
                            <a:schemeClr val="tx2"/>
                          </a:solidFill>
                          <a:latin typeface="Abadi" panose="020B0604020104020204" pitchFamily="34" charset="0"/>
                        </a:rPr>
                        <a:t>Dx Mode</a:t>
                      </a:r>
                    </a:p>
                    <a:p>
                      <a:pPr algn="l"/>
                      <a:r>
                        <a:rPr lang="en-US" sz="1200" dirty="0">
                          <a:solidFill>
                            <a:schemeClr val="tx2"/>
                          </a:solidFill>
                          <a:latin typeface="Abadi" panose="020B0604020104020204" pitchFamily="34" charset="0"/>
                        </a:rPr>
                        <a:t>Autism = 78%</a:t>
                      </a:r>
                    </a:p>
                  </a:txBody>
                  <a:tcPr/>
                </a:tc>
                <a:extLst>
                  <a:ext uri="{0D108BD9-81ED-4DB2-BD59-A6C34878D82A}">
                    <a16:rowId xmlns:a16="http://schemas.microsoft.com/office/drawing/2014/main" val="3013903667"/>
                  </a:ext>
                </a:extLst>
              </a:tr>
              <a:tr h="499094">
                <a:tc>
                  <a:txBody>
                    <a:bodyPr/>
                    <a:lstStyle/>
                    <a:p>
                      <a:pPr algn="l"/>
                      <a:r>
                        <a:rPr lang="en-US" sz="1400" dirty="0">
                          <a:solidFill>
                            <a:schemeClr val="tx2"/>
                          </a:solidFill>
                          <a:latin typeface="Abadi" panose="020B0604020104020204" pitchFamily="34" charset="0"/>
                        </a:rPr>
                        <a:t>Dx 2</a:t>
                      </a:r>
                      <a:r>
                        <a:rPr lang="en-US" sz="1400" baseline="30000" dirty="0">
                          <a:solidFill>
                            <a:schemeClr val="tx2"/>
                          </a:solidFill>
                          <a:latin typeface="Abadi" panose="020B0604020104020204" pitchFamily="34" charset="0"/>
                        </a:rPr>
                        <a:t>nd</a:t>
                      </a:r>
                      <a:r>
                        <a:rPr lang="en-US" sz="1400" dirty="0">
                          <a:solidFill>
                            <a:schemeClr val="tx2"/>
                          </a:solidFill>
                          <a:latin typeface="Abadi" panose="020B0604020104020204" pitchFamily="34" charset="0"/>
                        </a:rPr>
                        <a:t> Mode</a:t>
                      </a:r>
                    </a:p>
                    <a:p>
                      <a:pPr algn="l"/>
                      <a:r>
                        <a:rPr lang="en-US" sz="1200" dirty="0">
                          <a:solidFill>
                            <a:schemeClr val="tx2"/>
                          </a:solidFill>
                          <a:latin typeface="Abadi" panose="020B0604020104020204" pitchFamily="34" charset="0"/>
                        </a:rPr>
                        <a:t>Int. Dis = 31%</a:t>
                      </a:r>
                    </a:p>
                  </a:txBody>
                  <a:tcPr/>
                </a:tc>
                <a:extLst>
                  <a:ext uri="{0D108BD9-81ED-4DB2-BD59-A6C34878D82A}">
                    <a16:rowId xmlns:a16="http://schemas.microsoft.com/office/drawing/2014/main" val="4114448789"/>
                  </a:ext>
                </a:extLst>
              </a:tr>
              <a:tr h="701056">
                <a:tc>
                  <a:txBody>
                    <a:bodyPr/>
                    <a:lstStyle/>
                    <a:p>
                      <a:pPr algn="l"/>
                      <a:r>
                        <a:rPr lang="en-US" sz="1400" dirty="0">
                          <a:solidFill>
                            <a:schemeClr val="tx2"/>
                          </a:solidFill>
                          <a:latin typeface="Abadi" panose="020B0604020104020204" pitchFamily="34" charset="0"/>
                        </a:rPr>
                        <a:t>Preferred Lang.</a:t>
                      </a:r>
                    </a:p>
                    <a:p>
                      <a:pPr algn="l"/>
                      <a:r>
                        <a:rPr lang="en-US" sz="1200" dirty="0">
                          <a:solidFill>
                            <a:schemeClr val="tx2"/>
                          </a:solidFill>
                          <a:latin typeface="Abadi" panose="020B0604020104020204" pitchFamily="34" charset="0"/>
                        </a:rPr>
                        <a:t>English = 80%</a:t>
                      </a:r>
                    </a:p>
                    <a:p>
                      <a:pPr algn="l"/>
                      <a:r>
                        <a:rPr lang="en-US" sz="1200" dirty="0">
                          <a:solidFill>
                            <a:schemeClr val="tx2"/>
                          </a:solidFill>
                          <a:latin typeface="Abadi" panose="020B0604020104020204" pitchFamily="34" charset="0"/>
                        </a:rPr>
                        <a:t>Spanish = 5%</a:t>
                      </a:r>
                    </a:p>
                  </a:txBody>
                  <a:tcPr/>
                </a:tc>
                <a:extLst>
                  <a:ext uri="{0D108BD9-81ED-4DB2-BD59-A6C34878D82A}">
                    <a16:rowId xmlns:a16="http://schemas.microsoft.com/office/drawing/2014/main" val="3436521598"/>
                  </a:ext>
                </a:extLst>
              </a:tr>
              <a:tr h="0">
                <a:tc>
                  <a:txBody>
                    <a:bodyPr/>
                    <a:lstStyle/>
                    <a:p>
                      <a:pPr algn="l"/>
                      <a:r>
                        <a:rPr lang="en-US" sz="1400" dirty="0">
                          <a:solidFill>
                            <a:schemeClr val="tx2"/>
                          </a:solidFill>
                          <a:latin typeface="Abadi" panose="020B0604020104020204" pitchFamily="34" charset="0"/>
                        </a:rPr>
                        <a:t>Household Income</a:t>
                      </a:r>
                    </a:p>
                    <a:p>
                      <a:pPr algn="l"/>
                      <a:r>
                        <a:rPr lang="en-US" sz="1200" dirty="0">
                          <a:solidFill>
                            <a:schemeClr val="tx2"/>
                          </a:solidFill>
                          <a:latin typeface="Abadi" panose="020B0604020104020204" pitchFamily="34" charset="0"/>
                        </a:rPr>
                        <a:t>Over $75k = 33%</a:t>
                      </a:r>
                    </a:p>
                    <a:p>
                      <a:pPr algn="l"/>
                      <a:r>
                        <a:rPr lang="en-US" sz="1200" dirty="0">
                          <a:solidFill>
                            <a:schemeClr val="tx2"/>
                          </a:solidFill>
                          <a:latin typeface="Abadi" panose="020B0604020104020204" pitchFamily="34" charset="0"/>
                        </a:rPr>
                        <a:t>$50k-75k = 18%</a:t>
                      </a:r>
                    </a:p>
                  </a:txBody>
                  <a:tcPr/>
                </a:tc>
                <a:extLst>
                  <a:ext uri="{0D108BD9-81ED-4DB2-BD59-A6C34878D82A}">
                    <a16:rowId xmlns:a16="http://schemas.microsoft.com/office/drawing/2014/main" val="3452786543"/>
                  </a:ext>
                </a:extLst>
              </a:tr>
              <a:tr h="0">
                <a:tc>
                  <a:txBody>
                    <a:bodyPr/>
                    <a:lstStyle/>
                    <a:p>
                      <a:pPr algn="l"/>
                      <a:r>
                        <a:rPr lang="en-US" sz="1400" dirty="0">
                          <a:solidFill>
                            <a:schemeClr val="tx2"/>
                          </a:solidFill>
                          <a:latin typeface="Abadi" panose="020B0604020104020204" pitchFamily="34" charset="0"/>
                        </a:rPr>
                        <a:t>Sample Size:</a:t>
                      </a:r>
                    </a:p>
                    <a:p>
                      <a:pPr algn="l"/>
                      <a:r>
                        <a:rPr lang="en-US" sz="1200" dirty="0">
                          <a:solidFill>
                            <a:schemeClr val="tx2"/>
                          </a:solidFill>
                          <a:latin typeface="Abadi" panose="020B0604020104020204" pitchFamily="34" charset="0"/>
                        </a:rPr>
                        <a:t>232 Responses</a:t>
                      </a:r>
                    </a:p>
                  </a:txBody>
                  <a:tcPr/>
                </a:tc>
                <a:extLst>
                  <a:ext uri="{0D108BD9-81ED-4DB2-BD59-A6C34878D82A}">
                    <a16:rowId xmlns:a16="http://schemas.microsoft.com/office/drawing/2014/main" val="527090461"/>
                  </a:ext>
                </a:extLst>
              </a:tr>
            </a:tbl>
          </a:graphicData>
        </a:graphic>
      </p:graphicFrame>
      <p:grpSp>
        <p:nvGrpSpPr>
          <p:cNvPr id="3" name="Group 2">
            <a:extLst>
              <a:ext uri="{FF2B5EF4-FFF2-40B4-BE49-F238E27FC236}">
                <a16:creationId xmlns:a16="http://schemas.microsoft.com/office/drawing/2014/main" id="{4A78BDC2-DDE8-52D6-0F60-669F50EE80BA}"/>
              </a:ext>
            </a:extLst>
          </p:cNvPr>
          <p:cNvGrpSpPr/>
          <p:nvPr/>
        </p:nvGrpSpPr>
        <p:grpSpPr>
          <a:xfrm>
            <a:off x="5222852" y="342900"/>
            <a:ext cx="2848648" cy="463385"/>
            <a:chOff x="5222852" y="342900"/>
            <a:chExt cx="2848648" cy="463385"/>
          </a:xfrm>
        </p:grpSpPr>
        <p:sp>
          <p:nvSpPr>
            <p:cNvPr id="10" name="TextBox 9">
              <a:extLst>
                <a:ext uri="{FF2B5EF4-FFF2-40B4-BE49-F238E27FC236}">
                  <a16:creationId xmlns:a16="http://schemas.microsoft.com/office/drawing/2014/main" id="{A0BE6E5E-87C6-8EDF-961A-C3BFFFA34FB4}"/>
                </a:ext>
              </a:extLst>
            </p:cNvPr>
            <p:cNvSpPr txBox="1"/>
            <p:nvPr/>
          </p:nvSpPr>
          <p:spPr>
            <a:xfrm>
              <a:off x="5222852" y="342900"/>
              <a:ext cx="301648" cy="461665"/>
            </a:xfrm>
            <a:prstGeom prst="rect">
              <a:avLst/>
            </a:prstGeom>
            <a:noFill/>
          </p:spPr>
          <p:txBody>
            <a:bodyPr wrap="square" rtlCol="0">
              <a:spAutoFit/>
            </a:bodyPr>
            <a:lstStyle/>
            <a:p>
              <a:r>
                <a:rPr lang="en-US" sz="2400" b="1" dirty="0">
                  <a:solidFill>
                    <a:schemeClr val="accent3"/>
                  </a:solidFill>
                </a:rPr>
                <a:t>+</a:t>
              </a:r>
              <a:endParaRPr lang="en-US" sz="2400" b="1" dirty="0">
                <a:solidFill>
                  <a:schemeClr val="accent6"/>
                </a:solidFill>
              </a:endParaRPr>
            </a:p>
          </p:txBody>
        </p:sp>
        <p:sp>
          <p:nvSpPr>
            <p:cNvPr id="20" name="TextBox 19">
              <a:extLst>
                <a:ext uri="{FF2B5EF4-FFF2-40B4-BE49-F238E27FC236}">
                  <a16:creationId xmlns:a16="http://schemas.microsoft.com/office/drawing/2014/main" id="{87D3E775-25BD-E0CB-33AB-999E43502A59}"/>
                </a:ext>
              </a:extLst>
            </p:cNvPr>
            <p:cNvSpPr txBox="1"/>
            <p:nvPr/>
          </p:nvSpPr>
          <p:spPr>
            <a:xfrm>
              <a:off x="6516678" y="342900"/>
              <a:ext cx="301648" cy="461665"/>
            </a:xfrm>
            <a:prstGeom prst="rect">
              <a:avLst/>
            </a:prstGeom>
            <a:noFill/>
          </p:spPr>
          <p:txBody>
            <a:bodyPr wrap="square" rtlCol="0">
              <a:spAutoFit/>
            </a:bodyPr>
            <a:lstStyle/>
            <a:p>
              <a:r>
                <a:rPr lang="en-US" sz="2400" b="1" dirty="0">
                  <a:solidFill>
                    <a:schemeClr val="bg2"/>
                  </a:solidFill>
                </a:rPr>
                <a:t>=</a:t>
              </a:r>
            </a:p>
          </p:txBody>
        </p:sp>
        <p:sp>
          <p:nvSpPr>
            <p:cNvPr id="21" name="TextBox 20">
              <a:extLst>
                <a:ext uri="{FF2B5EF4-FFF2-40B4-BE49-F238E27FC236}">
                  <a16:creationId xmlns:a16="http://schemas.microsoft.com/office/drawing/2014/main" id="{1C3B6CB7-B83C-FA90-D903-6D29B0B7CD2B}"/>
                </a:ext>
              </a:extLst>
            </p:cNvPr>
            <p:cNvSpPr txBox="1"/>
            <p:nvPr/>
          </p:nvSpPr>
          <p:spPr>
            <a:xfrm>
              <a:off x="7769852" y="344620"/>
              <a:ext cx="301648" cy="461665"/>
            </a:xfrm>
            <a:prstGeom prst="rect">
              <a:avLst/>
            </a:prstGeom>
            <a:noFill/>
          </p:spPr>
          <p:txBody>
            <a:bodyPr wrap="square" rtlCol="0">
              <a:spAutoFit/>
            </a:bodyPr>
            <a:lstStyle/>
            <a:p>
              <a:r>
                <a:rPr lang="en-US" sz="2400" b="1" dirty="0">
                  <a:solidFill>
                    <a:schemeClr val="accent6"/>
                  </a:solidFill>
                </a:rPr>
                <a:t>-</a:t>
              </a:r>
            </a:p>
          </p:txBody>
        </p:sp>
      </p:grpSp>
    </p:spTree>
    <p:extLst>
      <p:ext uri="{BB962C8B-B14F-4D97-AF65-F5344CB8AC3E}">
        <p14:creationId xmlns:p14="http://schemas.microsoft.com/office/powerpoint/2010/main" val="382991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2" presetClass="entr" presetSubtype="2"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1000" fill="hold"/>
                                        <p:tgtEl>
                                          <p:spTgt spid="2"/>
                                        </p:tgtEl>
                                        <p:attrNameLst>
                                          <p:attrName>ppt_x</p:attrName>
                                        </p:attrNameLst>
                                      </p:cBhvr>
                                      <p:tavLst>
                                        <p:tav tm="0">
                                          <p:val>
                                            <p:strVal val="1+#ppt_w/2"/>
                                          </p:val>
                                        </p:tav>
                                        <p:tav tm="100000">
                                          <p:val>
                                            <p:strVal val="#ppt_x"/>
                                          </p:val>
                                        </p:tav>
                                      </p:tavLst>
                                    </p:anim>
                                    <p:anim calcmode="lin" valueType="num">
                                      <p:cBhvr additive="base">
                                        <p:cTn id="74" dur="1000" fill="hold"/>
                                        <p:tgtEl>
                                          <p:spTgt spid="2"/>
                                        </p:tgtEl>
                                        <p:attrNameLst>
                                          <p:attrName>ppt_y</p:attrName>
                                        </p:attrNameLst>
                                      </p:cBhvr>
                                      <p:tavLst>
                                        <p:tav tm="0">
                                          <p:val>
                                            <p:strVal val="#ppt_y"/>
                                          </p:val>
                                        </p:tav>
                                        <p:tav tm="100000">
                                          <p:val>
                                            <p:strVal val="#ppt_y"/>
                                          </p:val>
                                        </p:tav>
                                      </p:tavLst>
                                    </p:anim>
                                  </p:childTnLst>
                                </p:cTn>
                              </p:par>
                            </p:childTnLst>
                          </p:cTn>
                        </p:par>
                        <p:par>
                          <p:cTn id="75" fill="hold">
                            <p:stCondLst>
                              <p:cond delay="1000"/>
                            </p:stCondLst>
                            <p:childTnLst>
                              <p:par>
                                <p:cTn id="76" presetID="16" presetClass="entr" presetSubtype="21" fill="hold"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arn(inVertical)">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P spid="12" grpId="0"/>
      <p:bldP spid="13"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3445</TotalTime>
  <Words>3144</Words>
  <Application>Microsoft Office PowerPoint</Application>
  <PresentationFormat>Widescreen</PresentationFormat>
  <Paragraphs>351</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Aptos Mono</vt:lpstr>
      <vt:lpstr>Arial</vt:lpstr>
      <vt:lpstr>Calibri</vt:lpstr>
      <vt:lpstr>Corbel</vt:lpstr>
      <vt:lpstr>Latha</vt:lpstr>
      <vt:lpstr>proxima-nova</vt:lpstr>
      <vt:lpstr>Source Sans Pro</vt:lpstr>
      <vt:lpstr>Wingdings 2</vt:lpstr>
      <vt:lpstr>Frame</vt:lpstr>
      <vt:lpstr>National Core Indicator (NCI) </vt:lpstr>
      <vt:lpstr>National Core Indicators</vt:lpstr>
      <vt:lpstr>PowerPoint Presentation</vt:lpstr>
      <vt:lpstr>Review of Survey Cycle</vt:lpstr>
      <vt:lpstr>PowerPoint Presentation</vt:lpstr>
      <vt:lpstr>Adult Family Survey (AFS)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Elijah</dc:creator>
  <cp:lastModifiedBy>Mechelle Johnson</cp:lastModifiedBy>
  <cp:revision>124</cp:revision>
  <dcterms:created xsi:type="dcterms:W3CDTF">2023-10-03T22:12:27Z</dcterms:created>
  <dcterms:modified xsi:type="dcterms:W3CDTF">2023-11-16T05:44:55Z</dcterms:modified>
</cp:coreProperties>
</file>