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3" r:id="rId3"/>
    <p:sldId id="257" r:id="rId4"/>
    <p:sldId id="267" r:id="rId5"/>
    <p:sldId id="259" r:id="rId6"/>
    <p:sldId id="260" r:id="rId7"/>
    <p:sldId id="261" r:id="rId8"/>
    <p:sldId id="262" r:id="rId9"/>
    <p:sldId id="274" r:id="rId10"/>
    <p:sldId id="264" r:id="rId11"/>
    <p:sldId id="265" r:id="rId12"/>
    <p:sldId id="268" r:id="rId13"/>
    <p:sldId id="266" r:id="rId14"/>
    <p:sldId id="269" r:id="rId15"/>
    <p:sldId id="271" r:id="rId16"/>
    <p:sldId id="270" r:id="rId17"/>
    <p:sldId id="272" r:id="rId18"/>
    <p:sldId id="273" r:id="rId19"/>
  </p:sldIdLst>
  <p:sldSz cx="12192000" cy="6858000"/>
  <p:notesSz cx="9385300"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E979C-9C89-4065-82B0-798C644B07A9}" v="131" dt="2022-12-20T19:17:02.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65C62-C07D-481E-89DD-06959F898D5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7DE286C-DEEA-4A56-A620-F930EEFAC1BF}">
      <dgm:prSet/>
      <dgm:spPr/>
      <dgm:t>
        <a:bodyPr/>
        <a:lstStyle/>
        <a:p>
          <a:r>
            <a:rPr lang="en-US"/>
            <a:t>This initiative will roll out in our 10 counties.  </a:t>
          </a:r>
        </a:p>
      </dgm:t>
    </dgm:pt>
    <dgm:pt modelId="{BC191FAA-7537-4EE8-829B-0478B3881573}" type="parTrans" cxnId="{E53A67B8-5E6E-4768-A943-D66086A7EA7C}">
      <dgm:prSet/>
      <dgm:spPr/>
      <dgm:t>
        <a:bodyPr/>
        <a:lstStyle/>
        <a:p>
          <a:endParaRPr lang="en-US"/>
        </a:p>
      </dgm:t>
    </dgm:pt>
    <dgm:pt modelId="{1E198A41-15E2-4F76-9D1E-287B985E196E}" type="sibTrans" cxnId="{E53A67B8-5E6E-4768-A943-D66086A7EA7C}">
      <dgm:prSet/>
      <dgm:spPr/>
      <dgm:t>
        <a:bodyPr/>
        <a:lstStyle/>
        <a:p>
          <a:endParaRPr lang="en-US"/>
        </a:p>
      </dgm:t>
    </dgm:pt>
    <dgm:pt modelId="{E11E05D1-1E9E-4893-896F-4637AAC67CA3}">
      <dgm:prSet/>
      <dgm:spPr/>
      <dgm:t>
        <a:bodyPr/>
        <a:lstStyle/>
        <a:p>
          <a:r>
            <a:rPr lang="en-US"/>
            <a:t>We are creating a model for moving forward.</a:t>
          </a:r>
        </a:p>
      </dgm:t>
    </dgm:pt>
    <dgm:pt modelId="{8DB0D60B-464F-4045-A41A-3717C13EAC79}" type="parTrans" cxnId="{865B65BA-AB31-487D-A59E-E151C3A7BCDD}">
      <dgm:prSet/>
      <dgm:spPr/>
      <dgm:t>
        <a:bodyPr/>
        <a:lstStyle/>
        <a:p>
          <a:endParaRPr lang="en-US"/>
        </a:p>
      </dgm:t>
    </dgm:pt>
    <dgm:pt modelId="{A75EEE9C-9F07-410F-B3B4-039FBC5D5DBE}" type="sibTrans" cxnId="{865B65BA-AB31-487D-A59E-E151C3A7BCDD}">
      <dgm:prSet/>
      <dgm:spPr/>
      <dgm:t>
        <a:bodyPr/>
        <a:lstStyle/>
        <a:p>
          <a:endParaRPr lang="en-US"/>
        </a:p>
      </dgm:t>
    </dgm:pt>
    <dgm:pt modelId="{977C34D0-E2BD-49D4-8AA1-45A7FCB35EA7}">
      <dgm:prSet/>
      <dgm:spPr/>
      <dgm:t>
        <a:bodyPr/>
        <a:lstStyle/>
        <a:p>
          <a:r>
            <a:rPr lang="en-US"/>
            <a:t>If this is successful, it can then be replicated Statewide.</a:t>
          </a:r>
        </a:p>
      </dgm:t>
    </dgm:pt>
    <dgm:pt modelId="{D7BCCEFD-C108-40BA-A5C5-77BDD5EB0B96}" type="parTrans" cxnId="{F842F9B3-ED80-4588-88DF-0BE4A28F3B5E}">
      <dgm:prSet/>
      <dgm:spPr/>
      <dgm:t>
        <a:bodyPr/>
        <a:lstStyle/>
        <a:p>
          <a:endParaRPr lang="en-US"/>
        </a:p>
      </dgm:t>
    </dgm:pt>
    <dgm:pt modelId="{56158FC6-3397-4FF3-B84A-32633511C267}" type="sibTrans" cxnId="{F842F9B3-ED80-4588-88DF-0BE4A28F3B5E}">
      <dgm:prSet/>
      <dgm:spPr/>
      <dgm:t>
        <a:bodyPr/>
        <a:lstStyle/>
        <a:p>
          <a:endParaRPr lang="en-US"/>
        </a:p>
      </dgm:t>
    </dgm:pt>
    <dgm:pt modelId="{65382FA4-664B-480A-AAF9-607B6DC55252}" type="pres">
      <dgm:prSet presAssocID="{CF765C62-C07D-481E-89DD-06959F898D5E}" presName="root" presStyleCnt="0">
        <dgm:presLayoutVars>
          <dgm:dir/>
          <dgm:resizeHandles val="exact"/>
        </dgm:presLayoutVars>
      </dgm:prSet>
      <dgm:spPr/>
    </dgm:pt>
    <dgm:pt modelId="{2E435ADF-9B5F-4189-A9C1-496D91C7592D}" type="pres">
      <dgm:prSet presAssocID="{87DE286C-DEEA-4A56-A620-F930EEFAC1BF}" presName="compNode" presStyleCnt="0"/>
      <dgm:spPr/>
    </dgm:pt>
    <dgm:pt modelId="{A781FF48-10A6-44C9-9907-A11BAF54A980}" type="pres">
      <dgm:prSet presAssocID="{87DE286C-DEEA-4A56-A620-F930EEFAC1BF}" presName="bgRect" presStyleLbl="bgShp" presStyleIdx="0" presStyleCnt="3"/>
      <dgm:spPr/>
    </dgm:pt>
    <dgm:pt modelId="{285B2AA6-1DFA-4AB2-8F33-65578BDD95D8}" type="pres">
      <dgm:prSet presAssocID="{87DE286C-DEEA-4A56-A620-F930EEFAC1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9247843D-CC44-4740-B5DA-0DFB83C97E5A}" type="pres">
      <dgm:prSet presAssocID="{87DE286C-DEEA-4A56-A620-F930EEFAC1BF}" presName="spaceRect" presStyleCnt="0"/>
      <dgm:spPr/>
    </dgm:pt>
    <dgm:pt modelId="{34E88953-F0DE-46D1-BF45-1FAC9D2F1B4F}" type="pres">
      <dgm:prSet presAssocID="{87DE286C-DEEA-4A56-A620-F930EEFAC1BF}" presName="parTx" presStyleLbl="revTx" presStyleIdx="0" presStyleCnt="3">
        <dgm:presLayoutVars>
          <dgm:chMax val="0"/>
          <dgm:chPref val="0"/>
        </dgm:presLayoutVars>
      </dgm:prSet>
      <dgm:spPr/>
    </dgm:pt>
    <dgm:pt modelId="{68B98C7C-FBFE-4A95-9CD9-481F67C46E3D}" type="pres">
      <dgm:prSet presAssocID="{1E198A41-15E2-4F76-9D1E-287B985E196E}" presName="sibTrans" presStyleCnt="0"/>
      <dgm:spPr/>
    </dgm:pt>
    <dgm:pt modelId="{3B36EA28-0A6D-443D-A580-3597F8E06DAF}" type="pres">
      <dgm:prSet presAssocID="{E11E05D1-1E9E-4893-896F-4637AAC67CA3}" presName="compNode" presStyleCnt="0"/>
      <dgm:spPr/>
    </dgm:pt>
    <dgm:pt modelId="{BDCEE860-E958-4FFC-8038-85E84F4216AA}" type="pres">
      <dgm:prSet presAssocID="{E11E05D1-1E9E-4893-896F-4637AAC67CA3}" presName="bgRect" presStyleLbl="bgShp" presStyleIdx="1" presStyleCnt="3"/>
      <dgm:spPr/>
    </dgm:pt>
    <dgm:pt modelId="{360565FD-1D0F-40C6-866C-B081EE9CA2F5}" type="pres">
      <dgm:prSet presAssocID="{E11E05D1-1E9E-4893-896F-4637AAC67CA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09F6BB41-DFF4-43B9-AC70-A730FAB923B1}" type="pres">
      <dgm:prSet presAssocID="{E11E05D1-1E9E-4893-896F-4637AAC67CA3}" presName="spaceRect" presStyleCnt="0"/>
      <dgm:spPr/>
    </dgm:pt>
    <dgm:pt modelId="{8A7EC3E6-EFD6-4ADE-B8B8-0EFC78520FB9}" type="pres">
      <dgm:prSet presAssocID="{E11E05D1-1E9E-4893-896F-4637AAC67CA3}" presName="parTx" presStyleLbl="revTx" presStyleIdx="1" presStyleCnt="3">
        <dgm:presLayoutVars>
          <dgm:chMax val="0"/>
          <dgm:chPref val="0"/>
        </dgm:presLayoutVars>
      </dgm:prSet>
      <dgm:spPr/>
    </dgm:pt>
    <dgm:pt modelId="{11168E50-FA84-42B8-A236-4794E33619CD}" type="pres">
      <dgm:prSet presAssocID="{A75EEE9C-9F07-410F-B3B4-039FBC5D5DBE}" presName="sibTrans" presStyleCnt="0"/>
      <dgm:spPr/>
    </dgm:pt>
    <dgm:pt modelId="{95B51489-B931-4C87-AD84-55FCB6829B4A}" type="pres">
      <dgm:prSet presAssocID="{977C34D0-E2BD-49D4-8AA1-45A7FCB35EA7}" presName="compNode" presStyleCnt="0"/>
      <dgm:spPr/>
    </dgm:pt>
    <dgm:pt modelId="{EBD0216D-D5F0-4425-A60F-E1C3A824DFDC}" type="pres">
      <dgm:prSet presAssocID="{977C34D0-E2BD-49D4-8AA1-45A7FCB35EA7}" presName="bgRect" presStyleLbl="bgShp" presStyleIdx="2" presStyleCnt="3"/>
      <dgm:spPr/>
    </dgm:pt>
    <dgm:pt modelId="{58B06DBF-571B-4249-8E6B-E0A32717729D}" type="pres">
      <dgm:prSet presAssocID="{977C34D0-E2BD-49D4-8AA1-45A7FCB35EA7}" presName="iconRect" presStyleLbl="node1" presStyleIdx="2" presStyleCnt="3" custScaleX="37263" custScaleY="19916"/>
      <dgm:spPr>
        <a:ln>
          <a:noFill/>
        </a:ln>
      </dgm:spPr>
    </dgm:pt>
    <dgm:pt modelId="{685D8400-5F94-43BC-8334-D99317EFBEC9}" type="pres">
      <dgm:prSet presAssocID="{977C34D0-E2BD-49D4-8AA1-45A7FCB35EA7}" presName="spaceRect" presStyleCnt="0"/>
      <dgm:spPr/>
    </dgm:pt>
    <dgm:pt modelId="{7555E412-C63D-4117-BA99-13FE1CA9C526}" type="pres">
      <dgm:prSet presAssocID="{977C34D0-E2BD-49D4-8AA1-45A7FCB35EA7}" presName="parTx" presStyleLbl="revTx" presStyleIdx="2" presStyleCnt="3">
        <dgm:presLayoutVars>
          <dgm:chMax val="0"/>
          <dgm:chPref val="0"/>
        </dgm:presLayoutVars>
      </dgm:prSet>
      <dgm:spPr/>
    </dgm:pt>
  </dgm:ptLst>
  <dgm:cxnLst>
    <dgm:cxn modelId="{D5F26915-47D5-4731-B845-A7A0F6F435D8}" type="presOf" srcId="{CF765C62-C07D-481E-89DD-06959F898D5E}" destId="{65382FA4-664B-480A-AAF9-607B6DC55252}" srcOrd="0" destOrd="0" presId="urn:microsoft.com/office/officeart/2018/2/layout/IconVerticalSolidList"/>
    <dgm:cxn modelId="{7086F921-BCC4-405F-BE98-3F1DB7EF38B2}" type="presOf" srcId="{87DE286C-DEEA-4A56-A620-F930EEFAC1BF}" destId="{34E88953-F0DE-46D1-BF45-1FAC9D2F1B4F}" srcOrd="0" destOrd="0" presId="urn:microsoft.com/office/officeart/2018/2/layout/IconVerticalSolidList"/>
    <dgm:cxn modelId="{F842F9B3-ED80-4588-88DF-0BE4A28F3B5E}" srcId="{CF765C62-C07D-481E-89DD-06959F898D5E}" destId="{977C34D0-E2BD-49D4-8AA1-45A7FCB35EA7}" srcOrd="2" destOrd="0" parTransId="{D7BCCEFD-C108-40BA-A5C5-77BDD5EB0B96}" sibTransId="{56158FC6-3397-4FF3-B84A-32633511C267}"/>
    <dgm:cxn modelId="{BB7D9BB5-354F-42F5-BC2F-250134360DCE}" type="presOf" srcId="{E11E05D1-1E9E-4893-896F-4637AAC67CA3}" destId="{8A7EC3E6-EFD6-4ADE-B8B8-0EFC78520FB9}" srcOrd="0" destOrd="0" presId="urn:microsoft.com/office/officeart/2018/2/layout/IconVerticalSolidList"/>
    <dgm:cxn modelId="{E53A67B8-5E6E-4768-A943-D66086A7EA7C}" srcId="{CF765C62-C07D-481E-89DD-06959F898D5E}" destId="{87DE286C-DEEA-4A56-A620-F930EEFAC1BF}" srcOrd="0" destOrd="0" parTransId="{BC191FAA-7537-4EE8-829B-0478B3881573}" sibTransId="{1E198A41-15E2-4F76-9D1E-287B985E196E}"/>
    <dgm:cxn modelId="{865B65BA-AB31-487D-A59E-E151C3A7BCDD}" srcId="{CF765C62-C07D-481E-89DD-06959F898D5E}" destId="{E11E05D1-1E9E-4893-896F-4637AAC67CA3}" srcOrd="1" destOrd="0" parTransId="{8DB0D60B-464F-4045-A41A-3717C13EAC79}" sibTransId="{A75EEE9C-9F07-410F-B3B4-039FBC5D5DBE}"/>
    <dgm:cxn modelId="{2A9413F7-5202-41AD-9D2B-9DEB79F7BAEE}" type="presOf" srcId="{977C34D0-E2BD-49D4-8AA1-45A7FCB35EA7}" destId="{7555E412-C63D-4117-BA99-13FE1CA9C526}" srcOrd="0" destOrd="0" presId="urn:microsoft.com/office/officeart/2018/2/layout/IconVerticalSolidList"/>
    <dgm:cxn modelId="{077CC65A-0E95-4668-9E44-A4AC60ABD133}" type="presParOf" srcId="{65382FA4-664B-480A-AAF9-607B6DC55252}" destId="{2E435ADF-9B5F-4189-A9C1-496D91C7592D}" srcOrd="0" destOrd="0" presId="urn:microsoft.com/office/officeart/2018/2/layout/IconVerticalSolidList"/>
    <dgm:cxn modelId="{DC69B414-CFDC-4B4A-B731-CDAA26DEBD56}" type="presParOf" srcId="{2E435ADF-9B5F-4189-A9C1-496D91C7592D}" destId="{A781FF48-10A6-44C9-9907-A11BAF54A980}" srcOrd="0" destOrd="0" presId="urn:microsoft.com/office/officeart/2018/2/layout/IconVerticalSolidList"/>
    <dgm:cxn modelId="{9662AA11-6FE0-4DE5-B346-9B202AC56A06}" type="presParOf" srcId="{2E435ADF-9B5F-4189-A9C1-496D91C7592D}" destId="{285B2AA6-1DFA-4AB2-8F33-65578BDD95D8}" srcOrd="1" destOrd="0" presId="urn:microsoft.com/office/officeart/2018/2/layout/IconVerticalSolidList"/>
    <dgm:cxn modelId="{765FD931-78EA-41DA-904D-A5BF30E54E71}" type="presParOf" srcId="{2E435ADF-9B5F-4189-A9C1-496D91C7592D}" destId="{9247843D-CC44-4740-B5DA-0DFB83C97E5A}" srcOrd="2" destOrd="0" presId="urn:microsoft.com/office/officeart/2018/2/layout/IconVerticalSolidList"/>
    <dgm:cxn modelId="{33CFFE9F-3251-4AB0-8BBF-75EC06C7AF68}" type="presParOf" srcId="{2E435ADF-9B5F-4189-A9C1-496D91C7592D}" destId="{34E88953-F0DE-46D1-BF45-1FAC9D2F1B4F}" srcOrd="3" destOrd="0" presId="urn:microsoft.com/office/officeart/2018/2/layout/IconVerticalSolidList"/>
    <dgm:cxn modelId="{CA55C71A-95C5-4F59-A23A-6FB8487B68CB}" type="presParOf" srcId="{65382FA4-664B-480A-AAF9-607B6DC55252}" destId="{68B98C7C-FBFE-4A95-9CD9-481F67C46E3D}" srcOrd="1" destOrd="0" presId="urn:microsoft.com/office/officeart/2018/2/layout/IconVerticalSolidList"/>
    <dgm:cxn modelId="{8274D6E0-5FDB-4E02-81A4-F0FDD931A2F4}" type="presParOf" srcId="{65382FA4-664B-480A-AAF9-607B6DC55252}" destId="{3B36EA28-0A6D-443D-A580-3597F8E06DAF}" srcOrd="2" destOrd="0" presId="urn:microsoft.com/office/officeart/2018/2/layout/IconVerticalSolidList"/>
    <dgm:cxn modelId="{474EC494-B9B3-4FE7-886E-141BF13778F0}" type="presParOf" srcId="{3B36EA28-0A6D-443D-A580-3597F8E06DAF}" destId="{BDCEE860-E958-4FFC-8038-85E84F4216AA}" srcOrd="0" destOrd="0" presId="urn:microsoft.com/office/officeart/2018/2/layout/IconVerticalSolidList"/>
    <dgm:cxn modelId="{53273258-B782-4004-9070-730410363C5D}" type="presParOf" srcId="{3B36EA28-0A6D-443D-A580-3597F8E06DAF}" destId="{360565FD-1D0F-40C6-866C-B081EE9CA2F5}" srcOrd="1" destOrd="0" presId="urn:microsoft.com/office/officeart/2018/2/layout/IconVerticalSolidList"/>
    <dgm:cxn modelId="{3508E27E-1117-4E54-9C44-51280729905F}" type="presParOf" srcId="{3B36EA28-0A6D-443D-A580-3597F8E06DAF}" destId="{09F6BB41-DFF4-43B9-AC70-A730FAB923B1}" srcOrd="2" destOrd="0" presId="urn:microsoft.com/office/officeart/2018/2/layout/IconVerticalSolidList"/>
    <dgm:cxn modelId="{41E773A4-35D5-4971-85F0-2B3477B0E83B}" type="presParOf" srcId="{3B36EA28-0A6D-443D-A580-3597F8E06DAF}" destId="{8A7EC3E6-EFD6-4ADE-B8B8-0EFC78520FB9}" srcOrd="3" destOrd="0" presId="urn:microsoft.com/office/officeart/2018/2/layout/IconVerticalSolidList"/>
    <dgm:cxn modelId="{3CA33905-AF71-4112-A0F0-5D9258D0547C}" type="presParOf" srcId="{65382FA4-664B-480A-AAF9-607B6DC55252}" destId="{11168E50-FA84-42B8-A236-4794E33619CD}" srcOrd="3" destOrd="0" presId="urn:microsoft.com/office/officeart/2018/2/layout/IconVerticalSolidList"/>
    <dgm:cxn modelId="{1C7307BB-B06E-4D13-B88D-35242C627E46}" type="presParOf" srcId="{65382FA4-664B-480A-AAF9-607B6DC55252}" destId="{95B51489-B931-4C87-AD84-55FCB6829B4A}" srcOrd="4" destOrd="0" presId="urn:microsoft.com/office/officeart/2018/2/layout/IconVerticalSolidList"/>
    <dgm:cxn modelId="{905D586B-D98B-4682-B3E4-D6AF55F0FD5B}" type="presParOf" srcId="{95B51489-B931-4C87-AD84-55FCB6829B4A}" destId="{EBD0216D-D5F0-4425-A60F-E1C3A824DFDC}" srcOrd="0" destOrd="0" presId="urn:microsoft.com/office/officeart/2018/2/layout/IconVerticalSolidList"/>
    <dgm:cxn modelId="{45FD5E1A-F41E-47C7-BBE4-CED45C3C52C9}" type="presParOf" srcId="{95B51489-B931-4C87-AD84-55FCB6829B4A}" destId="{58B06DBF-571B-4249-8E6B-E0A32717729D}" srcOrd="1" destOrd="0" presId="urn:microsoft.com/office/officeart/2018/2/layout/IconVerticalSolidList"/>
    <dgm:cxn modelId="{9EE597AA-7B46-46A1-8083-82A35D2B70C2}" type="presParOf" srcId="{95B51489-B931-4C87-AD84-55FCB6829B4A}" destId="{685D8400-5F94-43BC-8334-D99317EFBEC9}" srcOrd="2" destOrd="0" presId="urn:microsoft.com/office/officeart/2018/2/layout/IconVerticalSolidList"/>
    <dgm:cxn modelId="{063C2B3E-1058-4650-96C5-1FB3FF2A4940}" type="presParOf" srcId="{95B51489-B931-4C87-AD84-55FCB6829B4A}" destId="{7555E412-C63D-4117-BA99-13FE1CA9C52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F5853E-65DD-43D3-85FC-3FF72293B27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636B1D-035C-4725-85F6-14CADB0361B7}">
      <dgm:prSet/>
      <dgm:spPr/>
      <dgm:t>
        <a:bodyPr/>
        <a:lstStyle/>
        <a:p>
          <a:r>
            <a:rPr lang="en-US" dirty="0"/>
            <a:t>To address the shortage of Early Start providers</a:t>
          </a:r>
        </a:p>
      </dgm:t>
    </dgm:pt>
    <dgm:pt modelId="{BFDFB0D7-3F32-4DDF-A484-99F2F83C51F0}" type="parTrans" cxnId="{88EE173F-62AC-461C-9595-D462943A54AC}">
      <dgm:prSet/>
      <dgm:spPr/>
      <dgm:t>
        <a:bodyPr/>
        <a:lstStyle/>
        <a:p>
          <a:endParaRPr lang="en-US"/>
        </a:p>
      </dgm:t>
    </dgm:pt>
    <dgm:pt modelId="{A883B5D1-CAEF-4EDF-A386-0760C19E3551}" type="sibTrans" cxnId="{88EE173F-62AC-461C-9595-D462943A54AC}">
      <dgm:prSet/>
      <dgm:spPr/>
      <dgm:t>
        <a:bodyPr/>
        <a:lstStyle/>
        <a:p>
          <a:endParaRPr lang="en-US"/>
        </a:p>
      </dgm:t>
    </dgm:pt>
    <dgm:pt modelId="{F46FE29E-AD89-4C0D-B3B1-B82FA8C83517}">
      <dgm:prSet/>
      <dgm:spPr/>
      <dgm:t>
        <a:bodyPr/>
        <a:lstStyle/>
        <a:p>
          <a:r>
            <a:rPr lang="en-US" dirty="0"/>
            <a:t>For attracting students to choose internships and eventual careers in Early Start</a:t>
          </a:r>
        </a:p>
      </dgm:t>
    </dgm:pt>
    <dgm:pt modelId="{86168C51-5E0E-47D0-9890-F8D9B49506E5}" type="parTrans" cxnId="{C7466479-ADD2-419D-8E27-59B77AD25EA9}">
      <dgm:prSet/>
      <dgm:spPr/>
      <dgm:t>
        <a:bodyPr/>
        <a:lstStyle/>
        <a:p>
          <a:endParaRPr lang="en-US"/>
        </a:p>
      </dgm:t>
    </dgm:pt>
    <dgm:pt modelId="{01AC884D-6389-4016-8987-CCE25AF1064E}" type="sibTrans" cxnId="{C7466479-ADD2-419D-8E27-59B77AD25EA9}">
      <dgm:prSet/>
      <dgm:spPr/>
      <dgm:t>
        <a:bodyPr/>
        <a:lstStyle/>
        <a:p>
          <a:endParaRPr lang="en-US"/>
        </a:p>
      </dgm:t>
    </dgm:pt>
    <dgm:pt modelId="{E5CC8A44-3BE3-4CE1-9541-A9EC27467CB7}" type="pres">
      <dgm:prSet presAssocID="{62F5853E-65DD-43D3-85FC-3FF72293B27F}" presName="linear" presStyleCnt="0">
        <dgm:presLayoutVars>
          <dgm:animLvl val="lvl"/>
          <dgm:resizeHandles val="exact"/>
        </dgm:presLayoutVars>
      </dgm:prSet>
      <dgm:spPr/>
    </dgm:pt>
    <dgm:pt modelId="{25042C2F-2343-4159-96B2-E4178B6B0A7C}" type="pres">
      <dgm:prSet presAssocID="{E9636B1D-035C-4725-85F6-14CADB0361B7}" presName="parentText" presStyleLbl="node1" presStyleIdx="0" presStyleCnt="2">
        <dgm:presLayoutVars>
          <dgm:chMax val="0"/>
          <dgm:bulletEnabled val="1"/>
        </dgm:presLayoutVars>
      </dgm:prSet>
      <dgm:spPr/>
    </dgm:pt>
    <dgm:pt modelId="{4A5A60AA-D63B-45C4-B966-7B01F7AF4FB0}" type="pres">
      <dgm:prSet presAssocID="{A883B5D1-CAEF-4EDF-A386-0760C19E3551}" presName="spacer" presStyleCnt="0"/>
      <dgm:spPr/>
    </dgm:pt>
    <dgm:pt modelId="{70C89E81-C640-4E09-A1E2-069BD536AD41}" type="pres">
      <dgm:prSet presAssocID="{F46FE29E-AD89-4C0D-B3B1-B82FA8C83517}" presName="parentText" presStyleLbl="node1" presStyleIdx="1" presStyleCnt="2">
        <dgm:presLayoutVars>
          <dgm:chMax val="0"/>
          <dgm:bulletEnabled val="1"/>
        </dgm:presLayoutVars>
      </dgm:prSet>
      <dgm:spPr/>
    </dgm:pt>
  </dgm:ptLst>
  <dgm:cxnLst>
    <dgm:cxn modelId="{C4FA6302-E326-4BBE-919F-1AB2A0C08C06}" type="presOf" srcId="{62F5853E-65DD-43D3-85FC-3FF72293B27F}" destId="{E5CC8A44-3BE3-4CE1-9541-A9EC27467CB7}" srcOrd="0" destOrd="0" presId="urn:microsoft.com/office/officeart/2005/8/layout/vList2"/>
    <dgm:cxn modelId="{88EE173F-62AC-461C-9595-D462943A54AC}" srcId="{62F5853E-65DD-43D3-85FC-3FF72293B27F}" destId="{E9636B1D-035C-4725-85F6-14CADB0361B7}" srcOrd="0" destOrd="0" parTransId="{BFDFB0D7-3F32-4DDF-A484-99F2F83C51F0}" sibTransId="{A883B5D1-CAEF-4EDF-A386-0760C19E3551}"/>
    <dgm:cxn modelId="{EB1EB963-EBDD-4909-B1EC-FADDD441A78A}" type="presOf" srcId="{F46FE29E-AD89-4C0D-B3B1-B82FA8C83517}" destId="{70C89E81-C640-4E09-A1E2-069BD536AD41}" srcOrd="0" destOrd="0" presId="urn:microsoft.com/office/officeart/2005/8/layout/vList2"/>
    <dgm:cxn modelId="{3E900276-33BD-4EC0-8354-EE3E610407AA}" type="presOf" srcId="{E9636B1D-035C-4725-85F6-14CADB0361B7}" destId="{25042C2F-2343-4159-96B2-E4178B6B0A7C}" srcOrd="0" destOrd="0" presId="urn:microsoft.com/office/officeart/2005/8/layout/vList2"/>
    <dgm:cxn modelId="{C7466479-ADD2-419D-8E27-59B77AD25EA9}" srcId="{62F5853E-65DD-43D3-85FC-3FF72293B27F}" destId="{F46FE29E-AD89-4C0D-B3B1-B82FA8C83517}" srcOrd="1" destOrd="0" parTransId="{86168C51-5E0E-47D0-9890-F8D9B49506E5}" sibTransId="{01AC884D-6389-4016-8987-CCE25AF1064E}"/>
    <dgm:cxn modelId="{27FAD1CD-A1CC-471B-BD50-84C67283C8A3}" type="presParOf" srcId="{E5CC8A44-3BE3-4CE1-9541-A9EC27467CB7}" destId="{25042C2F-2343-4159-96B2-E4178B6B0A7C}" srcOrd="0" destOrd="0" presId="urn:microsoft.com/office/officeart/2005/8/layout/vList2"/>
    <dgm:cxn modelId="{01862249-505A-415D-BEB2-3211DC79AD6A}" type="presParOf" srcId="{E5CC8A44-3BE3-4CE1-9541-A9EC27467CB7}" destId="{4A5A60AA-D63B-45C4-B966-7B01F7AF4FB0}" srcOrd="1" destOrd="0" presId="urn:microsoft.com/office/officeart/2005/8/layout/vList2"/>
    <dgm:cxn modelId="{ADC3342F-D754-4BC0-B1CA-DCF6ACB43EDF}" type="presParOf" srcId="{E5CC8A44-3BE3-4CE1-9541-A9EC27467CB7}" destId="{70C89E81-C640-4E09-A1E2-069BD536AD4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A002CA-D784-4CE6-A958-54E779B3BC7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CD2BC1D-E606-4991-8452-4BC5BF5C0EF6}">
      <dgm:prSet custT="1"/>
      <dgm:spPr/>
      <dgm:t>
        <a:bodyPr/>
        <a:lstStyle/>
        <a:p>
          <a:pPr algn="l"/>
          <a:r>
            <a:rPr lang="en-US" sz="2000" dirty="0"/>
            <a:t>Outreach to local universities, community colleges, and through job fairs to target undergraduates to establish initial interest.</a:t>
          </a:r>
        </a:p>
      </dgm:t>
    </dgm:pt>
    <dgm:pt modelId="{2B140777-D32B-4078-A29C-6D7B0B20FFDA}" type="parTrans" cxnId="{91C41C59-DD16-487D-89A2-2BE7280DC4F5}">
      <dgm:prSet/>
      <dgm:spPr/>
      <dgm:t>
        <a:bodyPr/>
        <a:lstStyle/>
        <a:p>
          <a:endParaRPr lang="en-US"/>
        </a:p>
      </dgm:t>
    </dgm:pt>
    <dgm:pt modelId="{5F58A2C9-21F5-46CA-B905-87A44DC1E99F}" type="sibTrans" cxnId="{91C41C59-DD16-487D-89A2-2BE7280DC4F5}">
      <dgm:prSet/>
      <dgm:spPr/>
      <dgm:t>
        <a:bodyPr/>
        <a:lstStyle/>
        <a:p>
          <a:endParaRPr lang="en-US"/>
        </a:p>
      </dgm:t>
    </dgm:pt>
    <dgm:pt modelId="{69651FED-96D9-4C20-97A0-28E74B693311}">
      <dgm:prSet custT="1"/>
      <dgm:spPr/>
      <dgm:t>
        <a:bodyPr/>
        <a:lstStyle/>
        <a:p>
          <a:pPr algn="l"/>
          <a:r>
            <a:rPr lang="en-US" sz="2000" dirty="0"/>
            <a:t>Additional incentive to hire culturally and linguistically diverse staff who actively provide a minimum level of service hours</a:t>
          </a:r>
        </a:p>
      </dgm:t>
    </dgm:pt>
    <dgm:pt modelId="{EAFD6D4B-ABC8-4A1C-8E15-FD26913676A7}" type="parTrans" cxnId="{BC7EE8A2-A209-4CF2-A337-5B3F94317E26}">
      <dgm:prSet/>
      <dgm:spPr/>
      <dgm:t>
        <a:bodyPr/>
        <a:lstStyle/>
        <a:p>
          <a:endParaRPr lang="en-US"/>
        </a:p>
      </dgm:t>
    </dgm:pt>
    <dgm:pt modelId="{DFDBB82B-4078-454B-B44D-EF5A91888ABA}" type="sibTrans" cxnId="{BC7EE8A2-A209-4CF2-A337-5B3F94317E26}">
      <dgm:prSet/>
      <dgm:spPr/>
      <dgm:t>
        <a:bodyPr/>
        <a:lstStyle/>
        <a:p>
          <a:endParaRPr lang="en-US"/>
        </a:p>
      </dgm:t>
    </dgm:pt>
    <dgm:pt modelId="{A1103513-C6FD-4C21-A509-7F9D4A149729}" type="pres">
      <dgm:prSet presAssocID="{BDA002CA-D784-4CE6-A958-54E779B3BC7B}" presName="root" presStyleCnt="0">
        <dgm:presLayoutVars>
          <dgm:dir/>
          <dgm:resizeHandles val="exact"/>
        </dgm:presLayoutVars>
      </dgm:prSet>
      <dgm:spPr/>
    </dgm:pt>
    <dgm:pt modelId="{9E7567F6-8C46-4523-85DB-D2E6B044282D}" type="pres">
      <dgm:prSet presAssocID="{CCD2BC1D-E606-4991-8452-4BC5BF5C0EF6}" presName="compNode" presStyleCnt="0"/>
      <dgm:spPr/>
    </dgm:pt>
    <dgm:pt modelId="{DCFD7134-49EB-4DEA-BC85-324F8A529156}" type="pres">
      <dgm:prSet presAssocID="{CCD2BC1D-E606-4991-8452-4BC5BF5C0EF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AC7447D0-E4D7-4B61-8F15-920488F881F8}" type="pres">
      <dgm:prSet presAssocID="{CCD2BC1D-E606-4991-8452-4BC5BF5C0EF6}" presName="spaceRect" presStyleCnt="0"/>
      <dgm:spPr/>
    </dgm:pt>
    <dgm:pt modelId="{1F27D89B-A65B-424E-B404-24734635157D}" type="pres">
      <dgm:prSet presAssocID="{CCD2BC1D-E606-4991-8452-4BC5BF5C0EF6}" presName="textRect" presStyleLbl="revTx" presStyleIdx="0" presStyleCnt="2">
        <dgm:presLayoutVars>
          <dgm:chMax val="1"/>
          <dgm:chPref val="1"/>
        </dgm:presLayoutVars>
      </dgm:prSet>
      <dgm:spPr/>
    </dgm:pt>
    <dgm:pt modelId="{2DC0C3F3-92C1-4778-BA9E-112A3F800056}" type="pres">
      <dgm:prSet presAssocID="{5F58A2C9-21F5-46CA-B905-87A44DC1E99F}" presName="sibTrans" presStyleCnt="0"/>
      <dgm:spPr/>
    </dgm:pt>
    <dgm:pt modelId="{AD43B95A-5FF4-48E4-ADAC-869206A36CAF}" type="pres">
      <dgm:prSet presAssocID="{69651FED-96D9-4C20-97A0-28E74B693311}" presName="compNode" presStyleCnt="0"/>
      <dgm:spPr/>
    </dgm:pt>
    <dgm:pt modelId="{3FB7E37D-9B43-4F4F-8BC2-11AC8F4EE603}" type="pres">
      <dgm:prSet presAssocID="{69651FED-96D9-4C20-97A0-28E74B693311}" presName="iconRect" presStyleLbl="node1" presStyleIdx="1" presStyleCnt="2" custLinFactNeighborY="252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4602752E-B90C-4451-95F9-37451CFE229A}" type="pres">
      <dgm:prSet presAssocID="{69651FED-96D9-4C20-97A0-28E74B693311}" presName="spaceRect" presStyleCnt="0"/>
      <dgm:spPr/>
    </dgm:pt>
    <dgm:pt modelId="{D96169F0-87C8-4904-9E22-C4622EF91C3D}" type="pres">
      <dgm:prSet presAssocID="{69651FED-96D9-4C20-97A0-28E74B693311}" presName="textRect" presStyleLbl="revTx" presStyleIdx="1" presStyleCnt="2" custLinFactNeighborX="8692" custLinFactNeighborY="2677">
        <dgm:presLayoutVars>
          <dgm:chMax val="1"/>
          <dgm:chPref val="1"/>
        </dgm:presLayoutVars>
      </dgm:prSet>
      <dgm:spPr/>
    </dgm:pt>
  </dgm:ptLst>
  <dgm:cxnLst>
    <dgm:cxn modelId="{91C41C59-DD16-487D-89A2-2BE7280DC4F5}" srcId="{BDA002CA-D784-4CE6-A958-54E779B3BC7B}" destId="{CCD2BC1D-E606-4991-8452-4BC5BF5C0EF6}" srcOrd="0" destOrd="0" parTransId="{2B140777-D32B-4078-A29C-6D7B0B20FFDA}" sibTransId="{5F58A2C9-21F5-46CA-B905-87A44DC1E99F}"/>
    <dgm:cxn modelId="{BC7EE8A2-A209-4CF2-A337-5B3F94317E26}" srcId="{BDA002CA-D784-4CE6-A958-54E779B3BC7B}" destId="{69651FED-96D9-4C20-97A0-28E74B693311}" srcOrd="1" destOrd="0" parTransId="{EAFD6D4B-ABC8-4A1C-8E15-FD26913676A7}" sibTransId="{DFDBB82B-4078-454B-B44D-EF5A91888ABA}"/>
    <dgm:cxn modelId="{8AD29EBD-6C9F-451C-9410-4C353E585CF9}" type="presOf" srcId="{BDA002CA-D784-4CE6-A958-54E779B3BC7B}" destId="{A1103513-C6FD-4C21-A509-7F9D4A149729}" srcOrd="0" destOrd="0" presId="urn:microsoft.com/office/officeart/2018/2/layout/IconLabelList"/>
    <dgm:cxn modelId="{86A1E2DE-F586-4E5F-B433-095BD8164C7B}" type="presOf" srcId="{CCD2BC1D-E606-4991-8452-4BC5BF5C0EF6}" destId="{1F27D89B-A65B-424E-B404-24734635157D}" srcOrd="0" destOrd="0" presId="urn:microsoft.com/office/officeart/2018/2/layout/IconLabelList"/>
    <dgm:cxn modelId="{D7167FE6-F1C3-4A04-BE39-5A48BDDB4A86}" type="presOf" srcId="{69651FED-96D9-4C20-97A0-28E74B693311}" destId="{D96169F0-87C8-4904-9E22-C4622EF91C3D}" srcOrd="0" destOrd="0" presId="urn:microsoft.com/office/officeart/2018/2/layout/IconLabelList"/>
    <dgm:cxn modelId="{A79D1F70-9667-4C6C-BA74-160072AF676D}" type="presParOf" srcId="{A1103513-C6FD-4C21-A509-7F9D4A149729}" destId="{9E7567F6-8C46-4523-85DB-D2E6B044282D}" srcOrd="0" destOrd="0" presId="urn:microsoft.com/office/officeart/2018/2/layout/IconLabelList"/>
    <dgm:cxn modelId="{02CD8986-9477-494E-AC03-FBCB9C4AF171}" type="presParOf" srcId="{9E7567F6-8C46-4523-85DB-D2E6B044282D}" destId="{DCFD7134-49EB-4DEA-BC85-324F8A529156}" srcOrd="0" destOrd="0" presId="urn:microsoft.com/office/officeart/2018/2/layout/IconLabelList"/>
    <dgm:cxn modelId="{50B7CAA7-1387-4DD0-8FD6-E40EB379AFA0}" type="presParOf" srcId="{9E7567F6-8C46-4523-85DB-D2E6B044282D}" destId="{AC7447D0-E4D7-4B61-8F15-920488F881F8}" srcOrd="1" destOrd="0" presId="urn:microsoft.com/office/officeart/2018/2/layout/IconLabelList"/>
    <dgm:cxn modelId="{71242A09-C569-4B65-A763-09F39E564776}" type="presParOf" srcId="{9E7567F6-8C46-4523-85DB-D2E6B044282D}" destId="{1F27D89B-A65B-424E-B404-24734635157D}" srcOrd="2" destOrd="0" presId="urn:microsoft.com/office/officeart/2018/2/layout/IconLabelList"/>
    <dgm:cxn modelId="{504C9C61-0854-4223-8C7E-D95DFE394EEB}" type="presParOf" srcId="{A1103513-C6FD-4C21-A509-7F9D4A149729}" destId="{2DC0C3F3-92C1-4778-BA9E-112A3F800056}" srcOrd="1" destOrd="0" presId="urn:microsoft.com/office/officeart/2018/2/layout/IconLabelList"/>
    <dgm:cxn modelId="{50A312F0-16EC-48EA-AB08-69C5CC8C2F3E}" type="presParOf" srcId="{A1103513-C6FD-4C21-A509-7F9D4A149729}" destId="{AD43B95A-5FF4-48E4-ADAC-869206A36CAF}" srcOrd="2" destOrd="0" presId="urn:microsoft.com/office/officeart/2018/2/layout/IconLabelList"/>
    <dgm:cxn modelId="{C431F70F-9B0F-435A-B515-0D594C08F287}" type="presParOf" srcId="{AD43B95A-5FF4-48E4-ADAC-869206A36CAF}" destId="{3FB7E37D-9B43-4F4F-8BC2-11AC8F4EE603}" srcOrd="0" destOrd="0" presId="urn:microsoft.com/office/officeart/2018/2/layout/IconLabelList"/>
    <dgm:cxn modelId="{7D18B1D7-9730-42C0-B820-FFE97DFEB63F}" type="presParOf" srcId="{AD43B95A-5FF4-48E4-ADAC-869206A36CAF}" destId="{4602752E-B90C-4451-95F9-37451CFE229A}" srcOrd="1" destOrd="0" presId="urn:microsoft.com/office/officeart/2018/2/layout/IconLabelList"/>
    <dgm:cxn modelId="{7C94FD70-B26F-4F5E-B17D-487FC758B3AC}" type="presParOf" srcId="{AD43B95A-5FF4-48E4-ADAC-869206A36CAF}" destId="{D96169F0-87C8-4904-9E22-C4622EF91C3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0EBD4E-8A84-439D-9A6D-3E4E6743EAE7}"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A0BB88CF-4854-43D8-B836-D4AB9A3842C8}">
      <dgm:prSet/>
      <dgm:spPr/>
      <dgm:t>
        <a:bodyPr/>
        <a:lstStyle/>
        <a:p>
          <a:r>
            <a:rPr lang="en-US" dirty="0"/>
            <a:t>Events</a:t>
          </a:r>
        </a:p>
      </dgm:t>
    </dgm:pt>
    <dgm:pt modelId="{2810396F-9C98-49B8-8189-59C70B88A77B}" type="parTrans" cxnId="{11891C6C-1160-470B-BB8B-2E71A1B08066}">
      <dgm:prSet/>
      <dgm:spPr/>
      <dgm:t>
        <a:bodyPr/>
        <a:lstStyle/>
        <a:p>
          <a:endParaRPr lang="en-US"/>
        </a:p>
      </dgm:t>
    </dgm:pt>
    <dgm:pt modelId="{831DD5EC-11DB-40D8-BAF5-9BAF8D002E0C}" type="sibTrans" cxnId="{11891C6C-1160-470B-BB8B-2E71A1B08066}">
      <dgm:prSet/>
      <dgm:spPr/>
      <dgm:t>
        <a:bodyPr/>
        <a:lstStyle/>
        <a:p>
          <a:endParaRPr lang="en-US"/>
        </a:p>
      </dgm:t>
    </dgm:pt>
    <dgm:pt modelId="{6E8FF503-0BE9-469E-B048-36558916F5B8}">
      <dgm:prSet/>
      <dgm:spPr/>
      <dgm:t>
        <a:bodyPr/>
        <a:lstStyle/>
        <a:p>
          <a:r>
            <a:rPr lang="en-US" dirty="0"/>
            <a:t>Let us know about community events or job fairs that would be valuable for us to attend.</a:t>
          </a:r>
        </a:p>
        <a:p>
          <a:r>
            <a:rPr lang="en-US" dirty="0"/>
            <a:t>Attend Events with us ($50 stipend)</a:t>
          </a:r>
        </a:p>
      </dgm:t>
    </dgm:pt>
    <dgm:pt modelId="{A937ADC8-A3C8-429E-BE50-06A52921E21F}" type="parTrans" cxnId="{8C553EE2-5FE2-4DA9-8F99-03CB32C63848}">
      <dgm:prSet/>
      <dgm:spPr/>
      <dgm:t>
        <a:bodyPr/>
        <a:lstStyle/>
        <a:p>
          <a:endParaRPr lang="en-US"/>
        </a:p>
      </dgm:t>
    </dgm:pt>
    <dgm:pt modelId="{A14A4B37-F4C2-4F42-A3A8-E83C2F63C46D}" type="sibTrans" cxnId="{8C553EE2-5FE2-4DA9-8F99-03CB32C63848}">
      <dgm:prSet/>
      <dgm:spPr/>
      <dgm:t>
        <a:bodyPr/>
        <a:lstStyle/>
        <a:p>
          <a:endParaRPr lang="en-US"/>
        </a:p>
      </dgm:t>
    </dgm:pt>
    <dgm:pt modelId="{8044FD8C-EF76-4FEA-B45A-19A946EFE173}">
      <dgm:prSet/>
      <dgm:spPr/>
      <dgm:t>
        <a:bodyPr/>
        <a:lstStyle/>
        <a:p>
          <a:r>
            <a:rPr lang="en-US" dirty="0"/>
            <a:t>Interviews</a:t>
          </a:r>
        </a:p>
      </dgm:t>
    </dgm:pt>
    <dgm:pt modelId="{65918FF3-6754-44F5-A609-66B56F3308F4}" type="parTrans" cxnId="{BFDEECC4-C9F2-494F-87A1-9D255D25AE69}">
      <dgm:prSet/>
      <dgm:spPr/>
      <dgm:t>
        <a:bodyPr/>
        <a:lstStyle/>
        <a:p>
          <a:endParaRPr lang="en-US"/>
        </a:p>
      </dgm:t>
    </dgm:pt>
    <dgm:pt modelId="{D5FC8188-C21F-4E7B-898C-D80E67B65A70}" type="sibTrans" cxnId="{BFDEECC4-C9F2-494F-87A1-9D255D25AE69}">
      <dgm:prSet/>
      <dgm:spPr/>
      <dgm:t>
        <a:bodyPr/>
        <a:lstStyle/>
        <a:p>
          <a:endParaRPr lang="en-US"/>
        </a:p>
      </dgm:t>
    </dgm:pt>
    <dgm:pt modelId="{F633FAF7-0112-45B3-A6A2-CBD0790B8564}">
      <dgm:prSet/>
      <dgm:spPr/>
      <dgm:t>
        <a:bodyPr/>
        <a:lstStyle/>
        <a:p>
          <a:r>
            <a:rPr lang="en-US" dirty="0"/>
            <a:t>Showcase your passion for Early Start and the difference therapists can make in early intervention.</a:t>
          </a:r>
        </a:p>
      </dgm:t>
    </dgm:pt>
    <dgm:pt modelId="{D82C5462-FA05-4214-AC71-20334197F1F0}" type="parTrans" cxnId="{BB518507-703E-436B-84F4-9902B3214F42}">
      <dgm:prSet/>
      <dgm:spPr/>
      <dgm:t>
        <a:bodyPr/>
        <a:lstStyle/>
        <a:p>
          <a:endParaRPr lang="en-US"/>
        </a:p>
      </dgm:t>
    </dgm:pt>
    <dgm:pt modelId="{65BC154D-F702-4250-BDB1-1F0CCAF7FE67}" type="sibTrans" cxnId="{BB518507-703E-436B-84F4-9902B3214F42}">
      <dgm:prSet/>
      <dgm:spPr/>
      <dgm:t>
        <a:bodyPr/>
        <a:lstStyle/>
        <a:p>
          <a:endParaRPr lang="en-US"/>
        </a:p>
      </dgm:t>
    </dgm:pt>
    <dgm:pt modelId="{A92553DF-196E-420A-A999-D96721A7278F}">
      <dgm:prSet/>
      <dgm:spPr/>
      <dgm:t>
        <a:bodyPr/>
        <a:lstStyle/>
        <a:p>
          <a:r>
            <a:rPr lang="en-US" dirty="0"/>
            <a:t>Families</a:t>
          </a:r>
        </a:p>
      </dgm:t>
    </dgm:pt>
    <dgm:pt modelId="{38F39A91-20BD-4571-BE30-4DAA3081E9A0}" type="parTrans" cxnId="{BF7B5890-7EEA-467F-9663-466FDC523DB3}">
      <dgm:prSet/>
      <dgm:spPr/>
      <dgm:t>
        <a:bodyPr/>
        <a:lstStyle/>
        <a:p>
          <a:endParaRPr lang="en-US"/>
        </a:p>
      </dgm:t>
    </dgm:pt>
    <dgm:pt modelId="{7FA715C4-186D-4270-95EC-C31C62D0D453}" type="sibTrans" cxnId="{BF7B5890-7EEA-467F-9663-466FDC523DB3}">
      <dgm:prSet/>
      <dgm:spPr/>
      <dgm:t>
        <a:bodyPr/>
        <a:lstStyle/>
        <a:p>
          <a:endParaRPr lang="en-US"/>
        </a:p>
      </dgm:t>
    </dgm:pt>
    <dgm:pt modelId="{B5EBAA5C-FC52-4899-9A6D-2B32144C1B4F}">
      <dgm:prSet/>
      <dgm:spPr/>
      <dgm:t>
        <a:bodyPr/>
        <a:lstStyle/>
        <a:p>
          <a:r>
            <a:rPr lang="en-US" dirty="0"/>
            <a:t>Identify families who will share powerful stories of how they were helped by Early Start.</a:t>
          </a:r>
        </a:p>
        <a:p>
          <a:r>
            <a:rPr lang="en-US" dirty="0"/>
            <a:t>And those who will attend events with us ($50 stipend)</a:t>
          </a:r>
        </a:p>
      </dgm:t>
    </dgm:pt>
    <dgm:pt modelId="{E71CA5B0-CF2C-4ADE-AAD8-396F4C87D60A}" type="parTrans" cxnId="{8F14F253-96E4-4F4A-A006-D783C635A28B}">
      <dgm:prSet/>
      <dgm:spPr/>
      <dgm:t>
        <a:bodyPr/>
        <a:lstStyle/>
        <a:p>
          <a:endParaRPr lang="en-US"/>
        </a:p>
      </dgm:t>
    </dgm:pt>
    <dgm:pt modelId="{199582E0-9F40-46CC-8810-C4873C6058EE}" type="sibTrans" cxnId="{8F14F253-96E4-4F4A-A006-D783C635A28B}">
      <dgm:prSet/>
      <dgm:spPr/>
      <dgm:t>
        <a:bodyPr/>
        <a:lstStyle/>
        <a:p>
          <a:endParaRPr lang="en-US"/>
        </a:p>
      </dgm:t>
    </dgm:pt>
    <dgm:pt modelId="{C70DBB8A-BCB7-43C2-B362-1CF24C2C7156}" type="pres">
      <dgm:prSet presAssocID="{910EBD4E-8A84-439D-9A6D-3E4E6743EAE7}" presName="Name0" presStyleCnt="0">
        <dgm:presLayoutVars>
          <dgm:dir/>
          <dgm:animLvl val="lvl"/>
          <dgm:resizeHandles val="exact"/>
        </dgm:presLayoutVars>
      </dgm:prSet>
      <dgm:spPr/>
    </dgm:pt>
    <dgm:pt modelId="{E8C88964-74A4-480E-9A2B-3BCAF07A18A7}" type="pres">
      <dgm:prSet presAssocID="{A0BB88CF-4854-43D8-B836-D4AB9A3842C8}" presName="composite" presStyleCnt="0"/>
      <dgm:spPr/>
    </dgm:pt>
    <dgm:pt modelId="{0B542E23-43BE-4CF7-A349-9F1764EA4D9B}" type="pres">
      <dgm:prSet presAssocID="{A0BB88CF-4854-43D8-B836-D4AB9A3842C8}" presName="parTx" presStyleLbl="alignNode1" presStyleIdx="0" presStyleCnt="3">
        <dgm:presLayoutVars>
          <dgm:chMax val="0"/>
          <dgm:chPref val="0"/>
        </dgm:presLayoutVars>
      </dgm:prSet>
      <dgm:spPr/>
    </dgm:pt>
    <dgm:pt modelId="{E10434C9-05D4-4AAA-92AD-8C5115E387D4}" type="pres">
      <dgm:prSet presAssocID="{A0BB88CF-4854-43D8-B836-D4AB9A3842C8}" presName="desTx" presStyleLbl="alignAccFollowNode1" presStyleIdx="0" presStyleCnt="3">
        <dgm:presLayoutVars/>
      </dgm:prSet>
      <dgm:spPr/>
    </dgm:pt>
    <dgm:pt modelId="{8CB36496-F1B5-4523-BB80-FF95EDE9C65C}" type="pres">
      <dgm:prSet presAssocID="{831DD5EC-11DB-40D8-BAF5-9BAF8D002E0C}" presName="space" presStyleCnt="0"/>
      <dgm:spPr/>
    </dgm:pt>
    <dgm:pt modelId="{7DC9E77A-8C2F-4503-9F6C-9F8730D4D91C}" type="pres">
      <dgm:prSet presAssocID="{8044FD8C-EF76-4FEA-B45A-19A946EFE173}" presName="composite" presStyleCnt="0"/>
      <dgm:spPr/>
    </dgm:pt>
    <dgm:pt modelId="{9998E690-9711-4B4E-BD5C-A2AF5130F9E6}" type="pres">
      <dgm:prSet presAssocID="{8044FD8C-EF76-4FEA-B45A-19A946EFE173}" presName="parTx" presStyleLbl="alignNode1" presStyleIdx="1" presStyleCnt="3">
        <dgm:presLayoutVars>
          <dgm:chMax val="0"/>
          <dgm:chPref val="0"/>
        </dgm:presLayoutVars>
      </dgm:prSet>
      <dgm:spPr/>
    </dgm:pt>
    <dgm:pt modelId="{AAF0E5B8-3B04-4BF3-A617-E888FE6C56DB}" type="pres">
      <dgm:prSet presAssocID="{8044FD8C-EF76-4FEA-B45A-19A946EFE173}" presName="desTx" presStyleLbl="alignAccFollowNode1" presStyleIdx="1" presStyleCnt="3">
        <dgm:presLayoutVars/>
      </dgm:prSet>
      <dgm:spPr/>
    </dgm:pt>
    <dgm:pt modelId="{B8EE6917-81EE-430D-922F-BDB18B99E1CA}" type="pres">
      <dgm:prSet presAssocID="{D5FC8188-C21F-4E7B-898C-D80E67B65A70}" presName="space" presStyleCnt="0"/>
      <dgm:spPr/>
    </dgm:pt>
    <dgm:pt modelId="{CA656543-1888-485F-B2A6-0BFFF054533E}" type="pres">
      <dgm:prSet presAssocID="{A92553DF-196E-420A-A999-D96721A7278F}" presName="composite" presStyleCnt="0"/>
      <dgm:spPr/>
    </dgm:pt>
    <dgm:pt modelId="{55C8217A-F5EE-4BCB-8F38-8918F4ADECA9}" type="pres">
      <dgm:prSet presAssocID="{A92553DF-196E-420A-A999-D96721A7278F}" presName="parTx" presStyleLbl="alignNode1" presStyleIdx="2" presStyleCnt="3">
        <dgm:presLayoutVars>
          <dgm:chMax val="0"/>
          <dgm:chPref val="0"/>
        </dgm:presLayoutVars>
      </dgm:prSet>
      <dgm:spPr/>
    </dgm:pt>
    <dgm:pt modelId="{05228CB8-1B05-4F07-8015-E1C76789BB47}" type="pres">
      <dgm:prSet presAssocID="{A92553DF-196E-420A-A999-D96721A7278F}" presName="desTx" presStyleLbl="alignAccFollowNode1" presStyleIdx="2" presStyleCnt="3">
        <dgm:presLayoutVars/>
      </dgm:prSet>
      <dgm:spPr/>
    </dgm:pt>
  </dgm:ptLst>
  <dgm:cxnLst>
    <dgm:cxn modelId="{BB518507-703E-436B-84F4-9902B3214F42}" srcId="{8044FD8C-EF76-4FEA-B45A-19A946EFE173}" destId="{F633FAF7-0112-45B3-A6A2-CBD0790B8564}" srcOrd="0" destOrd="0" parTransId="{D82C5462-FA05-4214-AC71-20334197F1F0}" sibTransId="{65BC154D-F702-4250-BDB1-1F0CCAF7FE67}"/>
    <dgm:cxn modelId="{2DB66C08-CCFB-42EC-8D28-05376619390B}" type="presOf" srcId="{B5EBAA5C-FC52-4899-9A6D-2B32144C1B4F}" destId="{05228CB8-1B05-4F07-8015-E1C76789BB47}" srcOrd="0" destOrd="0" presId="urn:microsoft.com/office/officeart/2016/7/layout/HorizontalActionList"/>
    <dgm:cxn modelId="{C02AFE1B-C99D-491D-A572-27C3E6B76438}" type="presOf" srcId="{F633FAF7-0112-45B3-A6A2-CBD0790B8564}" destId="{AAF0E5B8-3B04-4BF3-A617-E888FE6C56DB}" srcOrd="0" destOrd="0" presId="urn:microsoft.com/office/officeart/2016/7/layout/HorizontalActionList"/>
    <dgm:cxn modelId="{30EE3D1F-0299-4E06-9F04-E4DDE79949F2}" type="presOf" srcId="{910EBD4E-8A84-439D-9A6D-3E4E6743EAE7}" destId="{C70DBB8A-BCB7-43C2-B362-1CF24C2C7156}" srcOrd="0" destOrd="0" presId="urn:microsoft.com/office/officeart/2016/7/layout/HorizontalActionList"/>
    <dgm:cxn modelId="{D0F8B42C-299D-4346-A6B5-5911787B38E2}" type="presOf" srcId="{8044FD8C-EF76-4FEA-B45A-19A946EFE173}" destId="{9998E690-9711-4B4E-BD5C-A2AF5130F9E6}" srcOrd="0" destOrd="0" presId="urn:microsoft.com/office/officeart/2016/7/layout/HorizontalActionList"/>
    <dgm:cxn modelId="{11891C6C-1160-470B-BB8B-2E71A1B08066}" srcId="{910EBD4E-8A84-439D-9A6D-3E4E6743EAE7}" destId="{A0BB88CF-4854-43D8-B836-D4AB9A3842C8}" srcOrd="0" destOrd="0" parTransId="{2810396F-9C98-49B8-8189-59C70B88A77B}" sibTransId="{831DD5EC-11DB-40D8-BAF5-9BAF8D002E0C}"/>
    <dgm:cxn modelId="{8F14F253-96E4-4F4A-A006-D783C635A28B}" srcId="{A92553DF-196E-420A-A999-D96721A7278F}" destId="{B5EBAA5C-FC52-4899-9A6D-2B32144C1B4F}" srcOrd="0" destOrd="0" parTransId="{E71CA5B0-CF2C-4ADE-AAD8-396F4C87D60A}" sibTransId="{199582E0-9F40-46CC-8810-C4873C6058EE}"/>
    <dgm:cxn modelId="{BF7B5890-7EEA-467F-9663-466FDC523DB3}" srcId="{910EBD4E-8A84-439D-9A6D-3E4E6743EAE7}" destId="{A92553DF-196E-420A-A999-D96721A7278F}" srcOrd="2" destOrd="0" parTransId="{38F39A91-20BD-4571-BE30-4DAA3081E9A0}" sibTransId="{7FA715C4-186D-4270-95EC-C31C62D0D453}"/>
    <dgm:cxn modelId="{60080999-EC9C-42BE-92DF-415B9AD4E33D}" type="presOf" srcId="{A92553DF-196E-420A-A999-D96721A7278F}" destId="{55C8217A-F5EE-4BCB-8F38-8918F4ADECA9}" srcOrd="0" destOrd="0" presId="urn:microsoft.com/office/officeart/2016/7/layout/HorizontalActionList"/>
    <dgm:cxn modelId="{76673FAD-445B-4C90-B89E-3FF71FD8521F}" type="presOf" srcId="{6E8FF503-0BE9-469E-B048-36558916F5B8}" destId="{E10434C9-05D4-4AAA-92AD-8C5115E387D4}" srcOrd="0" destOrd="0" presId="urn:microsoft.com/office/officeart/2016/7/layout/HorizontalActionList"/>
    <dgm:cxn modelId="{BFDEECC4-C9F2-494F-87A1-9D255D25AE69}" srcId="{910EBD4E-8A84-439D-9A6D-3E4E6743EAE7}" destId="{8044FD8C-EF76-4FEA-B45A-19A946EFE173}" srcOrd="1" destOrd="0" parTransId="{65918FF3-6754-44F5-A609-66B56F3308F4}" sibTransId="{D5FC8188-C21F-4E7B-898C-D80E67B65A70}"/>
    <dgm:cxn modelId="{362B72D8-2957-4953-8309-738EB86AA49E}" type="presOf" srcId="{A0BB88CF-4854-43D8-B836-D4AB9A3842C8}" destId="{0B542E23-43BE-4CF7-A349-9F1764EA4D9B}" srcOrd="0" destOrd="0" presId="urn:microsoft.com/office/officeart/2016/7/layout/HorizontalActionList"/>
    <dgm:cxn modelId="{8C553EE2-5FE2-4DA9-8F99-03CB32C63848}" srcId="{A0BB88CF-4854-43D8-B836-D4AB9A3842C8}" destId="{6E8FF503-0BE9-469E-B048-36558916F5B8}" srcOrd="0" destOrd="0" parTransId="{A937ADC8-A3C8-429E-BE50-06A52921E21F}" sibTransId="{A14A4B37-F4C2-4F42-A3A8-E83C2F63C46D}"/>
    <dgm:cxn modelId="{8A411D30-E6A7-4238-973D-26EFF67B0F94}" type="presParOf" srcId="{C70DBB8A-BCB7-43C2-B362-1CF24C2C7156}" destId="{E8C88964-74A4-480E-9A2B-3BCAF07A18A7}" srcOrd="0" destOrd="0" presId="urn:microsoft.com/office/officeart/2016/7/layout/HorizontalActionList"/>
    <dgm:cxn modelId="{4CCA7280-A151-4094-8A71-C024A0AF4018}" type="presParOf" srcId="{E8C88964-74A4-480E-9A2B-3BCAF07A18A7}" destId="{0B542E23-43BE-4CF7-A349-9F1764EA4D9B}" srcOrd="0" destOrd="0" presId="urn:microsoft.com/office/officeart/2016/7/layout/HorizontalActionList"/>
    <dgm:cxn modelId="{401E665A-FE4F-453A-8005-626200F6EC8A}" type="presParOf" srcId="{E8C88964-74A4-480E-9A2B-3BCAF07A18A7}" destId="{E10434C9-05D4-4AAA-92AD-8C5115E387D4}" srcOrd="1" destOrd="0" presId="urn:microsoft.com/office/officeart/2016/7/layout/HorizontalActionList"/>
    <dgm:cxn modelId="{637451BB-D2E8-4CFF-8914-8B4A0101BD4A}" type="presParOf" srcId="{C70DBB8A-BCB7-43C2-B362-1CF24C2C7156}" destId="{8CB36496-F1B5-4523-BB80-FF95EDE9C65C}" srcOrd="1" destOrd="0" presId="urn:microsoft.com/office/officeart/2016/7/layout/HorizontalActionList"/>
    <dgm:cxn modelId="{4BEBDF8D-EE09-4C7A-9AC4-55C27A9B3CAD}" type="presParOf" srcId="{C70DBB8A-BCB7-43C2-B362-1CF24C2C7156}" destId="{7DC9E77A-8C2F-4503-9F6C-9F8730D4D91C}" srcOrd="2" destOrd="0" presId="urn:microsoft.com/office/officeart/2016/7/layout/HorizontalActionList"/>
    <dgm:cxn modelId="{F99885CA-1DD6-46E1-8640-B1CEEF4C6E94}" type="presParOf" srcId="{7DC9E77A-8C2F-4503-9F6C-9F8730D4D91C}" destId="{9998E690-9711-4B4E-BD5C-A2AF5130F9E6}" srcOrd="0" destOrd="0" presId="urn:microsoft.com/office/officeart/2016/7/layout/HorizontalActionList"/>
    <dgm:cxn modelId="{5568C60E-FB9E-4916-8B7A-F5B633894325}" type="presParOf" srcId="{7DC9E77A-8C2F-4503-9F6C-9F8730D4D91C}" destId="{AAF0E5B8-3B04-4BF3-A617-E888FE6C56DB}" srcOrd="1" destOrd="0" presId="urn:microsoft.com/office/officeart/2016/7/layout/HorizontalActionList"/>
    <dgm:cxn modelId="{B76C73DC-6AA8-4479-82B7-648F998BAC7C}" type="presParOf" srcId="{C70DBB8A-BCB7-43C2-B362-1CF24C2C7156}" destId="{B8EE6917-81EE-430D-922F-BDB18B99E1CA}" srcOrd="3" destOrd="0" presId="urn:microsoft.com/office/officeart/2016/7/layout/HorizontalActionList"/>
    <dgm:cxn modelId="{6BAEBAB0-343A-43F9-98E6-DCBA4C24912C}" type="presParOf" srcId="{C70DBB8A-BCB7-43C2-B362-1CF24C2C7156}" destId="{CA656543-1888-485F-B2A6-0BFFF054533E}" srcOrd="4" destOrd="0" presId="urn:microsoft.com/office/officeart/2016/7/layout/HorizontalActionList"/>
    <dgm:cxn modelId="{96F8F116-86A0-4C09-99DF-AB8ECBCE6EA8}" type="presParOf" srcId="{CA656543-1888-485F-B2A6-0BFFF054533E}" destId="{55C8217A-F5EE-4BCB-8F38-8918F4ADECA9}" srcOrd="0" destOrd="0" presId="urn:microsoft.com/office/officeart/2016/7/layout/HorizontalActionList"/>
    <dgm:cxn modelId="{69C97CB7-7742-413C-94A9-F969D01AD93F}" type="presParOf" srcId="{CA656543-1888-485F-B2A6-0BFFF054533E}" destId="{05228CB8-1B05-4F07-8015-E1C76789BB47}"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42A49F-9BA9-4917-A668-368D981AE1B1}"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4EA5EF81-F239-41AF-A622-195E8BDDEA99}">
      <dgm:prSet custT="1"/>
      <dgm:spPr/>
      <dgm:t>
        <a:bodyPr/>
        <a:lstStyle/>
        <a:p>
          <a:pPr>
            <a:lnSpc>
              <a:spcPct val="100000"/>
            </a:lnSpc>
            <a:defRPr b="1"/>
          </a:pPr>
          <a:r>
            <a:rPr lang="en-US" sz="1400" dirty="0"/>
            <a:t>$11,000 for paid internships</a:t>
          </a:r>
        </a:p>
        <a:p>
          <a:pPr>
            <a:lnSpc>
              <a:spcPct val="100000"/>
            </a:lnSpc>
            <a:defRPr b="1"/>
          </a:pPr>
          <a:endParaRPr lang="en-US" sz="1200" dirty="0"/>
        </a:p>
      </dgm:t>
    </dgm:pt>
    <dgm:pt modelId="{3A15C600-FB04-4AE9-88B6-12A6A370B2E9}" type="parTrans" cxnId="{7282A9E1-B0F3-434B-AE3C-4809C747E2BB}">
      <dgm:prSet/>
      <dgm:spPr/>
      <dgm:t>
        <a:bodyPr/>
        <a:lstStyle/>
        <a:p>
          <a:endParaRPr lang="en-US"/>
        </a:p>
      </dgm:t>
    </dgm:pt>
    <dgm:pt modelId="{7AC58354-3F3D-41E0-9840-D789B653E71C}" type="sibTrans" cxnId="{7282A9E1-B0F3-434B-AE3C-4809C747E2BB}">
      <dgm:prSet/>
      <dgm:spPr/>
      <dgm:t>
        <a:bodyPr/>
        <a:lstStyle/>
        <a:p>
          <a:endParaRPr lang="en-US"/>
        </a:p>
      </dgm:t>
    </dgm:pt>
    <dgm:pt modelId="{F66EF25D-2E2E-4695-966B-A5DAC50F0A60}">
      <dgm:prSet/>
      <dgm:spPr/>
      <dgm:t>
        <a:bodyPr/>
        <a:lstStyle/>
        <a:p>
          <a:pPr>
            <a:lnSpc>
              <a:spcPct val="100000"/>
            </a:lnSpc>
            <a:defRPr b="1"/>
          </a:pPr>
          <a:r>
            <a:rPr lang="en-US" dirty="0"/>
            <a:t>Enhanced availability stipends for serving families in person in the following categories:</a:t>
          </a:r>
        </a:p>
      </dgm:t>
    </dgm:pt>
    <dgm:pt modelId="{B7FF50C7-DC9A-494B-A9B9-36CD653FB630}" type="parTrans" cxnId="{BB54B48A-E14D-42D1-891B-55B6D34076A1}">
      <dgm:prSet/>
      <dgm:spPr/>
      <dgm:t>
        <a:bodyPr/>
        <a:lstStyle/>
        <a:p>
          <a:endParaRPr lang="en-US"/>
        </a:p>
      </dgm:t>
    </dgm:pt>
    <dgm:pt modelId="{42F596E1-0E4F-4EAF-87D0-6559D4903EC1}" type="sibTrans" cxnId="{BB54B48A-E14D-42D1-891B-55B6D34076A1}">
      <dgm:prSet/>
      <dgm:spPr/>
      <dgm:t>
        <a:bodyPr/>
        <a:lstStyle/>
        <a:p>
          <a:endParaRPr lang="en-US"/>
        </a:p>
      </dgm:t>
    </dgm:pt>
    <dgm:pt modelId="{6F96988D-4633-402D-874C-D61B26AEFFDF}">
      <dgm:prSet custT="1"/>
      <dgm:spPr/>
      <dgm:t>
        <a:bodyPr/>
        <a:lstStyle/>
        <a:p>
          <a:pPr>
            <a:lnSpc>
              <a:spcPct val="100000"/>
            </a:lnSpc>
          </a:pPr>
          <a:r>
            <a:rPr lang="en-US" sz="2000" dirty="0"/>
            <a:t>remote areas</a:t>
          </a:r>
        </a:p>
      </dgm:t>
    </dgm:pt>
    <dgm:pt modelId="{F7399D8C-3B15-402E-A64B-1D19F549E5BA}" type="parTrans" cxnId="{5EB11F8D-03E8-4DD6-8595-9FDCD3AAA466}">
      <dgm:prSet/>
      <dgm:spPr/>
      <dgm:t>
        <a:bodyPr/>
        <a:lstStyle/>
        <a:p>
          <a:endParaRPr lang="en-US"/>
        </a:p>
      </dgm:t>
    </dgm:pt>
    <dgm:pt modelId="{BAF6801E-4E0E-462D-BAD1-920968A4B210}" type="sibTrans" cxnId="{5EB11F8D-03E8-4DD6-8595-9FDCD3AAA466}">
      <dgm:prSet/>
      <dgm:spPr/>
      <dgm:t>
        <a:bodyPr/>
        <a:lstStyle/>
        <a:p>
          <a:endParaRPr lang="en-US"/>
        </a:p>
      </dgm:t>
    </dgm:pt>
    <dgm:pt modelId="{06B0512D-6051-458D-AD2A-7C0816A223FB}">
      <dgm:prSet custT="1"/>
      <dgm:spPr/>
      <dgm:t>
        <a:bodyPr/>
        <a:lstStyle/>
        <a:p>
          <a:pPr>
            <a:lnSpc>
              <a:spcPct val="100000"/>
            </a:lnSpc>
          </a:pPr>
          <a:r>
            <a:rPr lang="en-US" sz="2000" dirty="0"/>
            <a:t>underserved areas</a:t>
          </a:r>
        </a:p>
      </dgm:t>
    </dgm:pt>
    <dgm:pt modelId="{A6D34B0B-609C-4E36-8C08-99C1A37E4594}" type="parTrans" cxnId="{ED53AB64-39CE-4529-819A-05B4C34EE8F3}">
      <dgm:prSet/>
      <dgm:spPr/>
      <dgm:t>
        <a:bodyPr/>
        <a:lstStyle/>
        <a:p>
          <a:endParaRPr lang="en-US"/>
        </a:p>
      </dgm:t>
    </dgm:pt>
    <dgm:pt modelId="{50CD7E90-5BCD-4293-BE60-EA720F72DA65}" type="sibTrans" cxnId="{ED53AB64-39CE-4529-819A-05B4C34EE8F3}">
      <dgm:prSet/>
      <dgm:spPr/>
      <dgm:t>
        <a:bodyPr/>
        <a:lstStyle/>
        <a:p>
          <a:endParaRPr lang="en-US"/>
        </a:p>
      </dgm:t>
    </dgm:pt>
    <dgm:pt modelId="{69D54B8D-E88B-4C5B-AF21-D8FE25C37446}">
      <dgm:prSet custT="1"/>
      <dgm:spPr/>
      <dgm:t>
        <a:bodyPr/>
        <a:lstStyle/>
        <a:p>
          <a:pPr>
            <a:lnSpc>
              <a:spcPct val="100000"/>
            </a:lnSpc>
          </a:pPr>
          <a:r>
            <a:rPr lang="en-US" sz="2000" dirty="0"/>
            <a:t>service delivery time during non-working hours (evenings &amp; weekends &amp; holidays)</a:t>
          </a:r>
        </a:p>
      </dgm:t>
    </dgm:pt>
    <dgm:pt modelId="{4DCAE00F-B30D-4A05-A324-8A81F6B4EB77}" type="parTrans" cxnId="{3B3E04C6-A2E4-47F4-9732-5ABE083440B8}">
      <dgm:prSet/>
      <dgm:spPr/>
      <dgm:t>
        <a:bodyPr/>
        <a:lstStyle/>
        <a:p>
          <a:endParaRPr lang="en-US"/>
        </a:p>
      </dgm:t>
    </dgm:pt>
    <dgm:pt modelId="{B1F8A71B-0D88-4455-9FB4-50746608E2FE}" type="sibTrans" cxnId="{3B3E04C6-A2E4-47F4-9732-5ABE083440B8}">
      <dgm:prSet/>
      <dgm:spPr/>
      <dgm:t>
        <a:bodyPr/>
        <a:lstStyle/>
        <a:p>
          <a:endParaRPr lang="en-US"/>
        </a:p>
      </dgm:t>
    </dgm:pt>
    <dgm:pt modelId="{FC260AF3-159F-49E6-BFEC-1DC686502327}">
      <dgm:prSet custT="1"/>
      <dgm:spPr/>
      <dgm:t>
        <a:bodyPr/>
        <a:lstStyle/>
        <a:p>
          <a:pPr>
            <a:lnSpc>
              <a:spcPct val="100000"/>
            </a:lnSpc>
          </a:pPr>
          <a:r>
            <a:rPr lang="en-US" sz="2000" dirty="0"/>
            <a:t>culturally and linguistically diverse populations</a:t>
          </a:r>
        </a:p>
      </dgm:t>
    </dgm:pt>
    <dgm:pt modelId="{B058446F-E980-4B59-A865-91547B2D3740}" type="parTrans" cxnId="{511A40FC-6E72-4C77-9A5B-3397F3E5ECFE}">
      <dgm:prSet/>
      <dgm:spPr/>
      <dgm:t>
        <a:bodyPr/>
        <a:lstStyle/>
        <a:p>
          <a:endParaRPr lang="en-US"/>
        </a:p>
      </dgm:t>
    </dgm:pt>
    <dgm:pt modelId="{1B403E6A-33D6-4287-AF0F-EB40C2867941}" type="sibTrans" cxnId="{511A40FC-6E72-4C77-9A5B-3397F3E5ECFE}">
      <dgm:prSet/>
      <dgm:spPr/>
      <dgm:t>
        <a:bodyPr/>
        <a:lstStyle/>
        <a:p>
          <a:endParaRPr lang="en-US"/>
        </a:p>
      </dgm:t>
    </dgm:pt>
    <dgm:pt modelId="{58121239-1A11-44E2-8D8D-72AA50F2CD44}" type="pres">
      <dgm:prSet presAssocID="{6042A49F-9BA9-4917-A668-368D981AE1B1}" presName="root" presStyleCnt="0">
        <dgm:presLayoutVars>
          <dgm:dir/>
          <dgm:resizeHandles val="exact"/>
        </dgm:presLayoutVars>
      </dgm:prSet>
      <dgm:spPr/>
    </dgm:pt>
    <dgm:pt modelId="{B92964DC-4540-4777-8A38-F86D16264918}" type="pres">
      <dgm:prSet presAssocID="{4EA5EF81-F239-41AF-A622-195E8BDDEA99}" presName="compNode" presStyleCnt="0"/>
      <dgm:spPr/>
    </dgm:pt>
    <dgm:pt modelId="{9AA8FB8B-5F23-4047-B361-AB0E37EC21F6}" type="pres">
      <dgm:prSet presAssocID="{4EA5EF81-F239-41AF-A622-195E8BDDEA99}" presName="iconRect" presStyleLbl="node1" presStyleIdx="0" presStyleCnt="2" custLinFactNeighborX="903" custLinFactNeighborY="-2707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8F81CDFF-A5C3-4AAD-8870-A12ACB3CB6A5}" type="pres">
      <dgm:prSet presAssocID="{4EA5EF81-F239-41AF-A622-195E8BDDEA99}" presName="iconSpace" presStyleCnt="0"/>
      <dgm:spPr/>
    </dgm:pt>
    <dgm:pt modelId="{3EEACD51-CD34-4A0C-BB15-252340C94F41}" type="pres">
      <dgm:prSet presAssocID="{4EA5EF81-F239-41AF-A622-195E8BDDEA99}" presName="parTx" presStyleLbl="revTx" presStyleIdx="0" presStyleCnt="4" custLinFactNeighborX="-316" custLinFactNeighborY="-35805">
        <dgm:presLayoutVars>
          <dgm:chMax val="0"/>
          <dgm:chPref val="0"/>
        </dgm:presLayoutVars>
      </dgm:prSet>
      <dgm:spPr/>
    </dgm:pt>
    <dgm:pt modelId="{1819051C-02A7-42A2-9BB7-C3C628A0AAA9}" type="pres">
      <dgm:prSet presAssocID="{4EA5EF81-F239-41AF-A622-195E8BDDEA99}" presName="txSpace" presStyleCnt="0"/>
      <dgm:spPr/>
    </dgm:pt>
    <dgm:pt modelId="{AA85F005-FF5E-4CE9-B086-B755529F3C2C}" type="pres">
      <dgm:prSet presAssocID="{4EA5EF81-F239-41AF-A622-195E8BDDEA99}" presName="desTx" presStyleLbl="revTx" presStyleIdx="1" presStyleCnt="4">
        <dgm:presLayoutVars/>
      </dgm:prSet>
      <dgm:spPr/>
    </dgm:pt>
    <dgm:pt modelId="{8ADB1881-E7C1-4B3E-9077-B7C1B0BF4CCB}" type="pres">
      <dgm:prSet presAssocID="{7AC58354-3F3D-41E0-9840-D789B653E71C}" presName="sibTrans" presStyleCnt="0"/>
      <dgm:spPr/>
    </dgm:pt>
    <dgm:pt modelId="{7A489EFC-12E6-4E85-9ECA-4FC6F8BF12B6}" type="pres">
      <dgm:prSet presAssocID="{F66EF25D-2E2E-4695-966B-A5DAC50F0A60}" presName="compNode" presStyleCnt="0"/>
      <dgm:spPr/>
    </dgm:pt>
    <dgm:pt modelId="{03356890-02AE-4E4F-9ED4-E1D7A9A33C81}" type="pres">
      <dgm:prSet presAssocID="{F66EF25D-2E2E-4695-966B-A5DAC50F0A60}" presName="iconRect" presStyleLbl="node1" presStyleIdx="1" presStyleCnt="2" custLinFactNeighborX="903" custLinFactNeighborY="-2531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burban scene"/>
        </a:ext>
      </dgm:extLst>
    </dgm:pt>
    <dgm:pt modelId="{510CA7C6-3EC6-43EF-BC60-5809562B89F6}" type="pres">
      <dgm:prSet presAssocID="{F66EF25D-2E2E-4695-966B-A5DAC50F0A60}" presName="iconSpace" presStyleCnt="0"/>
      <dgm:spPr/>
    </dgm:pt>
    <dgm:pt modelId="{93FBEAC5-E542-4F97-8012-67E8D5810483}" type="pres">
      <dgm:prSet presAssocID="{F66EF25D-2E2E-4695-966B-A5DAC50F0A60}" presName="parTx" presStyleLbl="revTx" presStyleIdx="2" presStyleCnt="4" custLinFactNeighborX="-632" custLinFactNeighborY="-54292">
        <dgm:presLayoutVars>
          <dgm:chMax val="0"/>
          <dgm:chPref val="0"/>
        </dgm:presLayoutVars>
      </dgm:prSet>
      <dgm:spPr/>
    </dgm:pt>
    <dgm:pt modelId="{4639A9F7-B7A8-4DB7-8A04-59FB6FD1FBA4}" type="pres">
      <dgm:prSet presAssocID="{F66EF25D-2E2E-4695-966B-A5DAC50F0A60}" presName="txSpace" presStyleCnt="0"/>
      <dgm:spPr/>
    </dgm:pt>
    <dgm:pt modelId="{92F95794-2336-42B2-951E-71C022D2D44A}" type="pres">
      <dgm:prSet presAssocID="{F66EF25D-2E2E-4695-966B-A5DAC50F0A60}" presName="desTx" presStyleLbl="revTx" presStyleIdx="3" presStyleCnt="4" custLinFactNeighborX="316" custLinFactNeighborY="-19093">
        <dgm:presLayoutVars/>
      </dgm:prSet>
      <dgm:spPr/>
    </dgm:pt>
  </dgm:ptLst>
  <dgm:cxnLst>
    <dgm:cxn modelId="{4FC2E734-57D6-42ED-8375-B5FF3E240D2F}" type="presOf" srcId="{F66EF25D-2E2E-4695-966B-A5DAC50F0A60}" destId="{93FBEAC5-E542-4F97-8012-67E8D5810483}" srcOrd="0" destOrd="0" presId="urn:microsoft.com/office/officeart/2018/2/layout/IconLabelDescriptionList"/>
    <dgm:cxn modelId="{7D298062-D510-4231-8B85-F3938925D5B6}" type="presOf" srcId="{6F96988D-4633-402D-874C-D61B26AEFFDF}" destId="{92F95794-2336-42B2-951E-71C022D2D44A}" srcOrd="0" destOrd="0" presId="urn:microsoft.com/office/officeart/2018/2/layout/IconLabelDescriptionList"/>
    <dgm:cxn modelId="{ED53AB64-39CE-4529-819A-05B4C34EE8F3}" srcId="{F66EF25D-2E2E-4695-966B-A5DAC50F0A60}" destId="{06B0512D-6051-458D-AD2A-7C0816A223FB}" srcOrd="1" destOrd="0" parTransId="{A6D34B0B-609C-4E36-8C08-99C1A37E4594}" sibTransId="{50CD7E90-5BCD-4293-BE60-EA720F72DA65}"/>
    <dgm:cxn modelId="{657E0068-684C-4834-B3B6-FB2F4432A94E}" type="presOf" srcId="{4EA5EF81-F239-41AF-A622-195E8BDDEA99}" destId="{3EEACD51-CD34-4A0C-BB15-252340C94F41}" srcOrd="0" destOrd="0" presId="urn:microsoft.com/office/officeart/2018/2/layout/IconLabelDescriptionList"/>
    <dgm:cxn modelId="{EB435E6C-47C7-4044-802D-C2C66EAF68D1}" type="presOf" srcId="{06B0512D-6051-458D-AD2A-7C0816A223FB}" destId="{92F95794-2336-42B2-951E-71C022D2D44A}" srcOrd="0" destOrd="1" presId="urn:microsoft.com/office/officeart/2018/2/layout/IconLabelDescriptionList"/>
    <dgm:cxn modelId="{FD2AD082-FAF7-40BD-98B5-3CA469E27815}" type="presOf" srcId="{6042A49F-9BA9-4917-A668-368D981AE1B1}" destId="{58121239-1A11-44E2-8D8D-72AA50F2CD44}" srcOrd="0" destOrd="0" presId="urn:microsoft.com/office/officeart/2018/2/layout/IconLabelDescriptionList"/>
    <dgm:cxn modelId="{BB54B48A-E14D-42D1-891B-55B6D34076A1}" srcId="{6042A49F-9BA9-4917-A668-368D981AE1B1}" destId="{F66EF25D-2E2E-4695-966B-A5DAC50F0A60}" srcOrd="1" destOrd="0" parTransId="{B7FF50C7-DC9A-494B-A9B9-36CD653FB630}" sibTransId="{42F596E1-0E4F-4EAF-87D0-6559D4903EC1}"/>
    <dgm:cxn modelId="{5EB11F8D-03E8-4DD6-8595-9FDCD3AAA466}" srcId="{F66EF25D-2E2E-4695-966B-A5DAC50F0A60}" destId="{6F96988D-4633-402D-874C-D61B26AEFFDF}" srcOrd="0" destOrd="0" parTransId="{F7399D8C-3B15-402E-A64B-1D19F549E5BA}" sibTransId="{BAF6801E-4E0E-462D-BAD1-920968A4B210}"/>
    <dgm:cxn modelId="{39F990A3-5A02-44FF-8132-50AB23DC3042}" type="presOf" srcId="{FC260AF3-159F-49E6-BFEC-1DC686502327}" destId="{92F95794-2336-42B2-951E-71C022D2D44A}" srcOrd="0" destOrd="3" presId="urn:microsoft.com/office/officeart/2018/2/layout/IconLabelDescriptionList"/>
    <dgm:cxn modelId="{3B3E04C6-A2E4-47F4-9732-5ABE083440B8}" srcId="{F66EF25D-2E2E-4695-966B-A5DAC50F0A60}" destId="{69D54B8D-E88B-4C5B-AF21-D8FE25C37446}" srcOrd="2" destOrd="0" parTransId="{4DCAE00F-B30D-4A05-A324-8A81F6B4EB77}" sibTransId="{B1F8A71B-0D88-4455-9FB4-50746608E2FE}"/>
    <dgm:cxn modelId="{7282A9E1-B0F3-434B-AE3C-4809C747E2BB}" srcId="{6042A49F-9BA9-4917-A668-368D981AE1B1}" destId="{4EA5EF81-F239-41AF-A622-195E8BDDEA99}" srcOrd="0" destOrd="0" parTransId="{3A15C600-FB04-4AE9-88B6-12A6A370B2E9}" sibTransId="{7AC58354-3F3D-41E0-9840-D789B653E71C}"/>
    <dgm:cxn modelId="{A92029EA-FD2E-4BB6-B55A-2905B4537F34}" type="presOf" srcId="{69D54B8D-E88B-4C5B-AF21-D8FE25C37446}" destId="{92F95794-2336-42B2-951E-71C022D2D44A}" srcOrd="0" destOrd="2" presId="urn:microsoft.com/office/officeart/2018/2/layout/IconLabelDescriptionList"/>
    <dgm:cxn modelId="{511A40FC-6E72-4C77-9A5B-3397F3E5ECFE}" srcId="{F66EF25D-2E2E-4695-966B-A5DAC50F0A60}" destId="{FC260AF3-159F-49E6-BFEC-1DC686502327}" srcOrd="3" destOrd="0" parTransId="{B058446F-E980-4B59-A865-91547B2D3740}" sibTransId="{1B403E6A-33D6-4287-AF0F-EB40C2867941}"/>
    <dgm:cxn modelId="{94CEF2CB-0EB9-4911-857A-0106A32A227A}" type="presParOf" srcId="{58121239-1A11-44E2-8D8D-72AA50F2CD44}" destId="{B92964DC-4540-4777-8A38-F86D16264918}" srcOrd="0" destOrd="0" presId="urn:microsoft.com/office/officeart/2018/2/layout/IconLabelDescriptionList"/>
    <dgm:cxn modelId="{B7AF3563-1F9C-4FDF-890C-6157DF684B78}" type="presParOf" srcId="{B92964DC-4540-4777-8A38-F86D16264918}" destId="{9AA8FB8B-5F23-4047-B361-AB0E37EC21F6}" srcOrd="0" destOrd="0" presId="urn:microsoft.com/office/officeart/2018/2/layout/IconLabelDescriptionList"/>
    <dgm:cxn modelId="{6685C4F0-921B-41CE-B6C0-53057C9E0F31}" type="presParOf" srcId="{B92964DC-4540-4777-8A38-F86D16264918}" destId="{8F81CDFF-A5C3-4AAD-8870-A12ACB3CB6A5}" srcOrd="1" destOrd="0" presId="urn:microsoft.com/office/officeart/2018/2/layout/IconLabelDescriptionList"/>
    <dgm:cxn modelId="{084A9624-AAA8-49AC-8DA8-894EC23898E7}" type="presParOf" srcId="{B92964DC-4540-4777-8A38-F86D16264918}" destId="{3EEACD51-CD34-4A0C-BB15-252340C94F41}" srcOrd="2" destOrd="0" presId="urn:microsoft.com/office/officeart/2018/2/layout/IconLabelDescriptionList"/>
    <dgm:cxn modelId="{4BC5694A-0F21-426A-B519-F487393692E0}" type="presParOf" srcId="{B92964DC-4540-4777-8A38-F86D16264918}" destId="{1819051C-02A7-42A2-9BB7-C3C628A0AAA9}" srcOrd="3" destOrd="0" presId="urn:microsoft.com/office/officeart/2018/2/layout/IconLabelDescriptionList"/>
    <dgm:cxn modelId="{B0FF7444-62C8-41B2-BBC8-C96EBC4E30DF}" type="presParOf" srcId="{B92964DC-4540-4777-8A38-F86D16264918}" destId="{AA85F005-FF5E-4CE9-B086-B755529F3C2C}" srcOrd="4" destOrd="0" presId="urn:microsoft.com/office/officeart/2018/2/layout/IconLabelDescriptionList"/>
    <dgm:cxn modelId="{7CD0F55B-49CF-4294-A031-07D5BC947B05}" type="presParOf" srcId="{58121239-1A11-44E2-8D8D-72AA50F2CD44}" destId="{8ADB1881-E7C1-4B3E-9077-B7C1B0BF4CCB}" srcOrd="1" destOrd="0" presId="urn:microsoft.com/office/officeart/2018/2/layout/IconLabelDescriptionList"/>
    <dgm:cxn modelId="{3B30F948-6DCF-4690-BB63-2F8F6C94FD35}" type="presParOf" srcId="{58121239-1A11-44E2-8D8D-72AA50F2CD44}" destId="{7A489EFC-12E6-4E85-9ECA-4FC6F8BF12B6}" srcOrd="2" destOrd="0" presId="urn:microsoft.com/office/officeart/2018/2/layout/IconLabelDescriptionList"/>
    <dgm:cxn modelId="{A258BA5E-D910-443B-86A0-10730F8B5B8E}" type="presParOf" srcId="{7A489EFC-12E6-4E85-9ECA-4FC6F8BF12B6}" destId="{03356890-02AE-4E4F-9ED4-E1D7A9A33C81}" srcOrd="0" destOrd="0" presId="urn:microsoft.com/office/officeart/2018/2/layout/IconLabelDescriptionList"/>
    <dgm:cxn modelId="{89860F47-2E38-47E2-BC76-074864BC4EEE}" type="presParOf" srcId="{7A489EFC-12E6-4E85-9ECA-4FC6F8BF12B6}" destId="{510CA7C6-3EC6-43EF-BC60-5809562B89F6}" srcOrd="1" destOrd="0" presId="urn:microsoft.com/office/officeart/2018/2/layout/IconLabelDescriptionList"/>
    <dgm:cxn modelId="{CA7F58A1-AE8E-49D3-8560-EDF65EABD077}" type="presParOf" srcId="{7A489EFC-12E6-4E85-9ECA-4FC6F8BF12B6}" destId="{93FBEAC5-E542-4F97-8012-67E8D5810483}" srcOrd="2" destOrd="0" presId="urn:microsoft.com/office/officeart/2018/2/layout/IconLabelDescriptionList"/>
    <dgm:cxn modelId="{B01AF938-C815-4468-B152-DE8493855701}" type="presParOf" srcId="{7A489EFC-12E6-4E85-9ECA-4FC6F8BF12B6}" destId="{4639A9F7-B7A8-4DB7-8A04-59FB6FD1FBA4}" srcOrd="3" destOrd="0" presId="urn:microsoft.com/office/officeart/2018/2/layout/IconLabelDescriptionList"/>
    <dgm:cxn modelId="{0989B44B-CC60-4AAB-8E11-8FC0616D2FD3}" type="presParOf" srcId="{7A489EFC-12E6-4E85-9ECA-4FC6F8BF12B6}" destId="{92F95794-2336-42B2-951E-71C022D2D44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258E9A-5713-4879-8E5B-106B97E93AD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6F2FECC-F945-48B4-BB1C-C2D0F4001C2D}">
      <dgm:prSet custT="1"/>
      <dgm:spPr/>
      <dgm:t>
        <a:bodyPr/>
        <a:lstStyle/>
        <a:p>
          <a:r>
            <a:rPr lang="en-US" sz="3800" dirty="0"/>
            <a:t>Nonworking Hours (evenings, weekends, &amp; holidays)</a:t>
          </a:r>
        </a:p>
      </dgm:t>
    </dgm:pt>
    <dgm:pt modelId="{E2EE8957-67C6-4052-AB69-0C6A2BA78AF7}" type="parTrans" cxnId="{542D925D-F66A-4DB6-8F4E-FE85378B67C5}">
      <dgm:prSet/>
      <dgm:spPr/>
      <dgm:t>
        <a:bodyPr/>
        <a:lstStyle/>
        <a:p>
          <a:endParaRPr lang="en-US"/>
        </a:p>
      </dgm:t>
    </dgm:pt>
    <dgm:pt modelId="{DF27F2D7-4B02-4940-B7CC-A430D750E67E}" type="sibTrans" cxnId="{542D925D-F66A-4DB6-8F4E-FE85378B67C5}">
      <dgm:prSet/>
      <dgm:spPr/>
      <dgm:t>
        <a:bodyPr/>
        <a:lstStyle/>
        <a:p>
          <a:endParaRPr lang="en-US"/>
        </a:p>
      </dgm:t>
    </dgm:pt>
    <dgm:pt modelId="{C4B9B87B-A731-4B47-92AA-CF77C4C77CA6}">
      <dgm:prSet custT="1"/>
      <dgm:spPr/>
      <dgm:t>
        <a:bodyPr/>
        <a:lstStyle/>
        <a:p>
          <a:r>
            <a:rPr lang="en-US" sz="4800" dirty="0"/>
            <a:t>In person in natural environment </a:t>
          </a:r>
        </a:p>
      </dgm:t>
    </dgm:pt>
    <dgm:pt modelId="{07BF3FB6-7EB2-490D-8976-E2EA2CBC8E3F}" type="parTrans" cxnId="{4A991F0E-51FE-4C8E-B059-61BA70786F6A}">
      <dgm:prSet/>
      <dgm:spPr/>
      <dgm:t>
        <a:bodyPr/>
        <a:lstStyle/>
        <a:p>
          <a:endParaRPr lang="en-US"/>
        </a:p>
      </dgm:t>
    </dgm:pt>
    <dgm:pt modelId="{4CC49672-713E-4E63-9D6B-CB0C161FAEDF}" type="sibTrans" cxnId="{4A991F0E-51FE-4C8E-B059-61BA70786F6A}">
      <dgm:prSet/>
      <dgm:spPr/>
      <dgm:t>
        <a:bodyPr/>
        <a:lstStyle/>
        <a:p>
          <a:endParaRPr lang="en-US"/>
        </a:p>
      </dgm:t>
    </dgm:pt>
    <dgm:pt modelId="{F73EC52D-8488-4B84-AC4E-FEF5BD8288F0}" type="pres">
      <dgm:prSet presAssocID="{9B258E9A-5713-4879-8E5B-106B97E93AD1}" presName="hierChild1" presStyleCnt="0">
        <dgm:presLayoutVars>
          <dgm:chPref val="1"/>
          <dgm:dir/>
          <dgm:animOne val="branch"/>
          <dgm:animLvl val="lvl"/>
          <dgm:resizeHandles/>
        </dgm:presLayoutVars>
      </dgm:prSet>
      <dgm:spPr/>
    </dgm:pt>
    <dgm:pt modelId="{7D006D96-AA9A-4FF6-BE80-BDC0F4B5282A}" type="pres">
      <dgm:prSet presAssocID="{F6F2FECC-F945-48B4-BB1C-C2D0F4001C2D}" presName="hierRoot1" presStyleCnt="0"/>
      <dgm:spPr/>
    </dgm:pt>
    <dgm:pt modelId="{6693779D-660F-456E-925F-7229E56AFA6F}" type="pres">
      <dgm:prSet presAssocID="{F6F2FECC-F945-48B4-BB1C-C2D0F4001C2D}" presName="composite" presStyleCnt="0"/>
      <dgm:spPr/>
    </dgm:pt>
    <dgm:pt modelId="{88B64B71-6532-4221-89A3-E965786B5456}" type="pres">
      <dgm:prSet presAssocID="{F6F2FECC-F945-48B4-BB1C-C2D0F4001C2D}" presName="background" presStyleLbl="node0" presStyleIdx="0" presStyleCnt="2"/>
      <dgm:spPr/>
    </dgm:pt>
    <dgm:pt modelId="{96270A11-5B0F-4F70-AE81-D85145DD1CE4}" type="pres">
      <dgm:prSet presAssocID="{F6F2FECC-F945-48B4-BB1C-C2D0F4001C2D}" presName="text" presStyleLbl="fgAcc0" presStyleIdx="0" presStyleCnt="2">
        <dgm:presLayoutVars>
          <dgm:chPref val="3"/>
        </dgm:presLayoutVars>
      </dgm:prSet>
      <dgm:spPr/>
    </dgm:pt>
    <dgm:pt modelId="{ECB579E9-1516-4780-BC3E-8313942F46BB}" type="pres">
      <dgm:prSet presAssocID="{F6F2FECC-F945-48B4-BB1C-C2D0F4001C2D}" presName="hierChild2" presStyleCnt="0"/>
      <dgm:spPr/>
    </dgm:pt>
    <dgm:pt modelId="{8242B454-59E5-45BE-A28F-B772C7A3461F}" type="pres">
      <dgm:prSet presAssocID="{C4B9B87B-A731-4B47-92AA-CF77C4C77CA6}" presName="hierRoot1" presStyleCnt="0"/>
      <dgm:spPr/>
    </dgm:pt>
    <dgm:pt modelId="{8E85C07E-9E07-4098-A5A1-2B0AAAD99802}" type="pres">
      <dgm:prSet presAssocID="{C4B9B87B-A731-4B47-92AA-CF77C4C77CA6}" presName="composite" presStyleCnt="0"/>
      <dgm:spPr/>
    </dgm:pt>
    <dgm:pt modelId="{9B1A3F7D-23E9-4F00-8B6E-C1802FF34A3A}" type="pres">
      <dgm:prSet presAssocID="{C4B9B87B-A731-4B47-92AA-CF77C4C77CA6}" presName="background" presStyleLbl="node0" presStyleIdx="1" presStyleCnt="2"/>
      <dgm:spPr/>
    </dgm:pt>
    <dgm:pt modelId="{2FEC2E94-28BF-495A-A3D7-81D2AB56097C}" type="pres">
      <dgm:prSet presAssocID="{C4B9B87B-A731-4B47-92AA-CF77C4C77CA6}" presName="text" presStyleLbl="fgAcc0" presStyleIdx="1" presStyleCnt="2">
        <dgm:presLayoutVars>
          <dgm:chPref val="3"/>
        </dgm:presLayoutVars>
      </dgm:prSet>
      <dgm:spPr/>
    </dgm:pt>
    <dgm:pt modelId="{4A234FF3-4830-4A21-A35C-04199CE8909E}" type="pres">
      <dgm:prSet presAssocID="{C4B9B87B-A731-4B47-92AA-CF77C4C77CA6}" presName="hierChild2" presStyleCnt="0"/>
      <dgm:spPr/>
    </dgm:pt>
  </dgm:ptLst>
  <dgm:cxnLst>
    <dgm:cxn modelId="{4A991F0E-51FE-4C8E-B059-61BA70786F6A}" srcId="{9B258E9A-5713-4879-8E5B-106B97E93AD1}" destId="{C4B9B87B-A731-4B47-92AA-CF77C4C77CA6}" srcOrd="1" destOrd="0" parTransId="{07BF3FB6-7EB2-490D-8976-E2EA2CBC8E3F}" sibTransId="{4CC49672-713E-4E63-9D6B-CB0C161FAEDF}"/>
    <dgm:cxn modelId="{542D925D-F66A-4DB6-8F4E-FE85378B67C5}" srcId="{9B258E9A-5713-4879-8E5B-106B97E93AD1}" destId="{F6F2FECC-F945-48B4-BB1C-C2D0F4001C2D}" srcOrd="0" destOrd="0" parTransId="{E2EE8957-67C6-4052-AB69-0C6A2BA78AF7}" sibTransId="{DF27F2D7-4B02-4940-B7CC-A430D750E67E}"/>
    <dgm:cxn modelId="{36DDA2AC-0762-46E0-9761-6A7201FDD0FC}" type="presOf" srcId="{F6F2FECC-F945-48B4-BB1C-C2D0F4001C2D}" destId="{96270A11-5B0F-4F70-AE81-D85145DD1CE4}" srcOrd="0" destOrd="0" presId="urn:microsoft.com/office/officeart/2005/8/layout/hierarchy1"/>
    <dgm:cxn modelId="{317323B0-C0E9-439E-B6B2-F3B0940D90D6}" type="presOf" srcId="{C4B9B87B-A731-4B47-92AA-CF77C4C77CA6}" destId="{2FEC2E94-28BF-495A-A3D7-81D2AB56097C}" srcOrd="0" destOrd="0" presId="urn:microsoft.com/office/officeart/2005/8/layout/hierarchy1"/>
    <dgm:cxn modelId="{CAA147FC-F4C2-470C-8B63-12B23A3AE1FE}" type="presOf" srcId="{9B258E9A-5713-4879-8E5B-106B97E93AD1}" destId="{F73EC52D-8488-4B84-AC4E-FEF5BD8288F0}" srcOrd="0" destOrd="0" presId="urn:microsoft.com/office/officeart/2005/8/layout/hierarchy1"/>
    <dgm:cxn modelId="{13E8E17A-2627-4252-A444-68AD17E01012}" type="presParOf" srcId="{F73EC52D-8488-4B84-AC4E-FEF5BD8288F0}" destId="{7D006D96-AA9A-4FF6-BE80-BDC0F4B5282A}" srcOrd="0" destOrd="0" presId="urn:microsoft.com/office/officeart/2005/8/layout/hierarchy1"/>
    <dgm:cxn modelId="{8867A263-923A-4321-9724-08D820EE75C5}" type="presParOf" srcId="{7D006D96-AA9A-4FF6-BE80-BDC0F4B5282A}" destId="{6693779D-660F-456E-925F-7229E56AFA6F}" srcOrd="0" destOrd="0" presId="urn:microsoft.com/office/officeart/2005/8/layout/hierarchy1"/>
    <dgm:cxn modelId="{36A45D19-6CBC-4A97-B5DA-38F7391C533C}" type="presParOf" srcId="{6693779D-660F-456E-925F-7229E56AFA6F}" destId="{88B64B71-6532-4221-89A3-E965786B5456}" srcOrd="0" destOrd="0" presId="urn:microsoft.com/office/officeart/2005/8/layout/hierarchy1"/>
    <dgm:cxn modelId="{984E2F27-FB15-4563-AD74-47FDD1792AAE}" type="presParOf" srcId="{6693779D-660F-456E-925F-7229E56AFA6F}" destId="{96270A11-5B0F-4F70-AE81-D85145DD1CE4}" srcOrd="1" destOrd="0" presId="urn:microsoft.com/office/officeart/2005/8/layout/hierarchy1"/>
    <dgm:cxn modelId="{BE03433C-1270-41A7-9333-71366B6C60AD}" type="presParOf" srcId="{7D006D96-AA9A-4FF6-BE80-BDC0F4B5282A}" destId="{ECB579E9-1516-4780-BC3E-8313942F46BB}" srcOrd="1" destOrd="0" presId="urn:microsoft.com/office/officeart/2005/8/layout/hierarchy1"/>
    <dgm:cxn modelId="{273DC31F-1570-4FCE-AC4B-44E43CB5CD9C}" type="presParOf" srcId="{F73EC52D-8488-4B84-AC4E-FEF5BD8288F0}" destId="{8242B454-59E5-45BE-A28F-B772C7A3461F}" srcOrd="1" destOrd="0" presId="urn:microsoft.com/office/officeart/2005/8/layout/hierarchy1"/>
    <dgm:cxn modelId="{2E651D57-E76C-4D2E-A93C-4377025C61D2}" type="presParOf" srcId="{8242B454-59E5-45BE-A28F-B772C7A3461F}" destId="{8E85C07E-9E07-4098-A5A1-2B0AAAD99802}" srcOrd="0" destOrd="0" presId="urn:microsoft.com/office/officeart/2005/8/layout/hierarchy1"/>
    <dgm:cxn modelId="{2B218B18-CAC9-42B0-9795-38CF7F9332F8}" type="presParOf" srcId="{8E85C07E-9E07-4098-A5A1-2B0AAAD99802}" destId="{9B1A3F7D-23E9-4F00-8B6E-C1802FF34A3A}" srcOrd="0" destOrd="0" presId="urn:microsoft.com/office/officeart/2005/8/layout/hierarchy1"/>
    <dgm:cxn modelId="{ADDB0E81-C8EA-4954-A6B0-24F7CD90A5EE}" type="presParOf" srcId="{8E85C07E-9E07-4098-A5A1-2B0AAAD99802}" destId="{2FEC2E94-28BF-495A-A3D7-81D2AB56097C}" srcOrd="1" destOrd="0" presId="urn:microsoft.com/office/officeart/2005/8/layout/hierarchy1"/>
    <dgm:cxn modelId="{1B3A8B46-25FE-4783-B357-DD7DE215A735}" type="presParOf" srcId="{8242B454-59E5-45BE-A28F-B772C7A3461F}" destId="{4A234FF3-4830-4A21-A35C-04199CE8909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1FF48-10A6-44C9-9907-A11BAF54A980}">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B2AA6-1DFA-4AB2-8F33-65578BDD95D8}">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E88953-F0DE-46D1-BF45-1FAC9D2F1B4F}">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a:t>This initiative will roll out in our 10 counties.  </a:t>
          </a:r>
        </a:p>
      </dsp:txBody>
      <dsp:txXfrm>
        <a:off x="1945450" y="719"/>
        <a:ext cx="4643240" cy="1684372"/>
      </dsp:txXfrm>
    </dsp:sp>
    <dsp:sp modelId="{BDCEE860-E958-4FFC-8038-85E84F4216AA}">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0565FD-1D0F-40C6-866C-B081EE9CA2F5}">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7EC3E6-EFD6-4ADE-B8B8-0EFC78520FB9}">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a:t>We are creating a model for moving forward.</a:t>
          </a:r>
        </a:p>
      </dsp:txBody>
      <dsp:txXfrm>
        <a:off x="1945450" y="2106185"/>
        <a:ext cx="4643240" cy="1684372"/>
      </dsp:txXfrm>
    </dsp:sp>
    <dsp:sp modelId="{EBD0216D-D5F0-4425-A60F-E1C3A824DFDC}">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06DBF-571B-4249-8E6B-E0A32717729D}">
      <dsp:nvSpPr>
        <dsp:cNvPr id="0" name=""/>
        <dsp:cNvSpPr/>
      </dsp:nvSpPr>
      <dsp:spPr>
        <a:xfrm>
          <a:off x="800121" y="4961585"/>
          <a:ext cx="345206" cy="184502"/>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55E412-C63D-4117-BA99-13FE1CA9C526}">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a:t>If this is successful, it can then be replicated Statewide.</a:t>
          </a:r>
        </a:p>
      </dsp:txBody>
      <dsp:txXfrm>
        <a:off x="1945450" y="4211650"/>
        <a:ext cx="4643240" cy="1684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42C2F-2343-4159-96B2-E4178B6B0A7C}">
      <dsp:nvSpPr>
        <dsp:cNvPr id="0" name=""/>
        <dsp:cNvSpPr/>
      </dsp:nvSpPr>
      <dsp:spPr>
        <a:xfrm>
          <a:off x="0" y="560520"/>
          <a:ext cx="7559504" cy="25173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To address the shortage of Early Start providers</a:t>
          </a:r>
        </a:p>
      </dsp:txBody>
      <dsp:txXfrm>
        <a:off x="122886" y="683406"/>
        <a:ext cx="7313732" cy="2271556"/>
      </dsp:txXfrm>
    </dsp:sp>
    <dsp:sp modelId="{70C89E81-C640-4E09-A1E2-069BD536AD41}">
      <dsp:nvSpPr>
        <dsp:cNvPr id="0" name=""/>
        <dsp:cNvSpPr/>
      </dsp:nvSpPr>
      <dsp:spPr>
        <a:xfrm>
          <a:off x="0" y="3207448"/>
          <a:ext cx="7559504" cy="25173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For attracting students to choose internships and eventual careers in Early Start</a:t>
          </a:r>
        </a:p>
      </dsp:txBody>
      <dsp:txXfrm>
        <a:off x="122886" y="3330334"/>
        <a:ext cx="7313732" cy="2271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D7134-49EB-4DEA-BC85-324F8A529156}">
      <dsp:nvSpPr>
        <dsp:cNvPr id="0" name=""/>
        <dsp:cNvSpPr/>
      </dsp:nvSpPr>
      <dsp:spPr>
        <a:xfrm>
          <a:off x="1064544" y="1524921"/>
          <a:ext cx="1625062" cy="1625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27D89B-A65B-424E-B404-24734635157D}">
      <dsp:nvSpPr>
        <dsp:cNvPr id="0" name=""/>
        <dsp:cNvSpPr/>
      </dsp:nvSpPr>
      <dsp:spPr>
        <a:xfrm>
          <a:off x="71450" y="3635375"/>
          <a:ext cx="361125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Outreach to local universities, community colleges, and through job fairs to target undergraduates to establish initial interest.</a:t>
          </a:r>
        </a:p>
      </dsp:txBody>
      <dsp:txXfrm>
        <a:off x="71450" y="3635375"/>
        <a:ext cx="3611250" cy="1125000"/>
      </dsp:txXfrm>
    </dsp:sp>
    <dsp:sp modelId="{3FB7E37D-9B43-4F4F-8BC2-11AC8F4EE603}">
      <dsp:nvSpPr>
        <dsp:cNvPr id="0" name=""/>
        <dsp:cNvSpPr/>
      </dsp:nvSpPr>
      <dsp:spPr>
        <a:xfrm>
          <a:off x="5307763" y="1565872"/>
          <a:ext cx="1625062" cy="1625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6169F0-87C8-4904-9E22-C4622EF91C3D}">
      <dsp:nvSpPr>
        <dsp:cNvPr id="0" name=""/>
        <dsp:cNvSpPr/>
      </dsp:nvSpPr>
      <dsp:spPr>
        <a:xfrm>
          <a:off x="4386120" y="3665491"/>
          <a:ext cx="361125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Additional incentive to hire culturally and linguistically diverse staff who actively provide a minimum level of service hours</a:t>
          </a:r>
        </a:p>
      </dsp:txBody>
      <dsp:txXfrm>
        <a:off x="4386120" y="3665491"/>
        <a:ext cx="3611250" cy="112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42E23-43BE-4CF7-A349-9F1764EA4D9B}">
      <dsp:nvSpPr>
        <dsp:cNvPr id="0" name=""/>
        <dsp:cNvSpPr/>
      </dsp:nvSpPr>
      <dsp:spPr>
        <a:xfrm>
          <a:off x="10090" y="234768"/>
          <a:ext cx="3426543" cy="102796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dirty="0"/>
            <a:t>Events</a:t>
          </a:r>
        </a:p>
      </dsp:txBody>
      <dsp:txXfrm>
        <a:off x="10090" y="234768"/>
        <a:ext cx="3426543" cy="1027963"/>
      </dsp:txXfrm>
    </dsp:sp>
    <dsp:sp modelId="{E10434C9-05D4-4AAA-92AD-8C5115E387D4}">
      <dsp:nvSpPr>
        <dsp:cNvPr id="0" name=""/>
        <dsp:cNvSpPr/>
      </dsp:nvSpPr>
      <dsp:spPr>
        <a:xfrm>
          <a:off x="10090" y="1262731"/>
          <a:ext cx="3426543" cy="285383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933450">
            <a:lnSpc>
              <a:spcPct val="90000"/>
            </a:lnSpc>
            <a:spcBef>
              <a:spcPct val="0"/>
            </a:spcBef>
            <a:spcAft>
              <a:spcPct val="35000"/>
            </a:spcAft>
            <a:buNone/>
          </a:pPr>
          <a:r>
            <a:rPr lang="en-US" sz="2100" kern="1200" dirty="0"/>
            <a:t>Let us know about community events or job fairs that would be valuable for us to attend.</a:t>
          </a:r>
        </a:p>
        <a:p>
          <a:pPr marL="0" lvl="0" indent="0" algn="l" defTabSz="933450">
            <a:lnSpc>
              <a:spcPct val="90000"/>
            </a:lnSpc>
            <a:spcBef>
              <a:spcPct val="0"/>
            </a:spcBef>
            <a:spcAft>
              <a:spcPct val="35000"/>
            </a:spcAft>
            <a:buNone/>
          </a:pPr>
          <a:r>
            <a:rPr lang="en-US" sz="2100" kern="1200" dirty="0"/>
            <a:t>Attend Events with us ($50 stipend)</a:t>
          </a:r>
        </a:p>
      </dsp:txBody>
      <dsp:txXfrm>
        <a:off x="10090" y="1262731"/>
        <a:ext cx="3426543" cy="2853837"/>
      </dsp:txXfrm>
    </dsp:sp>
    <dsp:sp modelId="{9998E690-9711-4B4E-BD5C-A2AF5130F9E6}">
      <dsp:nvSpPr>
        <dsp:cNvPr id="0" name=""/>
        <dsp:cNvSpPr/>
      </dsp:nvSpPr>
      <dsp:spPr>
        <a:xfrm>
          <a:off x="3544528" y="234768"/>
          <a:ext cx="3426543" cy="1027963"/>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dirty="0"/>
            <a:t>Interviews</a:t>
          </a:r>
        </a:p>
      </dsp:txBody>
      <dsp:txXfrm>
        <a:off x="3544528" y="234768"/>
        <a:ext cx="3426543" cy="1027963"/>
      </dsp:txXfrm>
    </dsp:sp>
    <dsp:sp modelId="{AAF0E5B8-3B04-4BF3-A617-E888FE6C56DB}">
      <dsp:nvSpPr>
        <dsp:cNvPr id="0" name=""/>
        <dsp:cNvSpPr/>
      </dsp:nvSpPr>
      <dsp:spPr>
        <a:xfrm>
          <a:off x="3544528" y="1262731"/>
          <a:ext cx="3426543" cy="2853837"/>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933450">
            <a:lnSpc>
              <a:spcPct val="90000"/>
            </a:lnSpc>
            <a:spcBef>
              <a:spcPct val="0"/>
            </a:spcBef>
            <a:spcAft>
              <a:spcPct val="35000"/>
            </a:spcAft>
            <a:buNone/>
          </a:pPr>
          <a:r>
            <a:rPr lang="en-US" sz="2100" kern="1200" dirty="0"/>
            <a:t>Showcase your passion for Early Start and the difference therapists can make in early intervention.</a:t>
          </a:r>
        </a:p>
      </dsp:txBody>
      <dsp:txXfrm>
        <a:off x="3544528" y="1262731"/>
        <a:ext cx="3426543" cy="2853837"/>
      </dsp:txXfrm>
    </dsp:sp>
    <dsp:sp modelId="{55C8217A-F5EE-4BCB-8F38-8918F4ADECA9}">
      <dsp:nvSpPr>
        <dsp:cNvPr id="0" name=""/>
        <dsp:cNvSpPr/>
      </dsp:nvSpPr>
      <dsp:spPr>
        <a:xfrm>
          <a:off x="7078966" y="234768"/>
          <a:ext cx="3426543" cy="1027963"/>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dirty="0"/>
            <a:t>Families</a:t>
          </a:r>
        </a:p>
      </dsp:txBody>
      <dsp:txXfrm>
        <a:off x="7078966" y="234768"/>
        <a:ext cx="3426543" cy="1027963"/>
      </dsp:txXfrm>
    </dsp:sp>
    <dsp:sp modelId="{05228CB8-1B05-4F07-8015-E1C76789BB47}">
      <dsp:nvSpPr>
        <dsp:cNvPr id="0" name=""/>
        <dsp:cNvSpPr/>
      </dsp:nvSpPr>
      <dsp:spPr>
        <a:xfrm>
          <a:off x="7078966" y="1262731"/>
          <a:ext cx="3426543" cy="285383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933450">
            <a:lnSpc>
              <a:spcPct val="90000"/>
            </a:lnSpc>
            <a:spcBef>
              <a:spcPct val="0"/>
            </a:spcBef>
            <a:spcAft>
              <a:spcPct val="35000"/>
            </a:spcAft>
            <a:buNone/>
          </a:pPr>
          <a:r>
            <a:rPr lang="en-US" sz="2100" kern="1200" dirty="0"/>
            <a:t>Identify families who will share powerful stories of how they were helped by Early Start.</a:t>
          </a:r>
        </a:p>
        <a:p>
          <a:pPr marL="0" lvl="0" indent="0" algn="l" defTabSz="933450">
            <a:lnSpc>
              <a:spcPct val="90000"/>
            </a:lnSpc>
            <a:spcBef>
              <a:spcPct val="0"/>
            </a:spcBef>
            <a:spcAft>
              <a:spcPct val="35000"/>
            </a:spcAft>
            <a:buNone/>
          </a:pPr>
          <a:r>
            <a:rPr lang="en-US" sz="2100" kern="1200" dirty="0"/>
            <a:t>And those who will attend events with us ($50 stipend)</a:t>
          </a:r>
        </a:p>
      </dsp:txBody>
      <dsp:txXfrm>
        <a:off x="7078966" y="1262731"/>
        <a:ext cx="3426543" cy="28538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8FB8B-5F23-4047-B361-AB0E37EC21F6}">
      <dsp:nvSpPr>
        <dsp:cNvPr id="0" name=""/>
        <dsp:cNvSpPr/>
      </dsp:nvSpPr>
      <dsp:spPr>
        <a:xfrm>
          <a:off x="573453" y="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EACD51-CD34-4A0C-BB15-252340C94F41}">
      <dsp:nvSpPr>
        <dsp:cNvPr id="0" name=""/>
        <dsp:cNvSpPr/>
      </dsp:nvSpPr>
      <dsp:spPr>
        <a:xfrm>
          <a:off x="546148" y="153543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$11,000 for paid internships</a:t>
          </a:r>
        </a:p>
        <a:p>
          <a:pPr marL="0" lvl="0" indent="0" algn="l" defTabSz="622300">
            <a:lnSpc>
              <a:spcPct val="100000"/>
            </a:lnSpc>
            <a:spcBef>
              <a:spcPct val="0"/>
            </a:spcBef>
            <a:spcAft>
              <a:spcPct val="35000"/>
            </a:spcAft>
            <a:buNone/>
            <a:defRPr b="1"/>
          </a:pPr>
          <a:endParaRPr lang="en-US" sz="1200" kern="1200" dirty="0"/>
        </a:p>
      </dsp:txBody>
      <dsp:txXfrm>
        <a:off x="546148" y="1535430"/>
        <a:ext cx="4320000" cy="648000"/>
      </dsp:txXfrm>
    </dsp:sp>
    <dsp:sp modelId="{AA85F005-FF5E-4CE9-B086-B755529F3C2C}">
      <dsp:nvSpPr>
        <dsp:cNvPr id="0" name=""/>
        <dsp:cNvSpPr/>
      </dsp:nvSpPr>
      <dsp:spPr>
        <a:xfrm>
          <a:off x="559800" y="2508969"/>
          <a:ext cx="4320000" cy="2221549"/>
        </a:xfrm>
        <a:prstGeom prst="rect">
          <a:avLst/>
        </a:prstGeom>
        <a:noFill/>
        <a:ln>
          <a:noFill/>
        </a:ln>
        <a:effectLst/>
      </dsp:spPr>
      <dsp:style>
        <a:lnRef idx="0">
          <a:scrgbClr r="0" g="0" b="0"/>
        </a:lnRef>
        <a:fillRef idx="0">
          <a:scrgbClr r="0" g="0" b="0"/>
        </a:fillRef>
        <a:effectRef idx="0">
          <a:scrgbClr r="0" g="0" b="0"/>
        </a:effectRef>
        <a:fontRef idx="minor"/>
      </dsp:style>
    </dsp:sp>
    <dsp:sp modelId="{03356890-02AE-4E4F-9ED4-E1D7A9A33C81}">
      <dsp:nvSpPr>
        <dsp:cNvPr id="0" name=""/>
        <dsp:cNvSpPr/>
      </dsp:nvSpPr>
      <dsp:spPr>
        <a:xfrm>
          <a:off x="5649453" y="0"/>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BEAC5-E542-4F97-8012-67E8D5810483}">
      <dsp:nvSpPr>
        <dsp:cNvPr id="0" name=""/>
        <dsp:cNvSpPr/>
      </dsp:nvSpPr>
      <dsp:spPr>
        <a:xfrm>
          <a:off x="5608497" y="141563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Enhanced availability stipends for serving families in person in the following categories:</a:t>
          </a:r>
        </a:p>
      </dsp:txBody>
      <dsp:txXfrm>
        <a:off x="5608497" y="1415634"/>
        <a:ext cx="4320000" cy="648000"/>
      </dsp:txXfrm>
    </dsp:sp>
    <dsp:sp modelId="{92F95794-2336-42B2-951E-71C022D2D44A}">
      <dsp:nvSpPr>
        <dsp:cNvPr id="0" name=""/>
        <dsp:cNvSpPr/>
      </dsp:nvSpPr>
      <dsp:spPr>
        <a:xfrm>
          <a:off x="5649451" y="2084809"/>
          <a:ext cx="4320000" cy="222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t>remote areas</a:t>
          </a:r>
        </a:p>
        <a:p>
          <a:pPr marL="0" lvl="0" indent="0" algn="l" defTabSz="889000">
            <a:lnSpc>
              <a:spcPct val="100000"/>
            </a:lnSpc>
            <a:spcBef>
              <a:spcPct val="0"/>
            </a:spcBef>
            <a:spcAft>
              <a:spcPct val="35000"/>
            </a:spcAft>
            <a:buNone/>
          </a:pPr>
          <a:r>
            <a:rPr lang="en-US" sz="2000" kern="1200" dirty="0"/>
            <a:t>underserved areas</a:t>
          </a:r>
        </a:p>
        <a:p>
          <a:pPr marL="0" lvl="0" indent="0" algn="l" defTabSz="889000">
            <a:lnSpc>
              <a:spcPct val="100000"/>
            </a:lnSpc>
            <a:spcBef>
              <a:spcPct val="0"/>
            </a:spcBef>
            <a:spcAft>
              <a:spcPct val="35000"/>
            </a:spcAft>
            <a:buNone/>
          </a:pPr>
          <a:r>
            <a:rPr lang="en-US" sz="2000" kern="1200" dirty="0"/>
            <a:t>service delivery time during non-working hours (evenings &amp; weekends &amp; holidays)</a:t>
          </a:r>
        </a:p>
        <a:p>
          <a:pPr marL="0" lvl="0" indent="0" algn="l" defTabSz="889000">
            <a:lnSpc>
              <a:spcPct val="100000"/>
            </a:lnSpc>
            <a:spcBef>
              <a:spcPct val="0"/>
            </a:spcBef>
            <a:spcAft>
              <a:spcPct val="35000"/>
            </a:spcAft>
            <a:buNone/>
          </a:pPr>
          <a:r>
            <a:rPr lang="en-US" sz="2000" kern="1200" dirty="0"/>
            <a:t>culturally and linguistically diverse populations</a:t>
          </a:r>
        </a:p>
      </dsp:txBody>
      <dsp:txXfrm>
        <a:off x="5649451" y="2084809"/>
        <a:ext cx="4320000" cy="2221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64B71-6532-4221-89A3-E965786B5456}">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70A11-5B0F-4F70-AE81-D85145DD1CE4}">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Nonworking Hours (evenings, weekends, &amp; holidays)</a:t>
          </a:r>
        </a:p>
      </dsp:txBody>
      <dsp:txXfrm>
        <a:off x="585701" y="1066737"/>
        <a:ext cx="4337991" cy="2693452"/>
      </dsp:txXfrm>
    </dsp:sp>
    <dsp:sp modelId="{9B1A3F7D-23E9-4F00-8B6E-C1802FF34A3A}">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C2E94-28BF-495A-A3D7-81D2AB56097C}">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In person in natural environment </a:t>
          </a:r>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6963" cy="356198"/>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5316166" y="0"/>
            <a:ext cx="4066963" cy="356198"/>
          </a:xfrm>
          <a:prstGeom prst="rect">
            <a:avLst/>
          </a:prstGeom>
        </p:spPr>
        <p:txBody>
          <a:bodyPr vert="horz" lIns="94192" tIns="47096" rIns="94192" bIns="47096" rtlCol="0"/>
          <a:lstStyle>
            <a:lvl1pPr algn="r">
              <a:defRPr sz="1200"/>
            </a:lvl1pPr>
          </a:lstStyle>
          <a:p>
            <a:fld id="{7C077CDC-403E-4335-A6F6-C1D3872B4C75}" type="datetimeFigureOut">
              <a:rPr lang="en-US" smtClean="0"/>
              <a:t>12/20/2022</a:t>
            </a:fld>
            <a:endParaRPr lang="en-US"/>
          </a:p>
        </p:txBody>
      </p:sp>
      <p:sp>
        <p:nvSpPr>
          <p:cNvPr id="4" name="Slide Image Placeholder 3"/>
          <p:cNvSpPr>
            <a:spLocks noGrp="1" noRot="1" noChangeAspect="1"/>
          </p:cNvSpPr>
          <p:nvPr>
            <p:ph type="sldImg" idx="2"/>
          </p:nvPr>
        </p:nvSpPr>
        <p:spPr>
          <a:xfrm>
            <a:off x="2563813" y="887413"/>
            <a:ext cx="4257675" cy="2395537"/>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938530" y="3416539"/>
            <a:ext cx="7508240" cy="2795349"/>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3104"/>
            <a:ext cx="4066963" cy="356197"/>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5316166" y="6743104"/>
            <a:ext cx="4066963" cy="356197"/>
          </a:xfrm>
          <a:prstGeom prst="rect">
            <a:avLst/>
          </a:prstGeom>
        </p:spPr>
        <p:txBody>
          <a:bodyPr vert="horz" lIns="94192" tIns="47096" rIns="94192" bIns="47096" rtlCol="0" anchor="b"/>
          <a:lstStyle>
            <a:lvl1pPr algn="r">
              <a:defRPr sz="1200"/>
            </a:lvl1pPr>
          </a:lstStyle>
          <a:p>
            <a:fld id="{BF5534B9-08F8-4E78-80CD-793B71FC9CF2}" type="slidenum">
              <a:rPr lang="en-US" smtClean="0"/>
              <a:t>‹#›</a:t>
            </a:fld>
            <a:endParaRPr lang="en-US"/>
          </a:p>
        </p:txBody>
      </p:sp>
    </p:spTree>
    <p:extLst>
      <p:ext uri="{BB962C8B-B14F-4D97-AF65-F5344CB8AC3E}">
        <p14:creationId xmlns:p14="http://schemas.microsoft.com/office/powerpoint/2010/main" val="128582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5534B9-08F8-4E78-80CD-793B71FC9CF2}" type="slidenum">
              <a:rPr lang="en-US" smtClean="0"/>
              <a:t>1</a:t>
            </a:fld>
            <a:endParaRPr lang="en-US"/>
          </a:p>
        </p:txBody>
      </p:sp>
    </p:spTree>
    <p:extLst>
      <p:ext uri="{BB962C8B-B14F-4D97-AF65-F5344CB8AC3E}">
        <p14:creationId xmlns:p14="http://schemas.microsoft.com/office/powerpoint/2010/main" val="316737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Families in remote areas are not getting their needs met.  We realize that the barriers include: travel time, your lost time due to appointment cancelations or showing up and no one is home, and lack of mileage reimbursement.  You will receive a stipend for serving families in these areas which are remote or underserved.  This list is not comprehensive  so please reach out if you have any questions on specific areas.</a:t>
            </a:r>
          </a:p>
        </p:txBody>
      </p:sp>
      <p:sp>
        <p:nvSpPr>
          <p:cNvPr id="4" name="Slide Number Placeholder 3"/>
          <p:cNvSpPr>
            <a:spLocks noGrp="1"/>
          </p:cNvSpPr>
          <p:nvPr>
            <p:ph type="sldNum" sz="quarter" idx="5"/>
          </p:nvPr>
        </p:nvSpPr>
        <p:spPr/>
        <p:txBody>
          <a:bodyPr/>
          <a:lstStyle/>
          <a:p>
            <a:fld id="{BF5534B9-08F8-4E78-80CD-793B71FC9CF2}" type="slidenum">
              <a:rPr lang="en-US" smtClean="0"/>
              <a:t>10</a:t>
            </a:fld>
            <a:endParaRPr lang="en-US"/>
          </a:p>
        </p:txBody>
      </p:sp>
    </p:spTree>
    <p:extLst>
      <p:ext uri="{BB962C8B-B14F-4D97-AF65-F5344CB8AC3E}">
        <p14:creationId xmlns:p14="http://schemas.microsoft.com/office/powerpoint/2010/main" val="719546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Families report that one of the challenges they face in navigating and receiving Early Start services is finding time to access services for children outside of their work hours. Single and working parents, particularly hourly wage workers, are more likely unable to leave their jobs to attend Early Start sessions that are offered during typical workweek hours (M-F, 9-5). In order to serve families with working parents, you will receive $ for serving families during non-traditional working hours such as evenings or weekends or national holidays.</a:t>
            </a:r>
          </a:p>
          <a:p>
            <a:r>
              <a:rPr lang="en-US" dirty="0"/>
              <a:t>While remote/telehealth services can be effective, this model is not conducive to the dynamics of all families. Many families are seeking in-person therapies for their child, as well as support and parent coaching in their natural environment. These stipends are reserved for in person services only.  For example, if you are serving a client during nonworking hours in person or you have an in person visit and you are providing translation or interpreter services for this visit, a claim may be submitted for these visits.  Office visits are not eligible for this stipend.</a:t>
            </a:r>
          </a:p>
          <a:p>
            <a:endParaRPr lang="en-US" dirty="0"/>
          </a:p>
        </p:txBody>
      </p:sp>
      <p:sp>
        <p:nvSpPr>
          <p:cNvPr id="4" name="Slide Number Placeholder 3"/>
          <p:cNvSpPr>
            <a:spLocks noGrp="1"/>
          </p:cNvSpPr>
          <p:nvPr>
            <p:ph type="sldNum" sz="quarter" idx="5"/>
          </p:nvPr>
        </p:nvSpPr>
        <p:spPr/>
        <p:txBody>
          <a:bodyPr/>
          <a:lstStyle/>
          <a:p>
            <a:fld id="{BF5534B9-08F8-4E78-80CD-793B71FC9CF2}" type="slidenum">
              <a:rPr lang="en-US" smtClean="0"/>
              <a:t>11</a:t>
            </a:fld>
            <a:endParaRPr lang="en-US"/>
          </a:p>
        </p:txBody>
      </p:sp>
    </p:spTree>
    <p:extLst>
      <p:ext uri="{BB962C8B-B14F-4D97-AF65-F5344CB8AC3E}">
        <p14:creationId xmlns:p14="http://schemas.microsoft.com/office/powerpoint/2010/main" val="13648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B5394"/>
                </a:solidFill>
                <a:effectLst/>
                <a:latin typeface="Arial" panose="020B0604020202020204" pitchFamily="34" charset="0"/>
              </a:rPr>
              <a:t>Due to limited funding for this one-time program, and the demand from varying geographical areas, populations, and the intention to expand provider capacity in different regions, these stipends are limited to a </a:t>
            </a:r>
            <a:r>
              <a:rPr lang="en-US" b="1" i="0" dirty="0">
                <a:solidFill>
                  <a:srgbClr val="0B5394"/>
                </a:solidFill>
                <a:effectLst/>
                <a:latin typeface="Arial" panose="020B0604020202020204" pitchFamily="34" charset="0"/>
              </a:rPr>
              <a:t>total of 50 stipend payments per </a:t>
            </a:r>
            <a:r>
              <a:rPr lang="en-US" b="1" i="0" dirty="0" err="1">
                <a:solidFill>
                  <a:srgbClr val="0B5394"/>
                </a:solidFill>
                <a:effectLst/>
                <a:latin typeface="Arial" panose="020B0604020202020204" pitchFamily="34" charset="0"/>
              </a:rPr>
              <a:t>vendorization</a:t>
            </a:r>
            <a:r>
              <a:rPr lang="en-US" b="0" i="0" dirty="0">
                <a:solidFill>
                  <a:srgbClr val="0B5394"/>
                </a:solidFill>
                <a:effectLst/>
                <a:latin typeface="Arial" panose="020B0604020202020204" pitchFamily="34" charset="0"/>
              </a:rPr>
              <a:t>. Without a cap, per vendor, many will not be able to participate, as funding would be maxed out.  The intent of the project is to expand our services and reach families in ways we were not doing prior to this funding opportunity.  Please think carefully about clients who you can now serve.  </a:t>
            </a:r>
            <a:endParaRPr lang="en-US" dirty="0"/>
          </a:p>
        </p:txBody>
      </p:sp>
      <p:sp>
        <p:nvSpPr>
          <p:cNvPr id="4" name="Slide Number Placeholder 3"/>
          <p:cNvSpPr>
            <a:spLocks noGrp="1"/>
          </p:cNvSpPr>
          <p:nvPr>
            <p:ph type="sldNum" sz="quarter" idx="5"/>
          </p:nvPr>
        </p:nvSpPr>
        <p:spPr/>
        <p:txBody>
          <a:bodyPr/>
          <a:lstStyle/>
          <a:p>
            <a:fld id="{BF5534B9-08F8-4E78-80CD-793B71FC9CF2}" type="slidenum">
              <a:rPr lang="en-US" smtClean="0"/>
              <a:t>12</a:t>
            </a:fld>
            <a:endParaRPr lang="en-US"/>
          </a:p>
        </p:txBody>
      </p:sp>
    </p:spTree>
    <p:extLst>
      <p:ext uri="{BB962C8B-B14F-4D97-AF65-F5344CB8AC3E}">
        <p14:creationId xmlns:p14="http://schemas.microsoft.com/office/powerpoint/2010/main" val="351400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5534B9-08F8-4E78-80CD-793B71FC9CF2}" type="slidenum">
              <a:rPr lang="en-US" smtClean="0"/>
              <a:t>13</a:t>
            </a:fld>
            <a:endParaRPr lang="en-US"/>
          </a:p>
        </p:txBody>
      </p:sp>
    </p:spTree>
    <p:extLst>
      <p:ext uri="{BB962C8B-B14F-4D97-AF65-F5344CB8AC3E}">
        <p14:creationId xmlns:p14="http://schemas.microsoft.com/office/powerpoint/2010/main" val="4273918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5534B9-08F8-4E78-80CD-793B71FC9CF2}" type="slidenum">
              <a:rPr lang="en-US" smtClean="0"/>
              <a:t>14</a:t>
            </a:fld>
            <a:endParaRPr lang="en-US"/>
          </a:p>
        </p:txBody>
      </p:sp>
    </p:spTree>
    <p:extLst>
      <p:ext uri="{BB962C8B-B14F-4D97-AF65-F5344CB8AC3E}">
        <p14:creationId xmlns:p14="http://schemas.microsoft.com/office/powerpoint/2010/main" val="71729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5534B9-08F8-4E78-80CD-793B71FC9CF2}" type="slidenum">
              <a:rPr lang="en-US" smtClean="0"/>
              <a:t>15</a:t>
            </a:fld>
            <a:endParaRPr lang="en-US"/>
          </a:p>
        </p:txBody>
      </p:sp>
    </p:spTree>
    <p:extLst>
      <p:ext uri="{BB962C8B-B14F-4D97-AF65-F5344CB8AC3E}">
        <p14:creationId xmlns:p14="http://schemas.microsoft.com/office/powerpoint/2010/main" val="184488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5534B9-08F8-4E78-80CD-793B71FC9CF2}" type="slidenum">
              <a:rPr lang="en-US" smtClean="0"/>
              <a:t>16</a:t>
            </a:fld>
            <a:endParaRPr lang="en-US"/>
          </a:p>
        </p:txBody>
      </p:sp>
    </p:spTree>
    <p:extLst>
      <p:ext uri="{BB962C8B-B14F-4D97-AF65-F5344CB8AC3E}">
        <p14:creationId xmlns:p14="http://schemas.microsoft.com/office/powerpoint/2010/main" val="1862620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sending you our updated FAQs.  Thank you for all of the questions we have received.  Please read the new FAQs if you have any questions.  As always, you are welcome to reach out to me or Jennifer with any questions that still remain.  We will email these updated FAQs along with the link to this video.</a:t>
            </a:r>
          </a:p>
        </p:txBody>
      </p:sp>
      <p:sp>
        <p:nvSpPr>
          <p:cNvPr id="4" name="Slide Number Placeholder 3"/>
          <p:cNvSpPr>
            <a:spLocks noGrp="1"/>
          </p:cNvSpPr>
          <p:nvPr>
            <p:ph type="sldNum" sz="quarter" idx="5"/>
          </p:nvPr>
        </p:nvSpPr>
        <p:spPr/>
        <p:txBody>
          <a:bodyPr/>
          <a:lstStyle/>
          <a:p>
            <a:fld id="{BF5534B9-08F8-4E78-80CD-793B71FC9CF2}" type="slidenum">
              <a:rPr lang="en-US" smtClean="0"/>
              <a:t>17</a:t>
            </a:fld>
            <a:endParaRPr lang="en-US"/>
          </a:p>
        </p:txBody>
      </p:sp>
    </p:spTree>
    <p:extLst>
      <p:ext uri="{BB962C8B-B14F-4D97-AF65-F5344CB8AC3E}">
        <p14:creationId xmlns:p14="http://schemas.microsoft.com/office/powerpoint/2010/main" val="3321459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 am a contractor with ALTA, I am providing you with my contact information here.  Please feel free to reach out to me any time.</a:t>
            </a:r>
          </a:p>
          <a:p>
            <a:r>
              <a:rPr lang="en-US" dirty="0"/>
              <a:t>Thank you!</a:t>
            </a:r>
          </a:p>
        </p:txBody>
      </p:sp>
      <p:sp>
        <p:nvSpPr>
          <p:cNvPr id="4" name="Slide Number Placeholder 3"/>
          <p:cNvSpPr>
            <a:spLocks noGrp="1"/>
          </p:cNvSpPr>
          <p:nvPr>
            <p:ph type="sldNum" sz="quarter" idx="5"/>
          </p:nvPr>
        </p:nvSpPr>
        <p:spPr/>
        <p:txBody>
          <a:bodyPr/>
          <a:lstStyle/>
          <a:p>
            <a:fld id="{BF5534B9-08F8-4E78-80CD-793B71FC9CF2}" type="slidenum">
              <a:rPr lang="en-US" smtClean="0"/>
              <a:t>18</a:t>
            </a:fld>
            <a:endParaRPr lang="en-US"/>
          </a:p>
        </p:txBody>
      </p:sp>
    </p:spTree>
    <p:extLst>
      <p:ext uri="{BB962C8B-B14F-4D97-AF65-F5344CB8AC3E}">
        <p14:creationId xmlns:p14="http://schemas.microsoft.com/office/powerpoint/2010/main" val="196700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5534B9-08F8-4E78-80CD-793B71FC9CF2}" type="slidenum">
              <a:rPr lang="en-US" smtClean="0"/>
              <a:t>2</a:t>
            </a:fld>
            <a:endParaRPr lang="en-US"/>
          </a:p>
        </p:txBody>
      </p:sp>
    </p:spTree>
    <p:extLst>
      <p:ext uri="{BB962C8B-B14F-4D97-AF65-F5344CB8AC3E}">
        <p14:creationId xmlns:p14="http://schemas.microsoft.com/office/powerpoint/2010/main" val="273981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this initiative we can better serve the families in Early Start. The goal is to serve culturally and linguistically diverse children and families.</a:t>
            </a:r>
          </a:p>
          <a:p>
            <a:r>
              <a:rPr lang="en-US" dirty="0"/>
              <a:t>We will do this by expanding our workforce and attracting students to the field.  We will also offer incentives to serve families in remote and underserved areas.</a:t>
            </a:r>
          </a:p>
          <a:p>
            <a:r>
              <a:rPr lang="en-US" dirty="0"/>
              <a:t>We realize that it is difficult to reach favorable pay rates.  We hope that the incentives provided by this pilot project will help to compensate you for the much needed work that you will provide for Early Intervention Services.  We want to increase your capacity to serve those children and families we have not been able to serve.  </a:t>
            </a:r>
          </a:p>
          <a:p>
            <a:r>
              <a:rPr lang="en-US" dirty="0"/>
              <a:t>Please note that translators, interpreters and psychologists are eligible for the stipends provided by this project.</a:t>
            </a:r>
          </a:p>
        </p:txBody>
      </p:sp>
      <p:sp>
        <p:nvSpPr>
          <p:cNvPr id="4" name="Slide Number Placeholder 3"/>
          <p:cNvSpPr>
            <a:spLocks noGrp="1"/>
          </p:cNvSpPr>
          <p:nvPr>
            <p:ph type="sldNum" sz="quarter" idx="5"/>
          </p:nvPr>
        </p:nvSpPr>
        <p:spPr/>
        <p:txBody>
          <a:bodyPr/>
          <a:lstStyle/>
          <a:p>
            <a:fld id="{BF5534B9-08F8-4E78-80CD-793B71FC9CF2}" type="slidenum">
              <a:rPr lang="en-US" smtClean="0"/>
              <a:t>3</a:t>
            </a:fld>
            <a:endParaRPr lang="en-US"/>
          </a:p>
        </p:txBody>
      </p:sp>
    </p:spTree>
    <p:extLst>
      <p:ext uri="{BB962C8B-B14F-4D97-AF65-F5344CB8AC3E}">
        <p14:creationId xmlns:p14="http://schemas.microsoft.com/office/powerpoint/2010/main" val="282519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being piloted in our 10 county region.  Vendors serving families outside of our 10 county region cannot claim these stipends.  We are creating a model for meeting the needs of our families and providing much needed services not currently being provided.  This project has the potential for becoming a statewide model if we are able to show that these incentives attract more culturally and linguistically diverse staff and encourage service to children previously not being served.  If we are successful, this project will be replicated Statewide and these incentives will continue for you in the future.  This is our goal!</a:t>
            </a:r>
          </a:p>
        </p:txBody>
      </p:sp>
      <p:sp>
        <p:nvSpPr>
          <p:cNvPr id="4" name="Slide Number Placeholder 3"/>
          <p:cNvSpPr>
            <a:spLocks noGrp="1"/>
          </p:cNvSpPr>
          <p:nvPr>
            <p:ph type="sldNum" sz="quarter" idx="5"/>
          </p:nvPr>
        </p:nvSpPr>
        <p:spPr/>
        <p:txBody>
          <a:bodyPr/>
          <a:lstStyle/>
          <a:p>
            <a:fld id="{BF5534B9-08F8-4E78-80CD-793B71FC9CF2}" type="slidenum">
              <a:rPr lang="en-US" smtClean="0"/>
              <a:t>4</a:t>
            </a:fld>
            <a:endParaRPr lang="en-US"/>
          </a:p>
        </p:txBody>
      </p:sp>
    </p:spTree>
    <p:extLst>
      <p:ext uri="{BB962C8B-B14F-4D97-AF65-F5344CB8AC3E}">
        <p14:creationId xmlns:p14="http://schemas.microsoft.com/office/powerpoint/2010/main" val="173718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all know, a shortage of Early Start providers exists, and there are more jobs available than there are providers. This shortage impacts families in accessing critical Early Start therapies for their infants and toddlers. With the recent changes in Early Start eligibility, which are bringing more children into the Early Start program, this shortage will become even more pronounced. Students trained in Early Start disciplines (speech and language pathologists, occupational therapists, physical therapists and behaviorists) have many choices in beginning their careers, and many are unaware of Early Start programs as they seek careers through the health care field.  Therefore, outreach is a main focus of this initiative.  So, we hope you will join us in attracting students to choose internships and eventual </a:t>
            </a:r>
            <a:r>
              <a:rPr lang="en-US"/>
              <a:t>careers in Early Start.</a:t>
            </a:r>
            <a:endParaRPr lang="en-US" dirty="0"/>
          </a:p>
          <a:p>
            <a:endParaRPr lang="en-US" dirty="0"/>
          </a:p>
        </p:txBody>
      </p:sp>
      <p:sp>
        <p:nvSpPr>
          <p:cNvPr id="4" name="Slide Number Placeholder 3"/>
          <p:cNvSpPr>
            <a:spLocks noGrp="1"/>
          </p:cNvSpPr>
          <p:nvPr>
            <p:ph type="sldNum" sz="quarter" idx="5"/>
          </p:nvPr>
        </p:nvSpPr>
        <p:spPr/>
        <p:txBody>
          <a:bodyPr/>
          <a:lstStyle/>
          <a:p>
            <a:fld id="{BF5534B9-08F8-4E78-80CD-793B71FC9CF2}" type="slidenum">
              <a:rPr lang="en-US" smtClean="0"/>
              <a:t>5</a:t>
            </a:fld>
            <a:endParaRPr lang="en-US"/>
          </a:p>
        </p:txBody>
      </p:sp>
    </p:spTree>
    <p:extLst>
      <p:ext uri="{BB962C8B-B14F-4D97-AF65-F5344CB8AC3E}">
        <p14:creationId xmlns:p14="http://schemas.microsoft.com/office/powerpoint/2010/main" val="61890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outreach will be done primarily through job fairs and community events.</a:t>
            </a:r>
          </a:p>
          <a:p>
            <a:r>
              <a:rPr lang="en-US" dirty="0"/>
              <a:t>We will outreach to local universities, community colleges, and through job fairs to interest undergraduates in the Early Start program and graduates in positions working in Early Start.  Additional incentives will be given to new hires who are culturally and linguistically diverse, that match our identified language need.  They can receive a sign-on incentive payment after completion of 6 months of actively providing a minimum of 60 POS service hours.  Feel free to reach out to your alma mater to find interested interns.  Some colleges have internship fairs which we would love to know about.  I will be exploring all of these opportunities.  This incentive is $2000/employee.  We have 50 slots available in this project.  ACRC must preapprove these stipends.  You will see our form to report information on the potential hire prior to the claim.</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BF5534B9-08F8-4E78-80CD-793B71FC9CF2}" type="slidenum">
              <a:rPr lang="en-US" smtClean="0"/>
              <a:t>6</a:t>
            </a:fld>
            <a:endParaRPr lang="en-US"/>
          </a:p>
        </p:txBody>
      </p:sp>
    </p:spTree>
    <p:extLst>
      <p:ext uri="{BB962C8B-B14F-4D97-AF65-F5344CB8AC3E}">
        <p14:creationId xmlns:p14="http://schemas.microsoft.com/office/powerpoint/2010/main" val="401106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that you will partner with us in our efforts to get more interns and providers interested in working for Early Start.  </a:t>
            </a:r>
          </a:p>
          <a:p>
            <a:r>
              <a:rPr lang="en-US" dirty="0"/>
              <a:t>Please let us know of any community events that would be valuable for us to attend to attract interns and Early Start providers.  </a:t>
            </a:r>
          </a:p>
          <a:p>
            <a:r>
              <a:rPr lang="en-US" dirty="0"/>
              <a:t>Our outreach activities will also include showcasing the difference therapists can make in early intervention.   We need all of you who are passionate about the work you do.  Some of you will be interviewed about the difference therapists can make in early intervention and other stories that may influence students to consider a career in Early Start..  </a:t>
            </a:r>
          </a:p>
          <a:p>
            <a:r>
              <a:rPr lang="en-US" dirty="0"/>
              <a:t>We will also need your help with identifying families who will share powerful personal stories.</a:t>
            </a:r>
          </a:p>
          <a:p>
            <a:r>
              <a:rPr lang="en-US" dirty="0"/>
              <a:t>If you are interested in attending these outreach events, please let me know.  You will receive a $50 stipend as a small thank you and to cover your travel.  Family members who attend will also receive a $50 stipend.  If you know of a parent or other family member who can speak to the benefits of Early Start and may want to attend any of these outreach events, please connect me with them.</a:t>
            </a:r>
          </a:p>
        </p:txBody>
      </p:sp>
      <p:sp>
        <p:nvSpPr>
          <p:cNvPr id="4" name="Slide Number Placeholder 3"/>
          <p:cNvSpPr>
            <a:spLocks noGrp="1"/>
          </p:cNvSpPr>
          <p:nvPr>
            <p:ph type="sldNum" sz="quarter" idx="5"/>
          </p:nvPr>
        </p:nvSpPr>
        <p:spPr/>
        <p:txBody>
          <a:bodyPr/>
          <a:lstStyle/>
          <a:p>
            <a:fld id="{BF5534B9-08F8-4E78-80CD-793B71FC9CF2}" type="slidenum">
              <a:rPr lang="en-US" smtClean="0"/>
              <a:t>7</a:t>
            </a:fld>
            <a:endParaRPr lang="en-US"/>
          </a:p>
        </p:txBody>
      </p:sp>
    </p:spTree>
    <p:extLst>
      <p:ext uri="{BB962C8B-B14F-4D97-AF65-F5344CB8AC3E}">
        <p14:creationId xmlns:p14="http://schemas.microsoft.com/office/powerpoint/2010/main" val="288375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we plan to incentivize current and new vendors to take on interns in an effort to advance the Early Start profession using the Paid Internship Program model.  Some of you have mentioned that it is difficult to entice interns to work with you and help you with your workload.  This program includes $11,000 for each internship. Our hope is to increase the availability of a provider network that reflects the cultural and linguistic diversity of the community.  The internship period can be a trial for both the employer and the intern to see if this could be a good fit for permanent employment.</a:t>
            </a:r>
          </a:p>
          <a:p>
            <a:endParaRPr lang="en-US" dirty="0"/>
          </a:p>
          <a:p>
            <a:r>
              <a:rPr lang="en-US" dirty="0"/>
              <a:t>Additional incentives will be provided to you for serving families in the following categories: </a:t>
            </a:r>
          </a:p>
          <a:p>
            <a:r>
              <a:rPr lang="en-US" dirty="0"/>
              <a:t>remote areas stipend</a:t>
            </a:r>
          </a:p>
          <a:p>
            <a:r>
              <a:rPr lang="en-US" dirty="0"/>
              <a:t>underserved areas stipend</a:t>
            </a:r>
          </a:p>
          <a:p>
            <a:r>
              <a:rPr lang="en-US" dirty="0"/>
              <a:t>expansion of service delivery time during non-working hours (before 8am and after 4:30pm &amp; weekends &amp; national holidays) </a:t>
            </a:r>
          </a:p>
          <a:p>
            <a:r>
              <a:rPr lang="en-US" dirty="0"/>
              <a:t>And, as we mentioned, serving culturally and linguistically diverse populations.</a:t>
            </a:r>
          </a:p>
          <a:p>
            <a:pPr defTabSz="941923">
              <a:defRPr/>
            </a:pPr>
            <a:r>
              <a:rPr lang="en-US" dirty="0"/>
              <a:t>As Part C intends, these services will be provided in person in the child’s natural environment rather than virtually.</a:t>
            </a:r>
          </a:p>
          <a:p>
            <a:endParaRPr lang="en-US" dirty="0"/>
          </a:p>
          <a:p>
            <a:endParaRPr lang="en-US" dirty="0"/>
          </a:p>
        </p:txBody>
      </p:sp>
      <p:sp>
        <p:nvSpPr>
          <p:cNvPr id="4" name="Slide Number Placeholder 3"/>
          <p:cNvSpPr>
            <a:spLocks noGrp="1"/>
          </p:cNvSpPr>
          <p:nvPr>
            <p:ph type="sldNum" sz="quarter" idx="5"/>
          </p:nvPr>
        </p:nvSpPr>
        <p:spPr/>
        <p:txBody>
          <a:bodyPr/>
          <a:lstStyle/>
          <a:p>
            <a:fld id="{BF5534B9-08F8-4E78-80CD-793B71FC9CF2}" type="slidenum">
              <a:rPr lang="en-US" smtClean="0"/>
              <a:t>8</a:t>
            </a:fld>
            <a:endParaRPr lang="en-US"/>
          </a:p>
        </p:txBody>
      </p:sp>
    </p:spTree>
    <p:extLst>
      <p:ext uri="{BB962C8B-B14F-4D97-AF65-F5344CB8AC3E}">
        <p14:creationId xmlns:p14="http://schemas.microsoft.com/office/powerpoint/2010/main" val="2854481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amounts being paid for each criteria and the maximum number per month for the same client is 2 claims per month.</a:t>
            </a:r>
          </a:p>
          <a:p>
            <a:r>
              <a:rPr lang="en-US" dirty="0"/>
              <a:t>Once you have billed for this service off an established POS, you can then submit the claim form.  Jennifer will review this claim form with you later in this presentation.</a:t>
            </a:r>
          </a:p>
        </p:txBody>
      </p:sp>
      <p:sp>
        <p:nvSpPr>
          <p:cNvPr id="4" name="Slide Number Placeholder 3"/>
          <p:cNvSpPr>
            <a:spLocks noGrp="1"/>
          </p:cNvSpPr>
          <p:nvPr>
            <p:ph type="sldNum" sz="quarter" idx="5"/>
          </p:nvPr>
        </p:nvSpPr>
        <p:spPr/>
        <p:txBody>
          <a:bodyPr/>
          <a:lstStyle/>
          <a:p>
            <a:fld id="{BF5534B9-08F8-4E78-80CD-793B71FC9CF2}" type="slidenum">
              <a:rPr lang="en-US" smtClean="0"/>
              <a:t>9</a:t>
            </a:fld>
            <a:endParaRPr lang="en-US"/>
          </a:p>
        </p:txBody>
      </p:sp>
    </p:spTree>
    <p:extLst>
      <p:ext uri="{BB962C8B-B14F-4D97-AF65-F5344CB8AC3E}">
        <p14:creationId xmlns:p14="http://schemas.microsoft.com/office/powerpoint/2010/main" val="2478882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8664-0742-969D-A899-41D20C3AE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E45AA3-B37E-05B1-2666-D5B5CF57D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5541ED-3ED6-40E7-7AEE-2610157634EB}"/>
              </a:ext>
            </a:extLst>
          </p:cNvPr>
          <p:cNvSpPr>
            <a:spLocks noGrp="1"/>
          </p:cNvSpPr>
          <p:nvPr>
            <p:ph type="dt" sz="half" idx="10"/>
          </p:nvPr>
        </p:nvSpPr>
        <p:spPr/>
        <p:txBody>
          <a:bodyPr/>
          <a:lstStyle/>
          <a:p>
            <a:fld id="{033A09F0-3FA9-422C-973F-68B6AE1DF7B1}" type="datetimeFigureOut">
              <a:rPr lang="en-US" smtClean="0"/>
              <a:t>12/20/2022</a:t>
            </a:fld>
            <a:endParaRPr lang="en-US"/>
          </a:p>
        </p:txBody>
      </p:sp>
      <p:sp>
        <p:nvSpPr>
          <p:cNvPr id="5" name="Footer Placeholder 4">
            <a:extLst>
              <a:ext uri="{FF2B5EF4-FFF2-40B4-BE49-F238E27FC236}">
                <a16:creationId xmlns:a16="http://schemas.microsoft.com/office/drawing/2014/main" id="{D6B93C56-1A5B-92F7-A45C-E8DAF82C6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23F8B-2E5C-D520-2020-2708BC2F823E}"/>
              </a:ext>
            </a:extLst>
          </p:cNvPr>
          <p:cNvSpPr>
            <a:spLocks noGrp="1"/>
          </p:cNvSpPr>
          <p:nvPr>
            <p:ph type="sldNum" sz="quarter" idx="12"/>
          </p:nvPr>
        </p:nvSpPr>
        <p:spPr/>
        <p:txBody>
          <a:bodyPr/>
          <a:lstStyle/>
          <a:p>
            <a:fld id="{F0B55078-76C5-461D-8159-65FB026F853A}" type="slidenum">
              <a:rPr lang="en-US" smtClean="0"/>
              <a:t>‹#›</a:t>
            </a:fld>
            <a:endParaRPr lang="en-US"/>
          </a:p>
        </p:txBody>
      </p:sp>
    </p:spTree>
    <p:extLst>
      <p:ext uri="{BB962C8B-B14F-4D97-AF65-F5344CB8AC3E}">
        <p14:creationId xmlns:p14="http://schemas.microsoft.com/office/powerpoint/2010/main" val="153827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225C-699C-5FCE-CB90-459CD05DB6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5326A8-5EFC-8C5D-94C8-BDDE18AC0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D618A-CB6E-2D2F-D429-68ECFF52C982}"/>
              </a:ext>
            </a:extLst>
          </p:cNvPr>
          <p:cNvSpPr>
            <a:spLocks noGrp="1"/>
          </p:cNvSpPr>
          <p:nvPr>
            <p:ph type="dt" sz="half" idx="10"/>
          </p:nvPr>
        </p:nvSpPr>
        <p:spPr/>
        <p:txBody>
          <a:bodyPr/>
          <a:lstStyle/>
          <a:p>
            <a:fld id="{033A09F0-3FA9-422C-973F-68B6AE1DF7B1}" type="datetimeFigureOut">
              <a:rPr lang="en-US" smtClean="0"/>
              <a:t>12/20/2022</a:t>
            </a:fld>
            <a:endParaRPr lang="en-US"/>
          </a:p>
        </p:txBody>
      </p:sp>
      <p:sp>
        <p:nvSpPr>
          <p:cNvPr id="5" name="Footer Placeholder 4">
            <a:extLst>
              <a:ext uri="{FF2B5EF4-FFF2-40B4-BE49-F238E27FC236}">
                <a16:creationId xmlns:a16="http://schemas.microsoft.com/office/drawing/2014/main" id="{5CB59391-F176-1960-28E6-931FA092A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32AE06-6EE8-3F83-ECE1-1501A2512D96}"/>
              </a:ext>
            </a:extLst>
          </p:cNvPr>
          <p:cNvSpPr>
            <a:spLocks noGrp="1"/>
          </p:cNvSpPr>
          <p:nvPr>
            <p:ph type="sldNum" sz="quarter" idx="12"/>
          </p:nvPr>
        </p:nvSpPr>
        <p:spPr/>
        <p:txBody>
          <a:bodyPr/>
          <a:lstStyle/>
          <a:p>
            <a:fld id="{F0B55078-76C5-461D-8159-65FB026F853A}" type="slidenum">
              <a:rPr lang="en-US" smtClean="0"/>
              <a:t>‹#›</a:t>
            </a:fld>
            <a:endParaRPr lang="en-US"/>
          </a:p>
        </p:txBody>
      </p:sp>
    </p:spTree>
    <p:extLst>
      <p:ext uri="{BB962C8B-B14F-4D97-AF65-F5344CB8AC3E}">
        <p14:creationId xmlns:p14="http://schemas.microsoft.com/office/powerpoint/2010/main" val="354585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7C56B6-01F8-00E6-276E-1DFA4AA096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49056B-12EC-3803-AB9E-5F4B8FDDF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67BA5-015F-1B3B-225E-771D8754B79F}"/>
              </a:ext>
            </a:extLst>
          </p:cNvPr>
          <p:cNvSpPr>
            <a:spLocks noGrp="1"/>
          </p:cNvSpPr>
          <p:nvPr>
            <p:ph type="dt" sz="half" idx="10"/>
          </p:nvPr>
        </p:nvSpPr>
        <p:spPr/>
        <p:txBody>
          <a:bodyPr/>
          <a:lstStyle/>
          <a:p>
            <a:fld id="{033A09F0-3FA9-422C-973F-68B6AE1DF7B1}" type="datetimeFigureOut">
              <a:rPr lang="en-US" smtClean="0"/>
              <a:t>12/20/2022</a:t>
            </a:fld>
            <a:endParaRPr lang="en-US"/>
          </a:p>
        </p:txBody>
      </p:sp>
      <p:sp>
        <p:nvSpPr>
          <p:cNvPr id="5" name="Footer Placeholder 4">
            <a:extLst>
              <a:ext uri="{FF2B5EF4-FFF2-40B4-BE49-F238E27FC236}">
                <a16:creationId xmlns:a16="http://schemas.microsoft.com/office/drawing/2014/main" id="{7113D70D-AE76-8F1E-C89C-0BFB7189E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7058C-83C6-8C8A-3A9B-FE6B0E89DF81}"/>
              </a:ext>
            </a:extLst>
          </p:cNvPr>
          <p:cNvSpPr>
            <a:spLocks noGrp="1"/>
          </p:cNvSpPr>
          <p:nvPr>
            <p:ph type="sldNum" sz="quarter" idx="12"/>
          </p:nvPr>
        </p:nvSpPr>
        <p:spPr/>
        <p:txBody>
          <a:bodyPr/>
          <a:lstStyle/>
          <a:p>
            <a:fld id="{F0B55078-76C5-461D-8159-65FB026F853A}" type="slidenum">
              <a:rPr lang="en-US" smtClean="0"/>
              <a:t>‹#›</a:t>
            </a:fld>
            <a:endParaRPr lang="en-US"/>
          </a:p>
        </p:txBody>
      </p:sp>
    </p:spTree>
    <p:extLst>
      <p:ext uri="{BB962C8B-B14F-4D97-AF65-F5344CB8AC3E}">
        <p14:creationId xmlns:p14="http://schemas.microsoft.com/office/powerpoint/2010/main" val="341277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15CC-E552-5209-6936-EEB9A6B51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56DA5-DC0E-2C04-FB87-6648DDCAD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9F930-474B-CDAC-A233-B282BB0C1912}"/>
              </a:ext>
            </a:extLst>
          </p:cNvPr>
          <p:cNvSpPr>
            <a:spLocks noGrp="1"/>
          </p:cNvSpPr>
          <p:nvPr>
            <p:ph type="dt" sz="half" idx="10"/>
          </p:nvPr>
        </p:nvSpPr>
        <p:spPr/>
        <p:txBody>
          <a:bodyPr/>
          <a:lstStyle/>
          <a:p>
            <a:fld id="{033A09F0-3FA9-422C-973F-68B6AE1DF7B1}" type="datetimeFigureOut">
              <a:rPr lang="en-US" smtClean="0"/>
              <a:t>12/20/2022</a:t>
            </a:fld>
            <a:endParaRPr lang="en-US"/>
          </a:p>
        </p:txBody>
      </p:sp>
      <p:sp>
        <p:nvSpPr>
          <p:cNvPr id="5" name="Footer Placeholder 4">
            <a:extLst>
              <a:ext uri="{FF2B5EF4-FFF2-40B4-BE49-F238E27FC236}">
                <a16:creationId xmlns:a16="http://schemas.microsoft.com/office/drawing/2014/main" id="{8E145DBD-CB9C-EB9F-06C4-744DC1A22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D39A7-ADA9-D902-E2A9-46A96C8316E1}"/>
              </a:ext>
            </a:extLst>
          </p:cNvPr>
          <p:cNvSpPr>
            <a:spLocks noGrp="1"/>
          </p:cNvSpPr>
          <p:nvPr>
            <p:ph type="sldNum" sz="quarter" idx="12"/>
          </p:nvPr>
        </p:nvSpPr>
        <p:spPr/>
        <p:txBody>
          <a:bodyPr/>
          <a:lstStyle/>
          <a:p>
            <a:fld id="{F0B55078-76C5-461D-8159-65FB026F853A}" type="slidenum">
              <a:rPr lang="en-US" smtClean="0"/>
              <a:t>‹#›</a:t>
            </a:fld>
            <a:endParaRPr lang="en-US"/>
          </a:p>
        </p:txBody>
      </p:sp>
    </p:spTree>
    <p:extLst>
      <p:ext uri="{BB962C8B-B14F-4D97-AF65-F5344CB8AC3E}">
        <p14:creationId xmlns:p14="http://schemas.microsoft.com/office/powerpoint/2010/main" val="28698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2F53-9D96-1583-A460-1B92FFE727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DBD7CE-1EB6-3AED-8C63-B0070A31C2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966071-DFE2-9C4D-F370-169C26A0DFFE}"/>
              </a:ext>
            </a:extLst>
          </p:cNvPr>
          <p:cNvSpPr>
            <a:spLocks noGrp="1"/>
          </p:cNvSpPr>
          <p:nvPr>
            <p:ph type="dt" sz="half" idx="10"/>
          </p:nvPr>
        </p:nvSpPr>
        <p:spPr/>
        <p:txBody>
          <a:bodyPr/>
          <a:lstStyle/>
          <a:p>
            <a:fld id="{033A09F0-3FA9-422C-973F-68B6AE1DF7B1}" type="datetimeFigureOut">
              <a:rPr lang="en-US" smtClean="0"/>
              <a:t>12/20/2022</a:t>
            </a:fld>
            <a:endParaRPr lang="en-US"/>
          </a:p>
        </p:txBody>
      </p:sp>
      <p:sp>
        <p:nvSpPr>
          <p:cNvPr id="5" name="Footer Placeholder 4">
            <a:extLst>
              <a:ext uri="{FF2B5EF4-FFF2-40B4-BE49-F238E27FC236}">
                <a16:creationId xmlns:a16="http://schemas.microsoft.com/office/drawing/2014/main" id="{55036D56-12D0-60CC-BF88-53D14FAD2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EF303-553E-8D53-92DB-8447395C5659}"/>
              </a:ext>
            </a:extLst>
          </p:cNvPr>
          <p:cNvSpPr>
            <a:spLocks noGrp="1"/>
          </p:cNvSpPr>
          <p:nvPr>
            <p:ph type="sldNum" sz="quarter" idx="12"/>
          </p:nvPr>
        </p:nvSpPr>
        <p:spPr/>
        <p:txBody>
          <a:bodyPr/>
          <a:lstStyle/>
          <a:p>
            <a:fld id="{F0B55078-76C5-461D-8159-65FB026F853A}" type="slidenum">
              <a:rPr lang="en-US" smtClean="0"/>
              <a:t>‹#›</a:t>
            </a:fld>
            <a:endParaRPr lang="en-US"/>
          </a:p>
        </p:txBody>
      </p:sp>
    </p:spTree>
    <p:extLst>
      <p:ext uri="{BB962C8B-B14F-4D97-AF65-F5344CB8AC3E}">
        <p14:creationId xmlns:p14="http://schemas.microsoft.com/office/powerpoint/2010/main" val="213669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C359-C6E0-AC66-DBE6-5FA5BFC2E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21E2C-7F1A-2118-CCCA-1949194BE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C2136B-BFA4-05C9-90DE-E672CEEB20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65DDF7-EE8F-D5B2-0A92-23842CF001E0}"/>
              </a:ext>
            </a:extLst>
          </p:cNvPr>
          <p:cNvSpPr>
            <a:spLocks noGrp="1"/>
          </p:cNvSpPr>
          <p:nvPr>
            <p:ph type="dt" sz="half" idx="10"/>
          </p:nvPr>
        </p:nvSpPr>
        <p:spPr/>
        <p:txBody>
          <a:bodyPr/>
          <a:lstStyle/>
          <a:p>
            <a:fld id="{033A09F0-3FA9-422C-973F-68B6AE1DF7B1}" type="datetimeFigureOut">
              <a:rPr lang="en-US" smtClean="0"/>
              <a:t>12/20/2022</a:t>
            </a:fld>
            <a:endParaRPr lang="en-US"/>
          </a:p>
        </p:txBody>
      </p:sp>
      <p:sp>
        <p:nvSpPr>
          <p:cNvPr id="6" name="Footer Placeholder 5">
            <a:extLst>
              <a:ext uri="{FF2B5EF4-FFF2-40B4-BE49-F238E27FC236}">
                <a16:creationId xmlns:a16="http://schemas.microsoft.com/office/drawing/2014/main" id="{2C332343-A5B9-78B6-91F2-AE7DECD5C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18758-C7C8-377B-FF05-2B0C4FAA121A}"/>
              </a:ext>
            </a:extLst>
          </p:cNvPr>
          <p:cNvSpPr>
            <a:spLocks noGrp="1"/>
          </p:cNvSpPr>
          <p:nvPr>
            <p:ph type="sldNum" sz="quarter" idx="12"/>
          </p:nvPr>
        </p:nvSpPr>
        <p:spPr/>
        <p:txBody>
          <a:bodyPr/>
          <a:lstStyle/>
          <a:p>
            <a:fld id="{F0B55078-76C5-461D-8159-65FB026F853A}" type="slidenum">
              <a:rPr lang="en-US" smtClean="0"/>
              <a:t>‹#›</a:t>
            </a:fld>
            <a:endParaRPr lang="en-US"/>
          </a:p>
        </p:txBody>
      </p:sp>
    </p:spTree>
    <p:extLst>
      <p:ext uri="{BB962C8B-B14F-4D97-AF65-F5344CB8AC3E}">
        <p14:creationId xmlns:p14="http://schemas.microsoft.com/office/powerpoint/2010/main" val="224773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F603-55E0-85BF-08A5-56886FE8C4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A38F0C-4F5F-C87F-3977-879F726375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428F15-0646-9310-A7EE-33FF9541E0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E7E507-54AE-B793-CEAA-23242A07FE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50AF1F-571C-0E9A-B233-7B34E2171A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894B3D-769C-D843-C10F-4956A9F4DAAC}"/>
              </a:ext>
            </a:extLst>
          </p:cNvPr>
          <p:cNvSpPr>
            <a:spLocks noGrp="1"/>
          </p:cNvSpPr>
          <p:nvPr>
            <p:ph type="dt" sz="half" idx="10"/>
          </p:nvPr>
        </p:nvSpPr>
        <p:spPr/>
        <p:txBody>
          <a:bodyPr/>
          <a:lstStyle/>
          <a:p>
            <a:fld id="{033A09F0-3FA9-422C-973F-68B6AE1DF7B1}" type="datetimeFigureOut">
              <a:rPr lang="en-US" smtClean="0"/>
              <a:t>12/20/2022</a:t>
            </a:fld>
            <a:endParaRPr lang="en-US"/>
          </a:p>
        </p:txBody>
      </p:sp>
      <p:sp>
        <p:nvSpPr>
          <p:cNvPr id="8" name="Footer Placeholder 7">
            <a:extLst>
              <a:ext uri="{FF2B5EF4-FFF2-40B4-BE49-F238E27FC236}">
                <a16:creationId xmlns:a16="http://schemas.microsoft.com/office/drawing/2014/main" id="{A7CFEFA9-92E1-817C-646A-B77A678F7B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C93C01-A2D6-A773-FF97-FC40AA4DAA83}"/>
              </a:ext>
            </a:extLst>
          </p:cNvPr>
          <p:cNvSpPr>
            <a:spLocks noGrp="1"/>
          </p:cNvSpPr>
          <p:nvPr>
            <p:ph type="sldNum" sz="quarter" idx="12"/>
          </p:nvPr>
        </p:nvSpPr>
        <p:spPr/>
        <p:txBody>
          <a:bodyPr/>
          <a:lstStyle/>
          <a:p>
            <a:fld id="{F0B55078-76C5-461D-8159-65FB026F853A}" type="slidenum">
              <a:rPr lang="en-US" smtClean="0"/>
              <a:t>‹#›</a:t>
            </a:fld>
            <a:endParaRPr lang="en-US"/>
          </a:p>
        </p:txBody>
      </p:sp>
    </p:spTree>
    <p:extLst>
      <p:ext uri="{BB962C8B-B14F-4D97-AF65-F5344CB8AC3E}">
        <p14:creationId xmlns:p14="http://schemas.microsoft.com/office/powerpoint/2010/main" val="170326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08AE-8829-E302-5C6A-0D0B0814DD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B74886-2B87-87F4-73E2-53E6FE3EFEA2}"/>
              </a:ext>
            </a:extLst>
          </p:cNvPr>
          <p:cNvSpPr>
            <a:spLocks noGrp="1"/>
          </p:cNvSpPr>
          <p:nvPr>
            <p:ph type="dt" sz="half" idx="10"/>
          </p:nvPr>
        </p:nvSpPr>
        <p:spPr/>
        <p:txBody>
          <a:bodyPr/>
          <a:lstStyle/>
          <a:p>
            <a:fld id="{033A09F0-3FA9-422C-973F-68B6AE1DF7B1}" type="datetimeFigureOut">
              <a:rPr lang="en-US" smtClean="0"/>
              <a:t>12/20/2022</a:t>
            </a:fld>
            <a:endParaRPr lang="en-US"/>
          </a:p>
        </p:txBody>
      </p:sp>
      <p:sp>
        <p:nvSpPr>
          <p:cNvPr id="4" name="Footer Placeholder 3">
            <a:extLst>
              <a:ext uri="{FF2B5EF4-FFF2-40B4-BE49-F238E27FC236}">
                <a16:creationId xmlns:a16="http://schemas.microsoft.com/office/drawing/2014/main" id="{6AB534F8-467B-39FD-66B9-E7D5DDF482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C3890E-CC43-0CEA-AE7F-AA1BA1350203}"/>
              </a:ext>
            </a:extLst>
          </p:cNvPr>
          <p:cNvSpPr>
            <a:spLocks noGrp="1"/>
          </p:cNvSpPr>
          <p:nvPr>
            <p:ph type="sldNum" sz="quarter" idx="12"/>
          </p:nvPr>
        </p:nvSpPr>
        <p:spPr/>
        <p:txBody>
          <a:bodyPr/>
          <a:lstStyle/>
          <a:p>
            <a:fld id="{F0B55078-76C5-461D-8159-65FB026F853A}" type="slidenum">
              <a:rPr lang="en-US" smtClean="0"/>
              <a:t>‹#›</a:t>
            </a:fld>
            <a:endParaRPr lang="en-US"/>
          </a:p>
        </p:txBody>
      </p:sp>
    </p:spTree>
    <p:extLst>
      <p:ext uri="{BB962C8B-B14F-4D97-AF65-F5344CB8AC3E}">
        <p14:creationId xmlns:p14="http://schemas.microsoft.com/office/powerpoint/2010/main" val="149804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53783-869F-4990-6584-EFACEBBA6D3F}"/>
              </a:ext>
            </a:extLst>
          </p:cNvPr>
          <p:cNvSpPr>
            <a:spLocks noGrp="1"/>
          </p:cNvSpPr>
          <p:nvPr>
            <p:ph type="dt" sz="half" idx="10"/>
          </p:nvPr>
        </p:nvSpPr>
        <p:spPr/>
        <p:txBody>
          <a:bodyPr/>
          <a:lstStyle/>
          <a:p>
            <a:fld id="{033A09F0-3FA9-422C-973F-68B6AE1DF7B1}" type="datetimeFigureOut">
              <a:rPr lang="en-US" smtClean="0"/>
              <a:t>12/20/2022</a:t>
            </a:fld>
            <a:endParaRPr lang="en-US"/>
          </a:p>
        </p:txBody>
      </p:sp>
      <p:sp>
        <p:nvSpPr>
          <p:cNvPr id="3" name="Footer Placeholder 2">
            <a:extLst>
              <a:ext uri="{FF2B5EF4-FFF2-40B4-BE49-F238E27FC236}">
                <a16:creationId xmlns:a16="http://schemas.microsoft.com/office/drawing/2014/main" id="{B8AF58F4-105D-6110-02FB-E002471AB2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260B3C-A597-B0E8-47EA-C8CA28DA66A9}"/>
              </a:ext>
            </a:extLst>
          </p:cNvPr>
          <p:cNvSpPr>
            <a:spLocks noGrp="1"/>
          </p:cNvSpPr>
          <p:nvPr>
            <p:ph type="sldNum" sz="quarter" idx="12"/>
          </p:nvPr>
        </p:nvSpPr>
        <p:spPr/>
        <p:txBody>
          <a:bodyPr/>
          <a:lstStyle/>
          <a:p>
            <a:fld id="{F0B55078-76C5-461D-8159-65FB026F853A}" type="slidenum">
              <a:rPr lang="en-US" smtClean="0"/>
              <a:t>‹#›</a:t>
            </a:fld>
            <a:endParaRPr lang="en-US"/>
          </a:p>
        </p:txBody>
      </p:sp>
    </p:spTree>
    <p:extLst>
      <p:ext uri="{BB962C8B-B14F-4D97-AF65-F5344CB8AC3E}">
        <p14:creationId xmlns:p14="http://schemas.microsoft.com/office/powerpoint/2010/main" val="18770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0816-11A9-AD6D-B0F0-E6BE4BF73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870F-4C8E-1A11-B1C4-801E8D60E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5D9572-B433-FF29-F1C7-DFBE6F390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2D818-9472-0031-C637-0CF8B22935FC}"/>
              </a:ext>
            </a:extLst>
          </p:cNvPr>
          <p:cNvSpPr>
            <a:spLocks noGrp="1"/>
          </p:cNvSpPr>
          <p:nvPr>
            <p:ph type="dt" sz="half" idx="10"/>
          </p:nvPr>
        </p:nvSpPr>
        <p:spPr/>
        <p:txBody>
          <a:bodyPr/>
          <a:lstStyle/>
          <a:p>
            <a:fld id="{033A09F0-3FA9-422C-973F-68B6AE1DF7B1}" type="datetimeFigureOut">
              <a:rPr lang="en-US" smtClean="0"/>
              <a:t>12/20/2022</a:t>
            </a:fld>
            <a:endParaRPr lang="en-US"/>
          </a:p>
        </p:txBody>
      </p:sp>
      <p:sp>
        <p:nvSpPr>
          <p:cNvPr id="6" name="Footer Placeholder 5">
            <a:extLst>
              <a:ext uri="{FF2B5EF4-FFF2-40B4-BE49-F238E27FC236}">
                <a16:creationId xmlns:a16="http://schemas.microsoft.com/office/drawing/2014/main" id="{308F4425-DA70-87E1-7E72-7F7373129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51B50-874A-A93A-257F-56FAC6EDE2E6}"/>
              </a:ext>
            </a:extLst>
          </p:cNvPr>
          <p:cNvSpPr>
            <a:spLocks noGrp="1"/>
          </p:cNvSpPr>
          <p:nvPr>
            <p:ph type="sldNum" sz="quarter" idx="12"/>
          </p:nvPr>
        </p:nvSpPr>
        <p:spPr/>
        <p:txBody>
          <a:bodyPr/>
          <a:lstStyle/>
          <a:p>
            <a:fld id="{F0B55078-76C5-461D-8159-65FB026F853A}" type="slidenum">
              <a:rPr lang="en-US" smtClean="0"/>
              <a:t>‹#›</a:t>
            </a:fld>
            <a:endParaRPr lang="en-US"/>
          </a:p>
        </p:txBody>
      </p:sp>
    </p:spTree>
    <p:extLst>
      <p:ext uri="{BB962C8B-B14F-4D97-AF65-F5344CB8AC3E}">
        <p14:creationId xmlns:p14="http://schemas.microsoft.com/office/powerpoint/2010/main" val="8064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F9AA-19DA-FE7C-6A38-546BE34C46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4B30E3-68F5-778E-9A17-892EEC2C0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C941D8-1547-1BAF-447A-6BBA2B3BE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B747B-A49B-339C-3359-329293ECCF2B}"/>
              </a:ext>
            </a:extLst>
          </p:cNvPr>
          <p:cNvSpPr>
            <a:spLocks noGrp="1"/>
          </p:cNvSpPr>
          <p:nvPr>
            <p:ph type="dt" sz="half" idx="10"/>
          </p:nvPr>
        </p:nvSpPr>
        <p:spPr/>
        <p:txBody>
          <a:bodyPr/>
          <a:lstStyle/>
          <a:p>
            <a:fld id="{033A09F0-3FA9-422C-973F-68B6AE1DF7B1}" type="datetimeFigureOut">
              <a:rPr lang="en-US" smtClean="0"/>
              <a:t>12/20/2022</a:t>
            </a:fld>
            <a:endParaRPr lang="en-US"/>
          </a:p>
        </p:txBody>
      </p:sp>
      <p:sp>
        <p:nvSpPr>
          <p:cNvPr id="6" name="Footer Placeholder 5">
            <a:extLst>
              <a:ext uri="{FF2B5EF4-FFF2-40B4-BE49-F238E27FC236}">
                <a16:creationId xmlns:a16="http://schemas.microsoft.com/office/drawing/2014/main" id="{AFBDB009-7C12-F81E-B3D1-C96A60F05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73AEA1-CCFD-9788-0038-77C4670D8E34}"/>
              </a:ext>
            </a:extLst>
          </p:cNvPr>
          <p:cNvSpPr>
            <a:spLocks noGrp="1"/>
          </p:cNvSpPr>
          <p:nvPr>
            <p:ph type="sldNum" sz="quarter" idx="12"/>
          </p:nvPr>
        </p:nvSpPr>
        <p:spPr/>
        <p:txBody>
          <a:bodyPr/>
          <a:lstStyle/>
          <a:p>
            <a:fld id="{F0B55078-76C5-461D-8159-65FB026F853A}" type="slidenum">
              <a:rPr lang="en-US" smtClean="0"/>
              <a:t>‹#›</a:t>
            </a:fld>
            <a:endParaRPr lang="en-US"/>
          </a:p>
        </p:txBody>
      </p:sp>
    </p:spTree>
    <p:extLst>
      <p:ext uri="{BB962C8B-B14F-4D97-AF65-F5344CB8AC3E}">
        <p14:creationId xmlns:p14="http://schemas.microsoft.com/office/powerpoint/2010/main" val="230194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614894-6C9C-73BF-9F63-48CAC4547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1B7AC1-FE72-7042-9FEF-127477DE4B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C5A40-8C09-E2E9-D2EE-EF7772EF5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A09F0-3FA9-422C-973F-68B6AE1DF7B1}" type="datetimeFigureOut">
              <a:rPr lang="en-US" smtClean="0"/>
              <a:t>12/20/2022</a:t>
            </a:fld>
            <a:endParaRPr lang="en-US"/>
          </a:p>
        </p:txBody>
      </p:sp>
      <p:sp>
        <p:nvSpPr>
          <p:cNvPr id="5" name="Footer Placeholder 4">
            <a:extLst>
              <a:ext uri="{FF2B5EF4-FFF2-40B4-BE49-F238E27FC236}">
                <a16:creationId xmlns:a16="http://schemas.microsoft.com/office/drawing/2014/main" id="{F47439C8-1A9D-9A0C-447F-1F22DE2CB2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A57BB4-6E18-94E4-4D4E-9FB203D95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55078-76C5-461D-8159-65FB026F853A}" type="slidenum">
              <a:rPr lang="en-US" smtClean="0"/>
              <a:t>‹#›</a:t>
            </a:fld>
            <a:endParaRPr lang="en-US"/>
          </a:p>
        </p:txBody>
      </p:sp>
    </p:spTree>
    <p:extLst>
      <p:ext uri="{BB962C8B-B14F-4D97-AF65-F5344CB8AC3E}">
        <p14:creationId xmlns:p14="http://schemas.microsoft.com/office/powerpoint/2010/main" val="424309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lynnarner.consultant@gmail.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E11B75-C8FB-1B18-3D71-E863AB6D8331}"/>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000" kern="1200">
                <a:solidFill>
                  <a:schemeClr val="tx1"/>
                </a:solidFill>
                <a:latin typeface="+mj-lt"/>
                <a:ea typeface="+mj-ea"/>
                <a:cs typeface="+mj-cs"/>
              </a:rPr>
              <a:t>American Rescue Plan Act (ARPA) Part C Initiative for Early Start: </a:t>
            </a:r>
            <a:br>
              <a:rPr lang="en-US" sz="5000" kern="1200">
                <a:solidFill>
                  <a:schemeClr val="tx1"/>
                </a:solidFill>
                <a:latin typeface="+mj-lt"/>
                <a:ea typeface="+mj-ea"/>
                <a:cs typeface="+mj-cs"/>
              </a:rPr>
            </a:br>
            <a:r>
              <a:rPr lang="en-US" sz="5000" i="1" kern="1200">
                <a:solidFill>
                  <a:schemeClr val="tx1"/>
                </a:solidFill>
                <a:latin typeface="+mj-lt"/>
                <a:ea typeface="+mj-ea"/>
                <a:cs typeface="+mj-cs"/>
              </a:rPr>
              <a:t>Develop Culturally &amp; Linguistically Sensitive Services</a:t>
            </a:r>
          </a:p>
        </p:txBody>
      </p:sp>
      <p:sp>
        <p:nvSpPr>
          <p:cNvPr id="4" name="Text Placeholder 3">
            <a:extLst>
              <a:ext uri="{FF2B5EF4-FFF2-40B4-BE49-F238E27FC236}">
                <a16:creationId xmlns:a16="http://schemas.microsoft.com/office/drawing/2014/main" id="{830CB340-907C-35B5-2CB6-446E692D536F}"/>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sz="2400" kern="1200" dirty="0">
                <a:solidFill>
                  <a:schemeClr val="tx1"/>
                </a:solidFill>
                <a:latin typeface="+mn-lt"/>
                <a:ea typeface="+mn-ea"/>
                <a:cs typeface="+mn-cs"/>
              </a:rPr>
              <a:t>Updated December 2022</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98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65C544-DA3B-6671-6264-C7ECE7696575}"/>
              </a:ext>
            </a:extLst>
          </p:cNvPr>
          <p:cNvSpPr>
            <a:spLocks noGrp="1"/>
          </p:cNvSpPr>
          <p:nvPr>
            <p:ph type="title"/>
          </p:nvPr>
        </p:nvSpPr>
        <p:spPr>
          <a:xfrm>
            <a:off x="1271588" y="662400"/>
            <a:ext cx="10055721" cy="1325563"/>
          </a:xfrm>
        </p:spPr>
        <p:txBody>
          <a:bodyPr anchor="t">
            <a:normAutofit/>
          </a:bodyPr>
          <a:lstStyle/>
          <a:p>
            <a:r>
              <a:rPr lang="en-US" dirty="0"/>
              <a:t>Remote and Underserved Areas</a:t>
            </a:r>
          </a:p>
        </p:txBody>
      </p:sp>
      <p:grpSp>
        <p:nvGrpSpPr>
          <p:cNvPr id="11" name="Group 10">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2"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3"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4" name="Rectangle 1">
            <a:extLst>
              <a:ext uri="{FF2B5EF4-FFF2-40B4-BE49-F238E27FC236}">
                <a16:creationId xmlns:a16="http://schemas.microsoft.com/office/drawing/2014/main" id="{9B5C3EF5-961E-4ABE-C150-5DB98B88A60A}"/>
              </a:ext>
            </a:extLst>
          </p:cNvPr>
          <p:cNvSpPr>
            <a:spLocks noGrp="1" noChangeArrowheads="1"/>
          </p:cNvSpPr>
          <p:nvPr>
            <p:ph idx="1"/>
          </p:nvPr>
        </p:nvSpPr>
        <p:spPr bwMode="auto">
          <a:xfrm>
            <a:off x="1251678" y="1869743"/>
            <a:ext cx="10089112" cy="447662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0" rIns="91440" bIns="0" numCol="1"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2000" b="1" i="0" u="none" strike="noStrike" cap="none" normalizeH="0" baseline="0" dirty="0">
                <a:ln>
                  <a:noFill/>
                </a:ln>
                <a:solidFill>
                  <a:schemeClr val="tx1">
                    <a:alpha val="60000"/>
                  </a:schemeClr>
                </a:solidFill>
                <a:effectLst/>
                <a:latin typeface="Arial" panose="020B0604020202020204" pitchFamily="34" charset="0"/>
                <a:cs typeface="Arial" panose="020B0604020202020204" pitchFamily="34" charset="0"/>
              </a:rPr>
              <a:t>Remote Areas:</a:t>
            </a:r>
            <a:r>
              <a:rPr kumimoji="0" lang="en-US" altLang="en-US" sz="2000" b="0" i="0" u="none" strike="noStrike" cap="none" normalizeH="0" baseline="0" dirty="0">
                <a:ln>
                  <a:noFill/>
                </a:ln>
                <a:solidFill>
                  <a:schemeClr val="tx1">
                    <a:alpha val="60000"/>
                  </a:schemeClr>
                </a:solidFill>
                <a:effectLst/>
                <a:latin typeface="Arial" panose="020B0604020202020204" pitchFamily="34" charset="0"/>
                <a:cs typeface="Arial" panose="020B0604020202020204" pitchFamily="34" charset="0"/>
              </a:rPr>
              <a:t> (45 minute or more drive for providers from their homes)    </a:t>
            </a:r>
            <a:endParaRPr kumimoji="0" lang="en-US" altLang="en-US" sz="2000" b="0" i="0" u="none" strike="noStrike" cap="none" normalizeH="0" baseline="0" dirty="0">
              <a:ln>
                <a:noFill/>
              </a:ln>
              <a:solidFill>
                <a:schemeClr val="tx1">
                  <a:alpha val="60000"/>
                </a:schemeClr>
              </a:solidFill>
              <a:effectLst/>
            </a:endParaRPr>
          </a:p>
          <a:p>
            <a:pPr>
              <a:spcAft>
                <a:spcPts val="600"/>
              </a:spcAft>
            </a:pPr>
            <a:r>
              <a:rPr kumimoji="0" lang="en-US" altLang="en-US" sz="2000" b="0" i="0" u="none" strike="noStrike" cap="none" normalizeH="0" baseline="0" dirty="0">
                <a:ln>
                  <a:noFill/>
                </a:ln>
                <a:solidFill>
                  <a:schemeClr val="tx1">
                    <a:alpha val="60000"/>
                  </a:schemeClr>
                </a:solidFill>
                <a:effectLst/>
                <a:latin typeface="Arial" panose="020B0604020202020204" pitchFamily="34" charset="0"/>
                <a:cs typeface="Arial" panose="020B0604020202020204" pitchFamily="34" charset="0"/>
              </a:rPr>
              <a:t>Placer County: Alta/Dutch Flat, Emigrant Gap, Colfax, Meadow Vista, Foresthill, Sheridan</a:t>
            </a:r>
            <a:endParaRPr lang="en-US" altLang="en-US" sz="2000" dirty="0">
              <a:solidFill>
                <a:schemeClr val="tx1">
                  <a:alpha val="60000"/>
                </a:schemeClr>
              </a:solidFill>
              <a:latin typeface="Calibri" panose="020F0502020204030204" pitchFamily="34" charset="0"/>
              <a:cs typeface="Calibri" panose="020F0502020204030204" pitchFamily="34" charset="0"/>
            </a:endParaRPr>
          </a:p>
          <a:p>
            <a:pPr>
              <a:spcAft>
                <a:spcPts val="600"/>
              </a:spcAft>
            </a:pPr>
            <a:r>
              <a:rPr kumimoji="0" lang="en-US" altLang="en-US" sz="2000" b="0" i="0" u="none" strike="noStrike" cap="none" normalizeH="0" baseline="0" dirty="0">
                <a:ln>
                  <a:noFill/>
                </a:ln>
                <a:solidFill>
                  <a:schemeClr val="tx1">
                    <a:alpha val="60000"/>
                  </a:schemeClr>
                </a:solidFill>
                <a:effectLst/>
                <a:latin typeface="Arial" panose="020B0604020202020204" pitchFamily="34" charset="0"/>
                <a:cs typeface="Arial" panose="020B0604020202020204" pitchFamily="34" charset="0"/>
              </a:rPr>
              <a:t>Yuba County: Wheatland, Loma Rica, Brownsville, Dobbins, Oregon House, Beale AFB</a:t>
            </a:r>
            <a:endParaRPr lang="en-US" altLang="en-US" sz="2000" dirty="0">
              <a:solidFill>
                <a:schemeClr val="tx1">
                  <a:alpha val="60000"/>
                </a:schemeClr>
              </a:solidFill>
              <a:latin typeface="Calibri" panose="020F0502020204030204" pitchFamily="34" charset="0"/>
              <a:cs typeface="Calibri" panose="020F0502020204030204" pitchFamily="34" charset="0"/>
            </a:endParaRPr>
          </a:p>
          <a:p>
            <a:pPr>
              <a:spcAft>
                <a:spcPts val="600"/>
              </a:spcAft>
            </a:pPr>
            <a:r>
              <a:rPr kumimoji="0" lang="en-US" altLang="en-US" sz="2000" b="0" i="0" u="none" strike="noStrike" cap="none" normalizeH="0" baseline="0" dirty="0">
                <a:ln>
                  <a:noFill/>
                </a:ln>
                <a:solidFill>
                  <a:schemeClr val="tx1">
                    <a:alpha val="60000"/>
                  </a:schemeClr>
                </a:solidFill>
                <a:effectLst/>
                <a:latin typeface="Arial" panose="020B0604020202020204" pitchFamily="34" charset="0"/>
                <a:cs typeface="Arial" panose="020B0604020202020204" pitchFamily="34" charset="0"/>
              </a:rPr>
              <a:t>Sutter County: Rio Oso, Nicolaus, Robbins, Pleasant Grove</a:t>
            </a:r>
            <a:endParaRPr lang="en-US" altLang="en-US" sz="2000" dirty="0">
              <a:solidFill>
                <a:schemeClr val="tx1">
                  <a:alpha val="60000"/>
                </a:schemeClr>
              </a:solidFill>
              <a:latin typeface="Calibri" panose="020F0502020204030204" pitchFamily="34" charset="0"/>
              <a:cs typeface="Calibri" panose="020F0502020204030204" pitchFamily="34" charset="0"/>
            </a:endParaRPr>
          </a:p>
          <a:p>
            <a:pPr>
              <a:spcAft>
                <a:spcPts val="600"/>
              </a:spcAft>
            </a:pPr>
            <a:r>
              <a:rPr kumimoji="0" lang="en-US" altLang="en-US" sz="2000" b="0" i="0" u="none" strike="noStrike" cap="none" normalizeH="0" baseline="0" dirty="0">
                <a:ln>
                  <a:noFill/>
                </a:ln>
                <a:solidFill>
                  <a:schemeClr val="tx1">
                    <a:alpha val="60000"/>
                  </a:schemeClr>
                </a:solidFill>
                <a:effectLst/>
                <a:latin typeface="Arial" panose="020B0604020202020204" pitchFamily="34" charset="0"/>
                <a:cs typeface="Arial" panose="020B0604020202020204" pitchFamily="34" charset="0"/>
              </a:rPr>
              <a:t>Nevada County: North San Juan, </a:t>
            </a:r>
            <a:r>
              <a:rPr kumimoji="0" lang="en-US" altLang="en-US" sz="2000" b="0" i="0" u="none" strike="noStrike" cap="none" normalizeH="0" baseline="0" dirty="0" err="1">
                <a:ln>
                  <a:noFill/>
                </a:ln>
                <a:solidFill>
                  <a:schemeClr val="tx1">
                    <a:alpha val="60000"/>
                  </a:schemeClr>
                </a:solidFill>
                <a:effectLst/>
                <a:latin typeface="Arial" panose="020B0604020202020204" pitchFamily="34" charset="0"/>
                <a:cs typeface="Arial" panose="020B0604020202020204" pitchFamily="34" charset="0"/>
              </a:rPr>
              <a:t>Downieville</a:t>
            </a:r>
            <a:r>
              <a:rPr kumimoji="0" lang="en-US" altLang="en-US" sz="2000" b="0" i="0" u="none" strike="noStrike" cap="none" normalizeH="0" baseline="0" dirty="0">
                <a:ln>
                  <a:noFill/>
                </a:ln>
                <a:solidFill>
                  <a:schemeClr val="tx1">
                    <a:alpha val="60000"/>
                  </a:schemeClr>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alpha val="60000"/>
                  </a:schemeClr>
                </a:solidFill>
                <a:effectLst/>
                <a:latin typeface="Arial" panose="020B0604020202020204" pitchFamily="34" charset="0"/>
                <a:cs typeface="Arial" panose="020B0604020202020204" pitchFamily="34" charset="0"/>
              </a:rPr>
              <a:t>Smartsville</a:t>
            </a:r>
            <a:endParaRPr kumimoji="0" lang="en-US" altLang="en-US" sz="2000" b="0" i="0" u="none" strike="noStrike" cap="none" normalizeH="0" baseline="0" dirty="0">
              <a:ln>
                <a:noFill/>
              </a:ln>
              <a:solidFill>
                <a:schemeClr val="tx1">
                  <a:alpha val="60000"/>
                </a:schemeClr>
              </a:solidFill>
              <a:effectLst/>
              <a:latin typeface="Arial" panose="020B0604020202020204" pitchFamily="34" charset="0"/>
              <a:cs typeface="Arial" panose="020B0604020202020204" pitchFamily="34" charset="0"/>
            </a:endParaRPr>
          </a:p>
          <a:p>
            <a:pPr>
              <a:spcAft>
                <a:spcPts val="600"/>
              </a:spcAft>
            </a:pPr>
            <a:r>
              <a:rPr lang="en-US" altLang="en-US" sz="2000" dirty="0">
                <a:solidFill>
                  <a:schemeClr val="tx1">
                    <a:alpha val="60000"/>
                  </a:schemeClr>
                </a:solidFill>
                <a:cs typeface="Arial" panose="020B0604020202020204" pitchFamily="34" charset="0"/>
              </a:rPr>
              <a:t>Yolo County: Esparto, Madison, Yolo, Knights Landing, Dunnigan, Arbuckle, </a:t>
            </a:r>
            <a:r>
              <a:rPr lang="en-US" altLang="en-US" sz="2000" dirty="0" err="1">
                <a:solidFill>
                  <a:schemeClr val="tx1">
                    <a:alpha val="60000"/>
                  </a:schemeClr>
                </a:solidFill>
                <a:cs typeface="Arial" panose="020B0604020202020204" pitchFamily="34" charset="0"/>
              </a:rPr>
              <a:t>Guinda</a:t>
            </a:r>
            <a:r>
              <a:rPr lang="en-US" altLang="en-US" sz="2000" dirty="0">
                <a:solidFill>
                  <a:schemeClr val="tx1">
                    <a:alpha val="60000"/>
                  </a:schemeClr>
                </a:solidFill>
                <a:cs typeface="Arial" panose="020B0604020202020204" pitchFamily="34" charset="0"/>
              </a:rPr>
              <a:t> and Brooks</a:t>
            </a:r>
            <a:endParaRPr lang="en-US" altLang="en-US" sz="2000" dirty="0">
              <a:solidFill>
                <a:schemeClr val="tx1">
                  <a:alpha val="60000"/>
                </a:schemeClr>
              </a:solidFill>
              <a:latin typeface="Calibri" panose="020F0502020204030204" pitchFamily="34" charset="0"/>
              <a:cs typeface="Calibri" panose="020F0502020204030204" pitchFamily="34" charset="0"/>
            </a:endParaRPr>
          </a:p>
          <a:p>
            <a:pPr>
              <a:spcAft>
                <a:spcPts val="600"/>
              </a:spcAft>
            </a:pPr>
            <a:r>
              <a:rPr kumimoji="0" lang="en-US" altLang="en-US" sz="2000" b="0" i="0" u="none" strike="noStrike" cap="none" normalizeH="0" baseline="0" dirty="0">
                <a:ln>
                  <a:noFill/>
                </a:ln>
                <a:solidFill>
                  <a:schemeClr val="tx1">
                    <a:alpha val="60000"/>
                  </a:schemeClr>
                </a:solidFill>
                <a:effectLst/>
                <a:latin typeface="Arial" panose="020B0604020202020204" pitchFamily="34" charset="0"/>
                <a:cs typeface="Arial" panose="020B0604020202020204" pitchFamily="34" charset="0"/>
              </a:rPr>
              <a:t>Colusa County: College City (95912), Colusa (95932), Williams, Maxwell, Grimes</a:t>
            </a:r>
            <a:endParaRPr kumimoji="0" lang="en-US" altLang="en-US" sz="2000" b="0" i="0" u="none" strike="noStrike" cap="none" normalizeH="0" baseline="0" dirty="0">
              <a:ln>
                <a:noFill/>
              </a:ln>
              <a:solidFill>
                <a:schemeClr val="tx1">
                  <a:alpha val="60000"/>
                </a:schemeClr>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2000" b="1" i="0" u="none" strike="noStrike" cap="none" normalizeH="0" baseline="0" dirty="0">
                <a:ln>
                  <a:noFill/>
                </a:ln>
                <a:solidFill>
                  <a:schemeClr val="tx1">
                    <a:alpha val="60000"/>
                  </a:schemeClr>
                </a:solidFill>
                <a:effectLst/>
                <a:latin typeface="Arial" panose="020B0604020202020204" pitchFamily="34" charset="0"/>
                <a:cs typeface="Arial" panose="020B0604020202020204" pitchFamily="34" charset="0"/>
              </a:rPr>
              <a:t>Underserved Areas</a:t>
            </a:r>
            <a:r>
              <a:rPr kumimoji="0" lang="en-US" altLang="en-US" sz="2000" b="0" i="0" u="none" strike="noStrike" cap="none" normalizeH="0" baseline="0" dirty="0">
                <a:ln>
                  <a:noFill/>
                </a:ln>
                <a:solidFill>
                  <a:schemeClr val="tx1">
                    <a:alpha val="60000"/>
                  </a:schemeClr>
                </a:solidFill>
                <a:effectLst/>
                <a:latin typeface="Arial" panose="020B0604020202020204" pitchFamily="34" charset="0"/>
                <a:cs typeface="Arial" panose="020B0604020202020204" pitchFamily="34" charset="0"/>
              </a:rPr>
              <a:t> (zip codes): Marysville, </a:t>
            </a:r>
            <a:r>
              <a:rPr kumimoji="0" lang="en-US" altLang="en-US" sz="2000" b="0" i="0" u="none" strike="noStrike" cap="none" normalizeH="0" baseline="0" dirty="0" err="1">
                <a:ln>
                  <a:noFill/>
                </a:ln>
                <a:solidFill>
                  <a:schemeClr val="tx1">
                    <a:alpha val="60000"/>
                  </a:schemeClr>
                </a:solidFill>
                <a:effectLst/>
                <a:latin typeface="Arial" panose="020B0604020202020204" pitchFamily="34" charset="0"/>
                <a:cs typeface="Arial" panose="020B0604020202020204" pitchFamily="34" charset="0"/>
              </a:rPr>
              <a:t>Olivehurst</a:t>
            </a:r>
            <a:r>
              <a:rPr kumimoji="0" lang="en-US" altLang="en-US" sz="2000" b="0" i="0" u="none" strike="noStrike" cap="none" normalizeH="0" baseline="0" dirty="0">
                <a:ln>
                  <a:noFill/>
                </a:ln>
                <a:solidFill>
                  <a:schemeClr val="tx1">
                    <a:alpha val="60000"/>
                  </a:schemeClr>
                </a:solidFill>
                <a:effectLst/>
                <a:latin typeface="Arial" panose="020B0604020202020204" pitchFamily="34" charset="0"/>
                <a:cs typeface="Arial" panose="020B0604020202020204" pitchFamily="34" charset="0"/>
              </a:rPr>
              <a:t>, Linda, Plumas Lake, Wheatland; Yuba City, Live Oak</a:t>
            </a:r>
            <a:endParaRPr kumimoji="0" lang="en-US" altLang="en-US" sz="2000" b="0" i="0" u="none" strike="noStrike" cap="none" normalizeH="0" baseline="0" dirty="0">
              <a:ln>
                <a:noFill/>
              </a:ln>
              <a:solidFill>
                <a:schemeClr val="tx1">
                  <a:alpha val="60000"/>
                </a:schemeClr>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2000" b="0" i="0" u="none" strike="noStrike" cap="none" normalizeH="0" baseline="0" dirty="0">
                <a:ln>
                  <a:noFill/>
                </a:ln>
                <a:solidFill>
                  <a:schemeClr val="tx1">
                    <a:alpha val="60000"/>
                  </a:schemeClr>
                </a:solidFill>
                <a:effectLst/>
                <a:latin typeface="Maiandra GD" panose="020E0502030308020204" pitchFamily="34" charset="0"/>
                <a:cs typeface="Arial" panose="020B0604020202020204" pitchFamily="34" charset="0"/>
              </a:rPr>
              <a:t>       95993, 95991, 95977, 95961, 95959, 95953, 95946, 95903, 95901, 95842, 95838, 95835, 95816, 95815, 95811, 95692, 95673, 95660 </a:t>
            </a:r>
            <a:endParaRPr kumimoji="0" lang="en-US" altLang="en-US" sz="2000" b="0" i="0" u="none" strike="noStrike" cap="none" normalizeH="0" baseline="0" dirty="0">
              <a:ln>
                <a:noFill/>
              </a:ln>
              <a:solidFill>
                <a:schemeClr val="tx1">
                  <a:alpha val="60000"/>
                </a:schemeClr>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2000" b="0" i="0" u="none" strike="noStrike" cap="none" normalizeH="0" baseline="0" dirty="0">
                <a:ln>
                  <a:noFill/>
                </a:ln>
                <a:solidFill>
                  <a:schemeClr val="tx1">
                    <a:alpha val="60000"/>
                  </a:schemeClr>
                </a:solidFill>
                <a:effectLst/>
                <a:latin typeface="Arial" panose="020B0604020202020204" pitchFamily="34" charset="0"/>
                <a:cs typeface="Arial" panose="020B0604020202020204" pitchFamily="34" charset="0"/>
              </a:rPr>
              <a:t> </a:t>
            </a:r>
            <a:endParaRPr kumimoji="0" lang="en-US" altLang="en-US" sz="2000" b="0" i="0" u="none" strike="noStrike" cap="none" normalizeH="0" baseline="0" dirty="0">
              <a:ln>
                <a:noFill/>
              </a:ln>
              <a:solidFill>
                <a:schemeClr val="tx1">
                  <a:alpha val="60000"/>
                </a:schemeClr>
              </a:solidFill>
              <a:effectLst/>
              <a:latin typeface="Arial" panose="020B0604020202020204" pitchFamily="34" charset="0"/>
            </a:endParaRPr>
          </a:p>
        </p:txBody>
      </p:sp>
    </p:spTree>
    <p:extLst>
      <p:ext uri="{BB962C8B-B14F-4D97-AF65-F5344CB8AC3E}">
        <p14:creationId xmlns:p14="http://schemas.microsoft.com/office/powerpoint/2010/main" val="300458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031C0-6E3A-40B3-B867-58EF5F668FAB}"/>
              </a:ext>
            </a:extLst>
          </p:cNvPr>
          <p:cNvSpPr>
            <a:spLocks noGrp="1"/>
          </p:cNvSpPr>
          <p:nvPr>
            <p:ph type="title"/>
          </p:nvPr>
        </p:nvSpPr>
        <p:spPr/>
        <p:txBody>
          <a:bodyPr/>
          <a:lstStyle/>
          <a:p>
            <a:r>
              <a:rPr lang="en-US" dirty="0"/>
              <a:t>Expansion of Service Delivery</a:t>
            </a:r>
          </a:p>
        </p:txBody>
      </p:sp>
      <p:graphicFrame>
        <p:nvGraphicFramePr>
          <p:cNvPr id="5" name="Content Placeholder 2">
            <a:extLst>
              <a:ext uri="{FF2B5EF4-FFF2-40B4-BE49-F238E27FC236}">
                <a16:creationId xmlns:a16="http://schemas.microsoft.com/office/drawing/2014/main" id="{13C2A20F-1E5F-6547-D5D9-5B5D344EE4E6}"/>
              </a:ext>
            </a:extLst>
          </p:cNvPr>
          <p:cNvGraphicFramePr>
            <a:graphicFrameLocks noGrp="1"/>
          </p:cNvGraphicFramePr>
          <p:nvPr>
            <p:ph idx="1"/>
            <p:extLst>
              <p:ext uri="{D42A27DB-BD31-4B8C-83A1-F6EECF244321}">
                <p14:modId xmlns:p14="http://schemas.microsoft.com/office/powerpoint/2010/main" val="21847013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139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AB65F-2CB6-13D3-99AB-818BA8F67902}"/>
              </a:ext>
            </a:extLst>
          </p:cNvPr>
          <p:cNvSpPr>
            <a:spLocks noGrp="1"/>
          </p:cNvSpPr>
          <p:nvPr>
            <p:ph type="title"/>
          </p:nvPr>
        </p:nvSpPr>
        <p:spPr>
          <a:xfrm>
            <a:off x="1024128" y="965199"/>
            <a:ext cx="6766078" cy="4927601"/>
          </a:xfrm>
        </p:spPr>
        <p:txBody>
          <a:bodyPr vert="horz" lIns="91440" tIns="45720" rIns="91440" bIns="45720" rtlCol="0" anchor="ctr">
            <a:normAutofit/>
          </a:bodyPr>
          <a:lstStyle/>
          <a:p>
            <a:pPr algn="r"/>
            <a:r>
              <a:rPr lang="en-US" sz="4800" kern="1200" dirty="0">
                <a:solidFill>
                  <a:schemeClr val="bg1"/>
                </a:solidFill>
                <a:latin typeface="+mj-lt"/>
                <a:ea typeface="+mj-ea"/>
                <a:cs typeface="+mj-cs"/>
              </a:rPr>
              <a:t>Cap on </a:t>
            </a:r>
            <a:r>
              <a:rPr lang="en-US" sz="4800" dirty="0">
                <a:solidFill>
                  <a:schemeClr val="bg1"/>
                </a:solidFill>
              </a:rPr>
              <a:t>Claims </a:t>
            </a:r>
            <a:r>
              <a:rPr lang="en-US" sz="4800" kern="1200" dirty="0">
                <a:solidFill>
                  <a:schemeClr val="bg1"/>
                </a:solidFill>
                <a:latin typeface="+mj-lt"/>
                <a:ea typeface="+mj-ea"/>
                <a:cs typeface="+mj-cs"/>
              </a:rPr>
              <a:t>per </a:t>
            </a:r>
            <a:r>
              <a:rPr lang="en-US" sz="4800" dirty="0" err="1">
                <a:solidFill>
                  <a:schemeClr val="bg1"/>
                </a:solidFill>
              </a:rPr>
              <a:t>V</a:t>
            </a:r>
            <a:r>
              <a:rPr lang="en-US" sz="4800" kern="1200" dirty="0" err="1">
                <a:solidFill>
                  <a:schemeClr val="bg1"/>
                </a:solidFill>
                <a:latin typeface="+mj-lt"/>
                <a:ea typeface="+mj-ea"/>
                <a:cs typeface="+mj-cs"/>
              </a:rPr>
              <a:t>endorization</a:t>
            </a:r>
            <a:endParaRPr lang="en-US" sz="4800"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B0C19BDE-677E-F8A3-605E-4E00D46F2842}"/>
              </a:ext>
            </a:extLst>
          </p:cNvPr>
          <p:cNvSpPr>
            <a:spLocks noGrp="1"/>
          </p:cNvSpPr>
          <p:nvPr>
            <p:ph idx="1"/>
          </p:nvPr>
        </p:nvSpPr>
        <p:spPr>
          <a:xfrm>
            <a:off x="8438729" y="965198"/>
            <a:ext cx="2707937" cy="4927602"/>
          </a:xfrm>
        </p:spPr>
        <p:txBody>
          <a:bodyPr vert="horz" lIns="91440" tIns="45720" rIns="91440" bIns="45720" rtlCol="0" anchor="ctr">
            <a:normAutofit/>
          </a:bodyPr>
          <a:lstStyle/>
          <a:p>
            <a:pPr marL="0" indent="0">
              <a:buNone/>
            </a:pPr>
            <a:r>
              <a:rPr lang="en-US" sz="3200" kern="1200" dirty="0">
                <a:solidFill>
                  <a:srgbClr val="FFC000"/>
                </a:solidFill>
                <a:latin typeface="+mn-lt"/>
                <a:ea typeface="+mn-ea"/>
                <a:cs typeface="+mn-cs"/>
              </a:rPr>
              <a:t>50 claims per </a:t>
            </a:r>
            <a:r>
              <a:rPr lang="en-US" sz="3200" kern="1200" dirty="0" err="1">
                <a:solidFill>
                  <a:srgbClr val="FFC000"/>
                </a:solidFill>
                <a:latin typeface="+mn-lt"/>
                <a:ea typeface="+mn-ea"/>
                <a:cs typeface="+mn-cs"/>
              </a:rPr>
              <a:t>vendorization</a:t>
            </a:r>
            <a:endParaRPr lang="en-US" sz="3200" kern="1200" dirty="0">
              <a:solidFill>
                <a:srgbClr val="FFC000"/>
              </a:solidFill>
              <a:latin typeface="+mn-lt"/>
              <a:ea typeface="+mn-ea"/>
              <a:cs typeface="+mn-cs"/>
            </a:endParaRPr>
          </a:p>
        </p:txBody>
      </p:sp>
      <p:cxnSp>
        <p:nvCxnSpPr>
          <p:cNvPr id="10" name="Straight Connector 9">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8160"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715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81F8F-64F7-C341-B251-F9D683F87769}"/>
              </a:ext>
            </a:extLst>
          </p:cNvPr>
          <p:cNvSpPr>
            <a:spLocks noGrp="1"/>
          </p:cNvSpPr>
          <p:nvPr>
            <p:ph type="title"/>
          </p:nvPr>
        </p:nvSpPr>
        <p:spPr>
          <a:xfrm>
            <a:off x="589560" y="856180"/>
            <a:ext cx="4560584" cy="1128068"/>
          </a:xfrm>
        </p:spPr>
        <p:txBody>
          <a:bodyPr anchor="ctr">
            <a:normAutofit/>
          </a:bodyPr>
          <a:lstStyle/>
          <a:p>
            <a:r>
              <a:rPr lang="en-US" sz="3700"/>
              <a:t>How will you get paid?</a:t>
            </a:r>
          </a:p>
        </p:txBody>
      </p:sp>
      <p:grpSp>
        <p:nvGrpSpPr>
          <p:cNvPr id="35" name="Group 3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6" name="Rectangle 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7D211F-429F-325C-859C-4DAFC2C2D16D}"/>
              </a:ext>
            </a:extLst>
          </p:cNvPr>
          <p:cNvSpPr>
            <a:spLocks noGrp="1"/>
          </p:cNvSpPr>
          <p:nvPr>
            <p:ph idx="1"/>
          </p:nvPr>
        </p:nvSpPr>
        <p:spPr>
          <a:xfrm>
            <a:off x="590719" y="2330505"/>
            <a:ext cx="4559425" cy="3979585"/>
          </a:xfrm>
        </p:spPr>
        <p:txBody>
          <a:bodyPr anchor="ctr">
            <a:normAutofit/>
          </a:bodyPr>
          <a:lstStyle/>
          <a:p>
            <a:r>
              <a:rPr lang="en-US" sz="2000" dirty="0"/>
              <a:t>Complete a stipend claim form</a:t>
            </a:r>
          </a:p>
          <a:p>
            <a:r>
              <a:rPr lang="en-US" sz="2000" dirty="0"/>
              <a:t>Payments will be received no later than December 2023</a:t>
            </a:r>
          </a:p>
          <a:p>
            <a:endParaRPr lang="en-US" sz="2000" dirty="0"/>
          </a:p>
          <a:p>
            <a:endParaRPr lang="en-US" sz="2000" dirty="0"/>
          </a:p>
          <a:p>
            <a:endParaRPr lang="en-US" sz="2000" dirty="0"/>
          </a:p>
        </p:txBody>
      </p:sp>
      <p:sp>
        <p:nvSpPr>
          <p:cNvPr id="41" name="Rectangle 4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White calculator">
            <a:extLst>
              <a:ext uri="{FF2B5EF4-FFF2-40B4-BE49-F238E27FC236}">
                <a16:creationId xmlns:a16="http://schemas.microsoft.com/office/drawing/2014/main" id="{3E56382C-8329-E572-BE76-366B5A6F7B0F}"/>
              </a:ext>
            </a:extLst>
          </p:cNvPr>
          <p:cNvPicPr>
            <a:picLocks noChangeAspect="1"/>
          </p:cNvPicPr>
          <p:nvPr/>
        </p:nvPicPr>
        <p:blipFill rotWithShape="1">
          <a:blip r:embed="rId3"/>
          <a:srcRect r="31143" b="1"/>
          <a:stretch/>
        </p:blipFill>
        <p:spPr>
          <a:xfrm>
            <a:off x="5739704" y="799034"/>
            <a:ext cx="5425410" cy="5259296"/>
          </a:xfrm>
          <a:prstGeom prst="rect">
            <a:avLst/>
          </a:prstGeom>
        </p:spPr>
      </p:pic>
    </p:spTree>
    <p:extLst>
      <p:ext uri="{BB962C8B-B14F-4D97-AF65-F5344CB8AC3E}">
        <p14:creationId xmlns:p14="http://schemas.microsoft.com/office/powerpoint/2010/main" val="3091460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 application&#10;&#10;Description automatically generated">
            <a:extLst>
              <a:ext uri="{FF2B5EF4-FFF2-40B4-BE49-F238E27FC236}">
                <a16:creationId xmlns:a16="http://schemas.microsoft.com/office/drawing/2014/main" id="{9F1A208F-9137-F11E-E330-70B987E1509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746" t="16334" r="25092" b="9866"/>
          <a:stretch/>
        </p:blipFill>
        <p:spPr>
          <a:xfrm>
            <a:off x="1539497" y="0"/>
            <a:ext cx="9113005" cy="6858000"/>
          </a:xfrm>
        </p:spPr>
      </p:pic>
    </p:spTree>
    <p:extLst>
      <p:ext uri="{BB962C8B-B14F-4D97-AF65-F5344CB8AC3E}">
        <p14:creationId xmlns:p14="http://schemas.microsoft.com/office/powerpoint/2010/main" val="3275230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9217D27-87E0-9AE0-6874-10F185BE8B1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2676" t="14832" r="28451" b="7115"/>
          <a:stretch/>
        </p:blipFill>
        <p:spPr bwMode="auto">
          <a:xfrm>
            <a:off x="2288913" y="-29943"/>
            <a:ext cx="7660630" cy="68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568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DCBDB08-AA67-FBDF-B9D5-0BEB80501E1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2395" t="18335" r="10844" b="6864"/>
          <a:stretch/>
        </p:blipFill>
        <p:spPr bwMode="auto">
          <a:xfrm>
            <a:off x="1474305" y="0"/>
            <a:ext cx="92433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603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How to write FAQs that actually helps customers">
            <a:extLst>
              <a:ext uri="{FF2B5EF4-FFF2-40B4-BE49-F238E27FC236}">
                <a16:creationId xmlns:a16="http://schemas.microsoft.com/office/drawing/2014/main" id="{339923DF-8B3D-D32E-A2DF-D32102CE3FE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101" b="191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505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7414-25B3-130A-2C35-9969F4B9A866}"/>
              </a:ext>
            </a:extLst>
          </p:cNvPr>
          <p:cNvSpPr>
            <a:spLocks noGrp="1"/>
          </p:cNvSpPr>
          <p:nvPr>
            <p:ph type="title"/>
          </p:nvPr>
        </p:nvSpPr>
        <p:spPr>
          <a:xfrm>
            <a:off x="4965430" y="629268"/>
            <a:ext cx="6586491" cy="1286160"/>
          </a:xfrm>
        </p:spPr>
        <p:txBody>
          <a:bodyPr anchor="b">
            <a:normAutofit/>
          </a:bodyPr>
          <a:lstStyle/>
          <a:p>
            <a:r>
              <a:rPr lang="en-US" dirty="0"/>
              <a:t>Lynn’s Contact Info</a:t>
            </a:r>
          </a:p>
        </p:txBody>
      </p:sp>
      <p:sp>
        <p:nvSpPr>
          <p:cNvPr id="3" name="Content Placeholder 2">
            <a:extLst>
              <a:ext uri="{FF2B5EF4-FFF2-40B4-BE49-F238E27FC236}">
                <a16:creationId xmlns:a16="http://schemas.microsoft.com/office/drawing/2014/main" id="{1FE576E3-E3D3-9671-995E-A0F156AB9FF0}"/>
              </a:ext>
            </a:extLst>
          </p:cNvPr>
          <p:cNvSpPr>
            <a:spLocks noGrp="1"/>
          </p:cNvSpPr>
          <p:nvPr>
            <p:ph idx="1"/>
          </p:nvPr>
        </p:nvSpPr>
        <p:spPr>
          <a:xfrm>
            <a:off x="4965431" y="2438400"/>
            <a:ext cx="6586489" cy="3785419"/>
          </a:xfrm>
        </p:spPr>
        <p:txBody>
          <a:bodyPr>
            <a:normAutofit/>
          </a:bodyPr>
          <a:lstStyle/>
          <a:p>
            <a:r>
              <a:rPr lang="en-US" sz="3200" dirty="0">
                <a:hlinkClick r:id="rId3"/>
              </a:rPr>
              <a:t>lynnarner.consultant@gmail.com</a:t>
            </a:r>
            <a:endParaRPr lang="en-US" sz="3200" dirty="0"/>
          </a:p>
          <a:p>
            <a:r>
              <a:rPr lang="en-US" sz="3200" dirty="0"/>
              <a:t>530-902-5097</a:t>
            </a:r>
          </a:p>
        </p:txBody>
      </p:sp>
      <p:pic>
        <p:nvPicPr>
          <p:cNvPr id="5" name="Picture 4" descr="Person holding mouse">
            <a:extLst>
              <a:ext uri="{FF2B5EF4-FFF2-40B4-BE49-F238E27FC236}">
                <a16:creationId xmlns:a16="http://schemas.microsoft.com/office/drawing/2014/main" id="{8D87A2A7-C15A-0A61-9174-3985C70044BD}"/>
              </a:ext>
            </a:extLst>
          </p:cNvPr>
          <p:cNvPicPr>
            <a:picLocks noChangeAspect="1"/>
          </p:cNvPicPr>
          <p:nvPr/>
        </p:nvPicPr>
        <p:blipFill rotWithShape="1">
          <a:blip r:embed="rId4"/>
          <a:srcRect l="29135" r="2574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8A0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65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A60029-18DF-1B9C-F7CA-952AD01C879A}"/>
              </a:ext>
            </a:extLst>
          </p:cNvPr>
          <p:cNvSpPr>
            <a:spLocks noGrp="1"/>
          </p:cNvSpPr>
          <p:nvPr>
            <p:ph type="title"/>
          </p:nvPr>
        </p:nvSpPr>
        <p:spPr>
          <a:xfrm>
            <a:off x="1043631" y="809898"/>
            <a:ext cx="9942716" cy="1554480"/>
          </a:xfrm>
        </p:spPr>
        <p:txBody>
          <a:bodyPr anchor="ctr">
            <a:normAutofit/>
          </a:bodyPr>
          <a:lstStyle/>
          <a:p>
            <a:r>
              <a:rPr lang="en-US" sz="4800"/>
              <a:t>Who am I?</a:t>
            </a:r>
          </a:p>
        </p:txBody>
      </p:sp>
      <p:sp>
        <p:nvSpPr>
          <p:cNvPr id="5" name="Content Placeholder 4">
            <a:extLst>
              <a:ext uri="{FF2B5EF4-FFF2-40B4-BE49-F238E27FC236}">
                <a16:creationId xmlns:a16="http://schemas.microsoft.com/office/drawing/2014/main" id="{21FEED4B-CA69-E3D1-CB63-5F6255E36968}"/>
              </a:ext>
            </a:extLst>
          </p:cNvPr>
          <p:cNvSpPr>
            <a:spLocks noGrp="1"/>
          </p:cNvSpPr>
          <p:nvPr>
            <p:ph idx="1"/>
          </p:nvPr>
        </p:nvSpPr>
        <p:spPr>
          <a:xfrm>
            <a:off x="1045028" y="3017522"/>
            <a:ext cx="9941319" cy="3124658"/>
          </a:xfrm>
        </p:spPr>
        <p:txBody>
          <a:bodyPr anchor="ctr">
            <a:normAutofit/>
          </a:bodyPr>
          <a:lstStyle/>
          <a:p>
            <a:pPr marL="0" indent="0">
              <a:buNone/>
            </a:pPr>
            <a:r>
              <a:rPr lang="en-US" sz="2400"/>
              <a:t>Lynn Arner</a:t>
            </a:r>
          </a:p>
          <a:p>
            <a:r>
              <a:rPr lang="en-US" sz="2400"/>
              <a:t>Early Childhood Specialist</a:t>
            </a:r>
          </a:p>
          <a:p>
            <a:r>
              <a:rPr lang="en-US" sz="2400"/>
              <a:t>Project Coordinator for ARPA Part C Initiative</a:t>
            </a:r>
          </a:p>
          <a:p>
            <a:r>
              <a:rPr lang="en-US" sz="2400"/>
              <a:t>Knowledgeable about Early Start</a:t>
            </a:r>
          </a:p>
          <a:p>
            <a:r>
              <a:rPr lang="en-US" sz="2400"/>
              <a:t>Passionate about Early Intervention</a:t>
            </a:r>
          </a:p>
          <a:p>
            <a:r>
              <a:rPr lang="en-US" sz="2400"/>
              <a:t>Excited about telling your story and supporting your work in Early Start</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9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346ED-1A81-BA11-6613-1ACCF3D43828}"/>
              </a:ext>
            </a:extLst>
          </p:cNvPr>
          <p:cNvSpPr>
            <a:spLocks noGrp="1"/>
          </p:cNvSpPr>
          <p:nvPr>
            <p:ph type="title"/>
          </p:nvPr>
        </p:nvSpPr>
        <p:spPr>
          <a:xfrm>
            <a:off x="640080" y="325369"/>
            <a:ext cx="4368602" cy="1956841"/>
          </a:xfrm>
        </p:spPr>
        <p:txBody>
          <a:bodyPr anchor="b">
            <a:normAutofit/>
          </a:bodyPr>
          <a:lstStyle/>
          <a:p>
            <a:r>
              <a:rPr lang="en-US" sz="5400"/>
              <a:t>What can we accomplish?</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33371C-A553-E106-8D63-1A44D83969E9}"/>
              </a:ext>
            </a:extLst>
          </p:cNvPr>
          <p:cNvSpPr>
            <a:spLocks noGrp="1"/>
          </p:cNvSpPr>
          <p:nvPr>
            <p:ph idx="1"/>
          </p:nvPr>
        </p:nvSpPr>
        <p:spPr>
          <a:xfrm>
            <a:off x="640080" y="2872899"/>
            <a:ext cx="4243589" cy="3320668"/>
          </a:xfrm>
        </p:spPr>
        <p:txBody>
          <a:bodyPr>
            <a:normAutofit lnSpcReduction="10000"/>
          </a:bodyPr>
          <a:lstStyle/>
          <a:p>
            <a:r>
              <a:rPr lang="en-US" sz="2200" dirty="0"/>
              <a:t>Expand to support families’ unique needs for accessing critical services for their young children. </a:t>
            </a:r>
          </a:p>
          <a:p>
            <a:r>
              <a:rPr lang="en-US" sz="2200" dirty="0"/>
              <a:t>Increasing the availability of a provider network that reflects the cultural and linguistic diversity of the community</a:t>
            </a:r>
          </a:p>
          <a:p>
            <a:r>
              <a:rPr lang="en-US" sz="2200" dirty="0"/>
              <a:t>Expand your capacity to serve more children by offering incentives.</a:t>
            </a:r>
          </a:p>
          <a:p>
            <a:endParaRPr lang="en-US" sz="2200" dirty="0"/>
          </a:p>
        </p:txBody>
      </p:sp>
      <p:pic>
        <p:nvPicPr>
          <p:cNvPr id="5" name="Picture 4" descr="Colourful carved figures of humans">
            <a:extLst>
              <a:ext uri="{FF2B5EF4-FFF2-40B4-BE49-F238E27FC236}">
                <a16:creationId xmlns:a16="http://schemas.microsoft.com/office/drawing/2014/main" id="{71FEF545-EE4D-FE74-E926-56FCEDC34C69}"/>
              </a:ext>
            </a:extLst>
          </p:cNvPr>
          <p:cNvPicPr>
            <a:picLocks noChangeAspect="1"/>
          </p:cNvPicPr>
          <p:nvPr/>
        </p:nvPicPr>
        <p:blipFill rotWithShape="1">
          <a:blip r:embed="rId3"/>
          <a:srcRect l="14384" r="1415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2826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501A3-6768-DF52-AE75-A8959A4C369B}"/>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Potential for Statewide Model</a:t>
            </a:r>
          </a:p>
        </p:txBody>
      </p:sp>
      <p:graphicFrame>
        <p:nvGraphicFramePr>
          <p:cNvPr id="5" name="Content Placeholder 2">
            <a:extLst>
              <a:ext uri="{FF2B5EF4-FFF2-40B4-BE49-F238E27FC236}">
                <a16:creationId xmlns:a16="http://schemas.microsoft.com/office/drawing/2014/main" id="{E73E7013-EE8C-0F49-5F7D-67A58E111343}"/>
              </a:ext>
            </a:extLst>
          </p:cNvPr>
          <p:cNvGraphicFramePr>
            <a:graphicFrameLocks noGrp="1"/>
          </p:cNvGraphicFramePr>
          <p:nvPr>
            <p:ph idx="1"/>
            <p:extLst>
              <p:ext uri="{D42A27DB-BD31-4B8C-83A1-F6EECF244321}">
                <p14:modId xmlns:p14="http://schemas.microsoft.com/office/powerpoint/2010/main" val="4238204943"/>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0" name="Picture 6" descr="Clipart - California - Outline and Flag (Solid)">
            <a:extLst>
              <a:ext uri="{FF2B5EF4-FFF2-40B4-BE49-F238E27FC236}">
                <a16:creationId xmlns:a16="http://schemas.microsoft.com/office/drawing/2014/main" id="{943BD29F-4319-6465-B61F-EEB8549DE3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9745" y="4598771"/>
            <a:ext cx="1246509" cy="142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93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0E2ACCD-651B-33DF-705B-395898691D3D}"/>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Outreach:</a:t>
            </a:r>
          </a:p>
        </p:txBody>
      </p:sp>
      <p:graphicFrame>
        <p:nvGraphicFramePr>
          <p:cNvPr id="5" name="Content Placeholder 2">
            <a:extLst>
              <a:ext uri="{FF2B5EF4-FFF2-40B4-BE49-F238E27FC236}">
                <a16:creationId xmlns:a16="http://schemas.microsoft.com/office/drawing/2014/main" id="{66B41CB6-D4F2-82A7-D949-CF4C818381E7}"/>
              </a:ext>
            </a:extLst>
          </p:cNvPr>
          <p:cNvGraphicFramePr>
            <a:graphicFrameLocks noGrp="1"/>
          </p:cNvGraphicFramePr>
          <p:nvPr>
            <p:ph idx="1"/>
            <p:extLst>
              <p:ext uri="{D42A27DB-BD31-4B8C-83A1-F6EECF244321}">
                <p14:modId xmlns:p14="http://schemas.microsoft.com/office/powerpoint/2010/main" val="3337795798"/>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6425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5AB5112-C6A1-41DC-D459-F4F2FFE60F6B}"/>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Job Fairs and Community Events</a:t>
            </a:r>
          </a:p>
        </p:txBody>
      </p:sp>
      <p:graphicFrame>
        <p:nvGraphicFramePr>
          <p:cNvPr id="5" name="Content Placeholder 2">
            <a:extLst>
              <a:ext uri="{FF2B5EF4-FFF2-40B4-BE49-F238E27FC236}">
                <a16:creationId xmlns:a16="http://schemas.microsoft.com/office/drawing/2014/main" id="{6D01C658-06AC-3C99-6122-33B60B4B85F4}"/>
              </a:ext>
            </a:extLst>
          </p:cNvPr>
          <p:cNvGraphicFramePr>
            <a:graphicFrameLocks noGrp="1"/>
          </p:cNvGraphicFramePr>
          <p:nvPr>
            <p:ph idx="1"/>
            <p:extLst>
              <p:ext uri="{D42A27DB-BD31-4B8C-83A1-F6EECF244321}">
                <p14:modId xmlns:p14="http://schemas.microsoft.com/office/powerpoint/2010/main" val="3350725137"/>
              </p:ext>
            </p:extLst>
          </p:nvPr>
        </p:nvGraphicFramePr>
        <p:xfrm>
          <a:off x="3794296" y="288758"/>
          <a:ext cx="7997370"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593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29A1D6-38E8-B48E-C7C4-3BF6CA3C5623}"/>
              </a:ext>
            </a:extLst>
          </p:cNvPr>
          <p:cNvPicPr>
            <a:picLocks noChangeAspect="1"/>
          </p:cNvPicPr>
          <p:nvPr/>
        </p:nvPicPr>
        <p:blipFill rotWithShape="1">
          <a:blip r:embed="rId3">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0BAB6-1AE1-0DDE-B148-3425D42287CE}"/>
              </a:ext>
            </a:extLst>
          </p:cNvPr>
          <p:cNvSpPr>
            <a:spLocks noGrp="1"/>
          </p:cNvSpPr>
          <p:nvPr>
            <p:ph type="title"/>
          </p:nvPr>
        </p:nvSpPr>
        <p:spPr>
          <a:xfrm>
            <a:off x="838200" y="365125"/>
            <a:ext cx="10515600" cy="1325563"/>
          </a:xfrm>
        </p:spPr>
        <p:txBody>
          <a:bodyPr>
            <a:normAutofit/>
          </a:bodyPr>
          <a:lstStyle/>
          <a:p>
            <a:r>
              <a:rPr lang="en-US" dirty="0"/>
              <a:t>How can you help?</a:t>
            </a:r>
          </a:p>
        </p:txBody>
      </p:sp>
      <p:graphicFrame>
        <p:nvGraphicFramePr>
          <p:cNvPr id="5" name="Content Placeholder 2">
            <a:extLst>
              <a:ext uri="{FF2B5EF4-FFF2-40B4-BE49-F238E27FC236}">
                <a16:creationId xmlns:a16="http://schemas.microsoft.com/office/drawing/2014/main" id="{4430B7E6-F38D-6716-6BD8-0D4C01E0D1C9}"/>
              </a:ext>
            </a:extLst>
          </p:cNvPr>
          <p:cNvGraphicFramePr>
            <a:graphicFrameLocks noGrp="1"/>
          </p:cNvGraphicFramePr>
          <p:nvPr>
            <p:ph idx="1"/>
            <p:extLst>
              <p:ext uri="{D42A27DB-BD31-4B8C-83A1-F6EECF244321}">
                <p14:modId xmlns:p14="http://schemas.microsoft.com/office/powerpoint/2010/main" val="7028582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688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4D3F-242C-1CA6-8E96-8FAE1C517438}"/>
              </a:ext>
            </a:extLst>
          </p:cNvPr>
          <p:cNvSpPr>
            <a:spLocks noGrp="1"/>
          </p:cNvSpPr>
          <p:nvPr>
            <p:ph type="title"/>
          </p:nvPr>
        </p:nvSpPr>
        <p:spPr/>
        <p:txBody>
          <a:bodyPr/>
          <a:lstStyle/>
          <a:p>
            <a:r>
              <a:rPr lang="en-US" dirty="0"/>
              <a:t>Incentives:</a:t>
            </a:r>
          </a:p>
        </p:txBody>
      </p:sp>
      <p:graphicFrame>
        <p:nvGraphicFramePr>
          <p:cNvPr id="5" name="Content Placeholder 2">
            <a:extLst>
              <a:ext uri="{FF2B5EF4-FFF2-40B4-BE49-F238E27FC236}">
                <a16:creationId xmlns:a16="http://schemas.microsoft.com/office/drawing/2014/main" id="{D7AE68D1-E3B5-9C09-2F03-D4C9AED2983F}"/>
              </a:ext>
            </a:extLst>
          </p:cNvPr>
          <p:cNvGraphicFramePr>
            <a:graphicFrameLocks noGrp="1"/>
          </p:cNvGraphicFramePr>
          <p:nvPr>
            <p:ph idx="1"/>
            <p:extLst>
              <p:ext uri="{D42A27DB-BD31-4B8C-83A1-F6EECF244321}">
                <p14:modId xmlns:p14="http://schemas.microsoft.com/office/powerpoint/2010/main" val="2458684752"/>
              </p:ext>
            </p:extLst>
          </p:nvPr>
        </p:nvGraphicFramePr>
        <p:xfrm>
          <a:off x="838200" y="1392072"/>
          <a:ext cx="10515600" cy="4784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6543AE9-6A38-C201-E97B-FA81E2DC81EF}"/>
              </a:ext>
            </a:extLst>
          </p:cNvPr>
          <p:cNvSpPr txBox="1"/>
          <p:nvPr/>
        </p:nvSpPr>
        <p:spPr>
          <a:xfrm>
            <a:off x="1356852" y="3441625"/>
            <a:ext cx="4114800" cy="1323439"/>
          </a:xfrm>
          <a:prstGeom prst="rect">
            <a:avLst/>
          </a:prstGeom>
          <a:noFill/>
        </p:spPr>
        <p:txBody>
          <a:bodyPr wrap="square" rtlCol="0">
            <a:spAutoFit/>
          </a:bodyPr>
          <a:lstStyle/>
          <a:p>
            <a:pPr lvl="0">
              <a:lnSpc>
                <a:spcPct val="100000"/>
              </a:lnSpc>
              <a:defRPr b="1"/>
            </a:pPr>
            <a:r>
              <a:rPr lang="en-US" sz="2000" b="0" i="0" dirty="0"/>
              <a:t>The internship period can be a trial for both the employer and the intern to see if this could be a good fit for permanent employment</a:t>
            </a:r>
            <a:endParaRPr lang="en-US" sz="2000" dirty="0"/>
          </a:p>
        </p:txBody>
      </p:sp>
    </p:spTree>
    <p:extLst>
      <p:ext uri="{BB962C8B-B14F-4D97-AF65-F5344CB8AC3E}">
        <p14:creationId xmlns:p14="http://schemas.microsoft.com/office/powerpoint/2010/main" val="116125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6E47-42FF-FBB0-54E2-547D4CE6F5E2}"/>
              </a:ext>
            </a:extLst>
          </p:cNvPr>
          <p:cNvSpPr>
            <a:spLocks noGrp="1"/>
          </p:cNvSpPr>
          <p:nvPr>
            <p:ph type="title"/>
          </p:nvPr>
        </p:nvSpPr>
        <p:spPr>
          <a:xfrm>
            <a:off x="960100" y="978102"/>
            <a:ext cx="10588434" cy="1062644"/>
          </a:xfrm>
        </p:spPr>
        <p:txBody>
          <a:bodyPr anchor="b">
            <a:normAutofit/>
          </a:bodyPr>
          <a:lstStyle/>
          <a:p>
            <a:r>
              <a:rPr lang="en-US" dirty="0"/>
              <a:t>Stipends</a:t>
            </a:r>
          </a:p>
        </p:txBody>
      </p:sp>
      <p:cxnSp>
        <p:nvCxnSpPr>
          <p:cNvPr id="12"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oney">
            <a:extLst>
              <a:ext uri="{FF2B5EF4-FFF2-40B4-BE49-F238E27FC236}">
                <a16:creationId xmlns:a16="http://schemas.microsoft.com/office/drawing/2014/main" id="{EBD08DA9-7F78-DBD8-89C5-AA2095AB9A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DA4A66C4-D8D9-89FA-38A1-734C6177B6BC}"/>
              </a:ext>
            </a:extLst>
          </p:cNvPr>
          <p:cNvSpPr>
            <a:spLocks noGrp="1"/>
          </p:cNvSpPr>
          <p:nvPr>
            <p:ph idx="1"/>
          </p:nvPr>
        </p:nvSpPr>
        <p:spPr>
          <a:xfrm>
            <a:off x="4955354" y="2682433"/>
            <a:ext cx="6431103" cy="3215749"/>
          </a:xfrm>
        </p:spPr>
        <p:txBody>
          <a:bodyPr>
            <a:normAutofit/>
          </a:bodyPr>
          <a:lstStyle/>
          <a:p>
            <a:pPr lvl="0">
              <a:buNone/>
            </a:pPr>
            <a:r>
              <a:rPr lang="en-US" sz="2400" dirty="0"/>
              <a:t>1 criteria = $200</a:t>
            </a:r>
          </a:p>
          <a:p>
            <a:pPr lvl="0">
              <a:buNone/>
            </a:pPr>
            <a:r>
              <a:rPr lang="en-US" sz="2400" dirty="0"/>
              <a:t>2 criteria = $350</a:t>
            </a:r>
          </a:p>
          <a:p>
            <a:pPr lvl="0">
              <a:buNone/>
            </a:pPr>
            <a:r>
              <a:rPr lang="en-US" sz="2400" dirty="0"/>
              <a:t>3+ criteria = $600</a:t>
            </a:r>
          </a:p>
          <a:p>
            <a:pPr lvl="0">
              <a:buNone/>
            </a:pPr>
            <a:r>
              <a:rPr lang="en-US" sz="2400" dirty="0"/>
              <a:t>Based off an established POS authorization</a:t>
            </a:r>
          </a:p>
          <a:p>
            <a:pPr lvl="0">
              <a:buNone/>
            </a:pPr>
            <a:r>
              <a:rPr lang="en-US" sz="2400" dirty="0"/>
              <a:t>Limited until funding exhausted</a:t>
            </a:r>
          </a:p>
          <a:p>
            <a:pPr lvl="0">
              <a:buNone/>
            </a:pPr>
            <a:r>
              <a:rPr lang="en-US" sz="2400" dirty="0"/>
              <a:t>Maximum of 2 claims/month for the same client</a:t>
            </a:r>
          </a:p>
          <a:p>
            <a:pPr marL="0" indent="0">
              <a:buNone/>
            </a:pPr>
            <a:endParaRPr lang="en-US" sz="2400" dirty="0"/>
          </a:p>
        </p:txBody>
      </p:sp>
    </p:spTree>
    <p:extLst>
      <p:ext uri="{BB962C8B-B14F-4D97-AF65-F5344CB8AC3E}">
        <p14:creationId xmlns:p14="http://schemas.microsoft.com/office/powerpoint/2010/main" val="816400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2140</Words>
  <Application>Microsoft Office PowerPoint</Application>
  <PresentationFormat>Widescreen</PresentationFormat>
  <Paragraphs>118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Maiandra GD</vt:lpstr>
      <vt:lpstr>Office Theme</vt:lpstr>
      <vt:lpstr>American Rescue Plan Act (ARPA) Part C Initiative for Early Start:  Develop Culturally &amp; Linguistically Sensitive Services</vt:lpstr>
      <vt:lpstr>Who am I?</vt:lpstr>
      <vt:lpstr>What can we accomplish?</vt:lpstr>
      <vt:lpstr>Potential for Statewide Model</vt:lpstr>
      <vt:lpstr>Outreach:</vt:lpstr>
      <vt:lpstr>Job Fairs and Community Events</vt:lpstr>
      <vt:lpstr>How can you help?</vt:lpstr>
      <vt:lpstr>Incentives:</vt:lpstr>
      <vt:lpstr>Stipends</vt:lpstr>
      <vt:lpstr>Remote and Underserved Areas</vt:lpstr>
      <vt:lpstr>Expansion of Service Delivery</vt:lpstr>
      <vt:lpstr>Cap on Claims per Vendorization</vt:lpstr>
      <vt:lpstr>How will you get paid?</vt:lpstr>
      <vt:lpstr>PowerPoint Presentation</vt:lpstr>
      <vt:lpstr>PowerPoint Presentation</vt:lpstr>
      <vt:lpstr>PowerPoint Presentation</vt:lpstr>
      <vt:lpstr>PowerPoint Presentation</vt:lpstr>
      <vt:lpstr>Lynn’s 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Act (ARPA) Part C Initiative for Early Start:  Develop Culturally &amp; Linguistically Sensitive Services</dc:title>
  <dc:creator>Lynn Arner</dc:creator>
  <cp:lastModifiedBy>Herman Kothe</cp:lastModifiedBy>
  <cp:revision>7</cp:revision>
  <cp:lastPrinted>2022-12-20T19:26:53Z</cp:lastPrinted>
  <dcterms:created xsi:type="dcterms:W3CDTF">2022-11-01T03:16:59Z</dcterms:created>
  <dcterms:modified xsi:type="dcterms:W3CDTF">2022-12-21T00:21:11Z</dcterms:modified>
</cp:coreProperties>
</file>